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2"/>
  </p:notesMasterIdLst>
  <p:sldIdLst>
    <p:sldId id="256" r:id="rId2"/>
    <p:sldId id="257" r:id="rId3"/>
    <p:sldId id="258" r:id="rId4"/>
    <p:sldId id="259" r:id="rId5"/>
    <p:sldId id="260" r:id="rId6"/>
    <p:sldId id="262" r:id="rId7"/>
    <p:sldId id="261" r:id="rId8"/>
    <p:sldId id="263" r:id="rId9"/>
    <p:sldId id="264" r:id="rId10"/>
    <p:sldId id="265" r:id="rId11"/>
    <p:sldId id="270" r:id="rId12"/>
    <p:sldId id="266" r:id="rId13"/>
    <p:sldId id="267" r:id="rId14"/>
    <p:sldId id="268" r:id="rId15"/>
    <p:sldId id="269" r:id="rId16"/>
    <p:sldId id="271" r:id="rId17"/>
    <p:sldId id="272" r:id="rId18"/>
    <p:sldId id="314" r:id="rId19"/>
    <p:sldId id="315" r:id="rId20"/>
    <p:sldId id="316"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7" r:id="rId34"/>
    <p:sldId id="285" r:id="rId35"/>
    <p:sldId id="291" r:id="rId36"/>
    <p:sldId id="286" r:id="rId37"/>
    <p:sldId id="288" r:id="rId38"/>
    <p:sldId id="289" r:id="rId39"/>
    <p:sldId id="290" r:id="rId40"/>
    <p:sldId id="292" r:id="rId41"/>
    <p:sldId id="293" r:id="rId42"/>
    <p:sldId id="296" r:id="rId43"/>
    <p:sldId id="297" r:id="rId44"/>
    <p:sldId id="294" r:id="rId45"/>
    <p:sldId id="295" r:id="rId46"/>
    <p:sldId id="298" r:id="rId47"/>
    <p:sldId id="299" r:id="rId48"/>
    <p:sldId id="300" r:id="rId49"/>
    <p:sldId id="301" r:id="rId50"/>
    <p:sldId id="302" r:id="rId51"/>
    <p:sldId id="303" r:id="rId52"/>
    <p:sldId id="304" r:id="rId53"/>
    <p:sldId id="305" r:id="rId54"/>
    <p:sldId id="306" r:id="rId55"/>
    <p:sldId id="312" r:id="rId56"/>
    <p:sldId id="307" r:id="rId57"/>
    <p:sldId id="308" r:id="rId58"/>
    <p:sldId id="310" r:id="rId59"/>
    <p:sldId id="309" r:id="rId60"/>
    <p:sldId id="311" r:id="rId61"/>
    <p:sldId id="313"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9" r:id="rId134"/>
    <p:sldId id="391" r:id="rId135"/>
    <p:sldId id="448" r:id="rId136"/>
    <p:sldId id="400" r:id="rId137"/>
    <p:sldId id="455" r:id="rId138"/>
    <p:sldId id="401" r:id="rId139"/>
    <p:sldId id="402" r:id="rId140"/>
    <p:sldId id="456"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9" r:id="rId181"/>
    <p:sldId id="442" r:id="rId182"/>
    <p:sldId id="454" r:id="rId183"/>
    <p:sldId id="450" r:id="rId184"/>
    <p:sldId id="451" r:id="rId185"/>
    <p:sldId id="452" r:id="rId186"/>
    <p:sldId id="453" r:id="rId187"/>
    <p:sldId id="443" r:id="rId188"/>
    <p:sldId id="444" r:id="rId189"/>
    <p:sldId id="445" r:id="rId190"/>
    <p:sldId id="447" r:id="rId19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66"/>
    <a:srgbClr val="CFAD2F"/>
    <a:srgbClr val="FF9900"/>
    <a:srgbClr val="00CC00"/>
    <a:srgbClr val="FF0000"/>
    <a:srgbClr val="A6F6F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474"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96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EF4647F-A820-4EAC-B94C-65A51DC0B7D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00073845-2F39-4A04-9321-4E1D23F40E19}" type="slidenum">
              <a:rPr lang="en-US" altLang="zh-CN" smtClean="0"/>
              <a:pPr/>
              <a:t>150</a:t>
            </a:fld>
            <a:endParaRPr lang="en-US" altLang="zh-CN"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66178A39-2616-4570-BF29-0540D7C6E166}" type="slidenum">
              <a:rPr lang="en-US" altLang="zh-CN" smtClean="0"/>
              <a:pPr/>
              <a:t>163</a:t>
            </a:fld>
            <a:endParaRPr lang="en-US" altLang="zh-CN"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C056BC2A-14D5-411E-A15E-69F4804BF75C}" type="slidenum">
              <a:rPr lang="en-US" altLang="zh-CN" smtClean="0"/>
              <a:pPr/>
              <a:t>166</a:t>
            </a:fld>
            <a:endParaRPr lang="en-US" altLang="zh-CN" smtClean="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DD8D012B-0CDB-4C0F-A6A6-6B48191EEE53}" type="slidenum">
              <a:rPr lang="en-US" altLang="zh-CN" smtClean="0"/>
              <a:pPr/>
              <a:t>169</a:t>
            </a:fld>
            <a:endParaRPr lang="en-US" altLang="zh-CN" smtClean="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sz="3200" smtClean="0">
              <a:solidFill>
                <a:srgbClr val="00FFFF"/>
              </a:solidFill>
              <a:ea typeface="隶书"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C936AB5-2C4F-445B-B537-984686FCF5B7}"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418E7B4-F8A3-453E-9939-00D08DA26D5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0316257-9D1E-43A6-92A7-325EF32CEEF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C4AE124-35AC-4B62-942B-A4020019205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3901B43-4C12-43CA-8092-1E42EAC7598E}"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09AE52-92B6-4BDE-BC11-0A387B9B8A0E}"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160FDD8-1670-48E7-B119-FD1274EF3F29}"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4D7EB7E-D765-4C37-87E5-7B15C0504433}"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36F93A3-F463-4EA9-8850-DBC91D5D2F82}"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FDCC3F6-94D6-46A1-9E19-8E7F1A5E8F4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27931D9-3DC2-48EE-8262-0D2DA84BD9E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B22C068-3699-4E88-8E6B-6016E490266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q01yu@hunnu.edu.c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1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slide" Target="slide79.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539750" y="857232"/>
            <a:ext cx="7848600" cy="2530475"/>
          </a:xfrm>
          <a:prstGeom prst="rect">
            <a:avLst/>
          </a:prstGeom>
          <a:noFill/>
          <a:ln w="9525">
            <a:noFill/>
            <a:miter lim="800000"/>
            <a:headEnd/>
            <a:tailEnd/>
          </a:ln>
        </p:spPr>
        <p:txBody>
          <a:bodyPr>
            <a:spAutoFit/>
          </a:bodyPr>
          <a:lstStyle/>
          <a:p>
            <a:pPr algn="ctr" eaLnBrk="0" hangingPunct="0"/>
            <a:r>
              <a:rPr lang="zh-CN" altLang="en-US" sz="8000" b="1" dirty="0">
                <a:solidFill>
                  <a:srgbClr val="0000FF"/>
                </a:solidFill>
                <a:latin typeface="黑体" pitchFamily="49" charset="-122"/>
                <a:ea typeface="黑体" pitchFamily="49" charset="-122"/>
              </a:rPr>
              <a:t>第 六 章</a:t>
            </a:r>
          </a:p>
          <a:p>
            <a:pPr algn="ctr" eaLnBrk="0" hangingPunct="0"/>
            <a:r>
              <a:rPr lang="zh-CN" altLang="en-US" sz="8000" b="1" dirty="0">
                <a:solidFill>
                  <a:srgbClr val="0000FF"/>
                </a:solidFill>
                <a:latin typeface="黑体" pitchFamily="49" charset="-122"/>
                <a:ea typeface="黑体" pitchFamily="49" charset="-122"/>
              </a:rPr>
              <a:t> </a:t>
            </a:r>
            <a:r>
              <a:rPr lang="zh-CN" altLang="en-US" sz="7200" b="1" dirty="0">
                <a:solidFill>
                  <a:srgbClr val="0000FF"/>
                </a:solidFill>
                <a:latin typeface="黑体" pitchFamily="49" charset="-122"/>
                <a:ea typeface="黑体" pitchFamily="49" charset="-122"/>
              </a:rPr>
              <a:t>微生物的代谢</a:t>
            </a:r>
          </a:p>
        </p:txBody>
      </p:sp>
      <p:sp>
        <p:nvSpPr>
          <p:cNvPr id="3" name="Text Box 4"/>
          <p:cNvSpPr txBox="1">
            <a:spLocks noChangeArrowheads="1"/>
          </p:cNvSpPr>
          <p:nvPr/>
        </p:nvSpPr>
        <p:spPr bwMode="auto">
          <a:xfrm>
            <a:off x="1391683" y="4000504"/>
            <a:ext cx="6776215" cy="3170099"/>
          </a:xfrm>
          <a:prstGeom prst="rect">
            <a:avLst/>
          </a:prstGeom>
          <a:noFill/>
          <a:ln w="12700" cap="sq">
            <a:noFill/>
            <a:miter lim="800000"/>
            <a:headEnd/>
            <a:tailEnd/>
          </a:ln>
          <a:effectLst/>
        </p:spPr>
        <p:txBody>
          <a:bodyPr wrap="none">
            <a:spAutoFit/>
          </a:bodyPr>
          <a:lstStyle/>
          <a:p>
            <a:pPr algn="ctr"/>
            <a:r>
              <a:rPr lang="zh-CN" altLang="en-US" sz="4000" b="1" dirty="0" smtClean="0">
                <a:solidFill>
                  <a:srgbClr val="99FF99"/>
                </a:solidFill>
                <a:ea typeface="黑体" pitchFamily="2" charset="-122"/>
              </a:rPr>
              <a:t>余</a:t>
            </a:r>
            <a:r>
              <a:rPr lang="zh-CN" altLang="en-US" sz="4000" b="1" dirty="0" smtClean="0">
                <a:solidFill>
                  <a:srgbClr val="99FF99"/>
                </a:solidFill>
                <a:ea typeface="黑体" pitchFamily="2" charset="-122"/>
              </a:rPr>
              <a:t>子全</a:t>
            </a:r>
            <a:endParaRPr lang="en-US" altLang="zh-CN" sz="4000" b="1" dirty="0" smtClean="0">
              <a:solidFill>
                <a:srgbClr val="99FF99"/>
              </a:solidFill>
              <a:ea typeface="黑体" pitchFamily="2" charset="-122"/>
            </a:endParaRPr>
          </a:p>
          <a:p>
            <a:pPr algn="ctr"/>
            <a:endParaRPr lang="en-US" altLang="zh-CN" sz="3200" b="1" dirty="0" smtClean="0">
              <a:solidFill>
                <a:srgbClr val="99FF99"/>
              </a:solidFill>
              <a:ea typeface="黑体" pitchFamily="2" charset="-122"/>
              <a:hlinkClick r:id="rId2"/>
            </a:endParaRPr>
          </a:p>
          <a:p>
            <a:pPr algn="ctr"/>
            <a:r>
              <a:rPr lang="en-US" altLang="zh-CN" sz="3200" b="1" dirty="0" smtClean="0">
                <a:solidFill>
                  <a:srgbClr val="99FF99"/>
                </a:solidFill>
                <a:ea typeface="黑体" pitchFamily="2" charset="-122"/>
                <a:hlinkClick r:id="rId2"/>
              </a:rPr>
              <a:t>zq08yu@hunnu.edu.cn</a:t>
            </a:r>
            <a:endParaRPr lang="en-US" altLang="zh-CN" sz="3200" b="1" dirty="0" smtClean="0">
              <a:solidFill>
                <a:srgbClr val="99FF99"/>
              </a:solidFill>
              <a:ea typeface="黑体" pitchFamily="2" charset="-122"/>
            </a:endParaRPr>
          </a:p>
          <a:p>
            <a:pPr algn="ctr"/>
            <a:endParaRPr lang="en-US" altLang="zh-CN" sz="3200" b="1" dirty="0" smtClean="0">
              <a:solidFill>
                <a:srgbClr val="99FF99"/>
              </a:solidFill>
              <a:ea typeface="黑体" pitchFamily="2" charset="-122"/>
            </a:endParaRPr>
          </a:p>
          <a:p>
            <a:pPr algn="ctr"/>
            <a:r>
              <a:rPr lang="zh-CN" altLang="en-US" sz="3200" b="1" dirty="0" smtClean="0">
                <a:solidFill>
                  <a:srgbClr val="99FF99"/>
                </a:solidFill>
                <a:ea typeface="黑体" pitchFamily="2" charset="-122"/>
              </a:rPr>
              <a:t>湖南师范大学生命科学院微生物学系</a:t>
            </a:r>
            <a:endParaRPr lang="en-US" altLang="zh-CN" sz="3200" b="1" dirty="0" smtClean="0">
              <a:solidFill>
                <a:srgbClr val="99FF99"/>
              </a:solidFill>
              <a:ea typeface="黑体" pitchFamily="2" charset="-122"/>
            </a:endParaRPr>
          </a:p>
          <a:p>
            <a:pPr algn="ctr"/>
            <a:endParaRPr lang="zh-CN" altLang="en-US" sz="3200" b="1" dirty="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323850" y="333375"/>
            <a:ext cx="8424863" cy="863600"/>
          </a:xfrm>
          <a:prstGeom prst="rect">
            <a:avLst/>
          </a:prstGeom>
          <a:solidFill>
            <a:srgbClr val="008000"/>
          </a:solidFill>
          <a:ln w="41275">
            <a:solidFill>
              <a:srgbClr val="FF0000"/>
            </a:solidFill>
            <a:miter lim="800000"/>
            <a:headEnd/>
            <a:tailEnd/>
          </a:ln>
        </p:spPr>
        <p:txBody>
          <a:bodyPr>
            <a:spAutoFit/>
          </a:bodyPr>
          <a:lstStyle/>
          <a:p>
            <a:pPr eaLnBrk="0" hangingPunct="0"/>
            <a:r>
              <a:rPr lang="zh-CN" altLang="en-US" sz="2400" b="1" dirty="0" smtClean="0">
                <a:solidFill>
                  <a:schemeClr val="bg1"/>
                </a:solidFill>
                <a:latin typeface="Times New Roman" pitchFamily="18" charset="0"/>
              </a:rPr>
              <a:t>化能异养</a:t>
            </a:r>
            <a:r>
              <a:rPr lang="zh-CN" altLang="en-US" sz="2400" b="1" dirty="0">
                <a:solidFill>
                  <a:schemeClr val="bg1"/>
                </a:solidFill>
                <a:latin typeface="Times New Roman" pitchFamily="18" charset="0"/>
              </a:rPr>
              <a:t>微生物利用有机物</a:t>
            </a:r>
            <a:r>
              <a:rPr lang="zh-CN" altLang="en-US" sz="2400" b="1" dirty="0" smtClean="0">
                <a:solidFill>
                  <a:schemeClr val="bg1"/>
                </a:solidFill>
                <a:latin typeface="Times New Roman" pitchFamily="18" charset="0"/>
              </a:rPr>
              <a:t>，化能自养</a:t>
            </a:r>
            <a:r>
              <a:rPr lang="zh-CN" altLang="en-US" sz="2400" b="1" dirty="0">
                <a:solidFill>
                  <a:schemeClr val="bg1"/>
                </a:solidFill>
                <a:latin typeface="Times New Roman" pitchFamily="18" charset="0"/>
              </a:rPr>
              <a:t>微生物则利用无机物，通过生物氧化来进行产能代谢。 </a:t>
            </a:r>
            <a:endParaRPr lang="zh-CN" altLang="en-US" sz="2800" b="1" dirty="0">
              <a:solidFill>
                <a:schemeClr val="bg1"/>
              </a:solidFill>
              <a:latin typeface="Times New Roman" pitchFamily="18" charset="0"/>
            </a:endParaRPr>
          </a:p>
        </p:txBody>
      </p:sp>
      <p:sp>
        <p:nvSpPr>
          <p:cNvPr id="20483" name="Rectangle 6"/>
          <p:cNvSpPr>
            <a:spLocks noChangeArrowheads="1"/>
          </p:cNvSpPr>
          <p:nvPr/>
        </p:nvSpPr>
        <p:spPr bwMode="auto">
          <a:xfrm>
            <a:off x="468313" y="1412875"/>
            <a:ext cx="3384550" cy="574675"/>
          </a:xfrm>
          <a:prstGeom prst="rect">
            <a:avLst/>
          </a:prstGeom>
          <a:noFill/>
          <a:ln w="9525">
            <a:noFill/>
            <a:miter lim="800000"/>
            <a:headEnd/>
            <a:tailEnd/>
          </a:ln>
        </p:spPr>
        <p:txBody>
          <a:bodyPr anchor="ctr"/>
          <a:lstStyle/>
          <a:p>
            <a:pPr algn="ctr"/>
            <a:r>
              <a:rPr lang="zh-CN" altLang="en-US" sz="3200" b="1">
                <a:solidFill>
                  <a:srgbClr val="003E00"/>
                </a:solidFill>
              </a:rPr>
              <a:t>生物氧化的功能</a:t>
            </a:r>
            <a:r>
              <a:rPr lang="zh-CN" altLang="en-US" sz="3200" b="1">
                <a:solidFill>
                  <a:schemeClr val="tx2"/>
                </a:solidFill>
              </a:rPr>
              <a:t>：</a:t>
            </a:r>
          </a:p>
        </p:txBody>
      </p:sp>
      <p:sp>
        <p:nvSpPr>
          <p:cNvPr id="20484" name="Text Box 7"/>
          <p:cNvSpPr txBox="1">
            <a:spLocks noChangeArrowheads="1"/>
          </p:cNvSpPr>
          <p:nvPr/>
        </p:nvSpPr>
        <p:spPr bwMode="auto">
          <a:xfrm>
            <a:off x="5029200" y="1300163"/>
            <a:ext cx="3581400" cy="1552575"/>
          </a:xfrm>
          <a:prstGeom prst="rect">
            <a:avLst/>
          </a:prstGeom>
          <a:noFill/>
          <a:ln w="9525">
            <a:noFill/>
            <a:miter lim="800000"/>
            <a:headEnd/>
            <a:tailEnd/>
          </a:ln>
        </p:spPr>
        <p:txBody>
          <a:bodyPr>
            <a:spAutoFit/>
          </a:bodyPr>
          <a:lstStyle/>
          <a:p>
            <a:pPr>
              <a:spcBef>
                <a:spcPct val="50000"/>
              </a:spcBef>
            </a:pPr>
            <a:r>
              <a:rPr kumimoji="1" lang="zh-CN" altLang="en-US" sz="2400" b="1">
                <a:solidFill>
                  <a:srgbClr val="FF0000"/>
                </a:solidFill>
                <a:latin typeface="Times New Roman" pitchFamily="18" charset="0"/>
              </a:rPr>
              <a:t>产能</a:t>
            </a:r>
            <a:r>
              <a:rPr kumimoji="1" lang="en-US" altLang="zh-CN" sz="2400" b="1">
                <a:solidFill>
                  <a:srgbClr val="FF0000"/>
                </a:solidFill>
                <a:latin typeface="Times New Roman" pitchFamily="18" charset="0"/>
              </a:rPr>
              <a:t>(ATP)</a:t>
            </a:r>
          </a:p>
          <a:p>
            <a:pPr>
              <a:spcBef>
                <a:spcPct val="50000"/>
              </a:spcBef>
            </a:pPr>
            <a:r>
              <a:rPr kumimoji="1" lang="zh-CN" altLang="en-US" sz="2400" b="1">
                <a:latin typeface="Times New Roman" pitchFamily="18" charset="0"/>
              </a:rPr>
              <a:t>产还原力</a:t>
            </a:r>
            <a:r>
              <a:rPr kumimoji="1" lang="en-US" altLang="zh-CN" sz="2400">
                <a:latin typeface="Times New Roman" pitchFamily="18" charset="0"/>
              </a:rPr>
              <a:t>【</a:t>
            </a:r>
            <a:r>
              <a:rPr kumimoji="1" lang="en-US" altLang="zh-CN" sz="2400" b="1">
                <a:latin typeface="Times New Roman" pitchFamily="18" charset="0"/>
              </a:rPr>
              <a:t>H</a:t>
            </a:r>
            <a:r>
              <a:rPr kumimoji="1" lang="en-US" altLang="zh-CN" sz="2400">
                <a:latin typeface="Times New Roman" pitchFamily="18" charset="0"/>
              </a:rPr>
              <a:t>】</a:t>
            </a:r>
          </a:p>
          <a:p>
            <a:pPr>
              <a:spcBef>
                <a:spcPct val="50000"/>
              </a:spcBef>
            </a:pPr>
            <a:r>
              <a:rPr kumimoji="1" lang="zh-CN" altLang="en-US" sz="2400" b="1">
                <a:latin typeface="Times New Roman" pitchFamily="18" charset="0"/>
              </a:rPr>
              <a:t>小分子中间代谢物</a:t>
            </a:r>
          </a:p>
        </p:txBody>
      </p:sp>
      <p:pic>
        <p:nvPicPr>
          <p:cNvPr id="20485" name="Picture 8" descr="Image10"/>
          <p:cNvPicPr>
            <a:picLocks noChangeAspect="1" noChangeArrowheads="1"/>
          </p:cNvPicPr>
          <p:nvPr/>
        </p:nvPicPr>
        <p:blipFill>
          <a:blip r:embed="rId2" cstate="print"/>
          <a:srcRect/>
          <a:stretch>
            <a:fillRect/>
          </a:stretch>
        </p:blipFill>
        <p:spPr bwMode="auto">
          <a:xfrm>
            <a:off x="611188" y="2927350"/>
            <a:ext cx="7620000" cy="3597275"/>
          </a:xfrm>
          <a:prstGeom prst="rect">
            <a:avLst/>
          </a:prstGeom>
          <a:noFill/>
          <a:ln w="9525">
            <a:solidFill>
              <a:srgbClr val="990099"/>
            </a:solid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descr="ED途径"/>
          <p:cNvPicPr>
            <a:picLocks noChangeAspect="1" noChangeArrowheads="1"/>
          </p:cNvPicPr>
          <p:nvPr/>
        </p:nvPicPr>
        <p:blipFill>
          <a:blip r:embed="rId2" cstate="print"/>
          <a:srcRect l="19345" t="38531" r="17661" b="4129"/>
          <a:stretch>
            <a:fillRect/>
          </a:stretch>
        </p:blipFill>
        <p:spPr bwMode="auto">
          <a:xfrm>
            <a:off x="1979613" y="609600"/>
            <a:ext cx="6838950" cy="6248400"/>
          </a:xfrm>
          <a:prstGeom prst="rect">
            <a:avLst/>
          </a:prstGeom>
          <a:noFill/>
          <a:ln w="9525">
            <a:noFill/>
            <a:miter lim="800000"/>
            <a:headEnd/>
            <a:tailEnd/>
          </a:ln>
        </p:spPr>
      </p:pic>
      <p:sp>
        <p:nvSpPr>
          <p:cNvPr id="107523" name="Rectangle 5"/>
          <p:cNvSpPr>
            <a:spLocks noChangeArrowheads="1"/>
          </p:cNvSpPr>
          <p:nvPr/>
        </p:nvSpPr>
        <p:spPr bwMode="auto">
          <a:xfrm>
            <a:off x="0" y="188913"/>
            <a:ext cx="4991100" cy="457200"/>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kumimoji="1" lang="en-US" altLang="zh-CN" sz="2400" b="1">
                <a:solidFill>
                  <a:schemeClr val="hlink"/>
                </a:solidFill>
              </a:rPr>
              <a:t>(3) </a:t>
            </a:r>
            <a:r>
              <a:rPr kumimoji="1" lang="zh-CN" altLang="en-US" sz="2400" b="1">
                <a:solidFill>
                  <a:schemeClr val="hlink"/>
                </a:solidFill>
              </a:rPr>
              <a:t>通过</a:t>
            </a:r>
            <a:r>
              <a:rPr kumimoji="1" lang="en-US" altLang="zh-CN" sz="2400" b="1">
                <a:solidFill>
                  <a:schemeClr val="hlink"/>
                </a:solidFill>
              </a:rPr>
              <a:t>ED</a:t>
            </a:r>
            <a:r>
              <a:rPr kumimoji="1" lang="zh-CN" altLang="en-US" sz="2400" b="1">
                <a:solidFill>
                  <a:schemeClr val="hlink"/>
                </a:solidFill>
              </a:rPr>
              <a:t>途径途径进行的发酵</a:t>
            </a:r>
          </a:p>
        </p:txBody>
      </p:sp>
      <p:sp>
        <p:nvSpPr>
          <p:cNvPr id="107524" name="Text Box 6"/>
          <p:cNvSpPr txBox="1">
            <a:spLocks noChangeArrowheads="1"/>
          </p:cNvSpPr>
          <p:nvPr/>
        </p:nvSpPr>
        <p:spPr bwMode="auto">
          <a:xfrm>
            <a:off x="5943600" y="3810000"/>
            <a:ext cx="2819400" cy="406400"/>
          </a:xfrm>
          <a:prstGeom prst="rect">
            <a:avLst/>
          </a:prstGeom>
          <a:noFill/>
          <a:ln w="9525">
            <a:solidFill>
              <a:srgbClr val="FF0000"/>
            </a:solidFill>
            <a:miter lim="800000"/>
            <a:headEnd/>
            <a:tailEnd/>
          </a:ln>
        </p:spPr>
        <p:txBody>
          <a:bodyPr>
            <a:spAutoFit/>
          </a:bodyPr>
          <a:lstStyle/>
          <a:p>
            <a:pPr>
              <a:spcBef>
                <a:spcPct val="50000"/>
              </a:spcBef>
              <a:buClr>
                <a:schemeClr val="accent2"/>
              </a:buClr>
              <a:buSzPct val="80000"/>
              <a:buFont typeface="Wingdings" pitchFamily="2" charset="2"/>
              <a:buNone/>
            </a:pPr>
            <a:endParaRPr kumimoji="1" lang="zh-CN" altLang="zh-CN" sz="2000">
              <a:latin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p:cNvSpPr>
            <a:spLocks noChangeArrowheads="1"/>
          </p:cNvSpPr>
          <p:nvPr/>
        </p:nvSpPr>
        <p:spPr bwMode="auto">
          <a:xfrm>
            <a:off x="179388" y="476250"/>
            <a:ext cx="6480175" cy="457200"/>
          </a:xfrm>
          <a:prstGeom prst="rect">
            <a:avLst/>
          </a:prstGeom>
          <a:noFill/>
          <a:ln w="9525" algn="ctr">
            <a:no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sz="2400" b="1">
                <a:solidFill>
                  <a:schemeClr val="hlink"/>
                </a:solidFill>
                <a:latin typeface="Times New Roman" pitchFamily="18" charset="0"/>
              </a:rPr>
              <a:t>(4)  </a:t>
            </a:r>
            <a:r>
              <a:rPr lang="zh-CN" altLang="en-US" sz="2400" b="1">
                <a:solidFill>
                  <a:schemeClr val="hlink"/>
                </a:solidFill>
                <a:latin typeface="Times New Roman" pitchFamily="18" charset="0"/>
              </a:rPr>
              <a:t>氨基酸发酵产能</a:t>
            </a:r>
            <a:r>
              <a:rPr lang="en-US" altLang="zh-CN" sz="2400" b="1">
                <a:solidFill>
                  <a:schemeClr val="hlink"/>
                </a:solidFill>
                <a:latin typeface="Times New Roman" pitchFamily="18" charset="0"/>
              </a:rPr>
              <a:t>——</a:t>
            </a:r>
            <a:r>
              <a:rPr lang="en-US" altLang="zh-CN" sz="2400" b="1">
                <a:solidFill>
                  <a:srgbClr val="99FFCC"/>
                </a:solidFill>
                <a:latin typeface="Times New Roman" pitchFamily="18" charset="0"/>
              </a:rPr>
              <a:t>Stickland</a:t>
            </a:r>
            <a:r>
              <a:rPr lang="zh-CN" altLang="en-US" sz="2400" b="1">
                <a:solidFill>
                  <a:srgbClr val="99FFCC"/>
                </a:solidFill>
                <a:latin typeface="Times New Roman" pitchFamily="18" charset="0"/>
              </a:rPr>
              <a:t>反应</a:t>
            </a:r>
          </a:p>
        </p:txBody>
      </p:sp>
      <p:sp>
        <p:nvSpPr>
          <p:cNvPr id="105477" name="Rectangle 5"/>
          <p:cNvSpPr>
            <a:spLocks noChangeArrowheads="1"/>
          </p:cNvSpPr>
          <p:nvPr/>
        </p:nvSpPr>
        <p:spPr bwMode="auto">
          <a:xfrm>
            <a:off x="755650" y="1628775"/>
            <a:ext cx="7848600" cy="831850"/>
          </a:xfrm>
          <a:prstGeom prst="rect">
            <a:avLst/>
          </a:prstGeom>
          <a:solidFill>
            <a:srgbClr val="008000"/>
          </a:solidFill>
          <a:ln w="9525" algn="ctr">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kumimoji="1" lang="zh-CN" altLang="en-US" sz="2400" b="1">
                <a:solidFill>
                  <a:schemeClr val="bg1"/>
                </a:solidFill>
                <a:latin typeface="Times New Roman" pitchFamily="18" charset="0"/>
              </a:rPr>
              <a:t>以一种氨基酸作氢供体和以另一种氨基酸作氢受体而实现生物氧化产能的独特发酵类型，称为</a:t>
            </a:r>
            <a:r>
              <a:rPr kumimoji="1" lang="en-US" altLang="zh-CN" sz="2400" b="1">
                <a:solidFill>
                  <a:schemeClr val="bg1"/>
                </a:solidFill>
                <a:latin typeface="Times New Roman" pitchFamily="18" charset="0"/>
              </a:rPr>
              <a:t>Stickland</a:t>
            </a:r>
            <a:r>
              <a:rPr kumimoji="1" lang="zh-CN" altLang="en-US" sz="2400" b="1">
                <a:solidFill>
                  <a:schemeClr val="bg1"/>
                </a:solidFill>
                <a:latin typeface="Times New Roman" pitchFamily="18" charset="0"/>
              </a:rPr>
              <a:t>反应。</a:t>
            </a:r>
          </a:p>
        </p:txBody>
      </p:sp>
      <p:sp>
        <p:nvSpPr>
          <p:cNvPr id="105478" name="Rectangle 6"/>
          <p:cNvSpPr>
            <a:spLocks noChangeArrowheads="1"/>
          </p:cNvSpPr>
          <p:nvPr/>
        </p:nvSpPr>
        <p:spPr bwMode="auto">
          <a:xfrm>
            <a:off x="755650" y="5157788"/>
            <a:ext cx="7777163" cy="893762"/>
          </a:xfrm>
          <a:prstGeom prst="rect">
            <a:avLst/>
          </a:prstGeom>
          <a:solidFill>
            <a:schemeClr val="tx2"/>
          </a:solidFill>
          <a:ln w="9525" algn="ctr">
            <a:solidFill>
              <a:srgbClr val="FF0000"/>
            </a:solidFill>
            <a:miter lim="800000"/>
            <a:headEnd/>
            <a:tailEnd/>
          </a:ln>
        </p:spPr>
        <p:txBody>
          <a:bodyPr>
            <a:spAutoFit/>
          </a:bodyPr>
          <a:lstStyle/>
          <a:p>
            <a:pPr>
              <a:spcBef>
                <a:spcPct val="60000"/>
              </a:spcBef>
              <a:buClr>
                <a:schemeClr val="accent2"/>
              </a:buClr>
              <a:buSzPct val="80000"/>
              <a:buFont typeface="Wingdings" pitchFamily="2" charset="2"/>
              <a:buNone/>
            </a:pPr>
            <a:r>
              <a:rPr lang="zh-CN" altLang="en-US" sz="2000" b="1">
                <a:solidFill>
                  <a:schemeClr val="bg1"/>
                </a:solidFill>
                <a:latin typeface="Times New Roman" pitchFamily="18" charset="0"/>
              </a:rPr>
              <a:t>少数厌氧菌：</a:t>
            </a:r>
          </a:p>
          <a:p>
            <a:pPr>
              <a:spcBef>
                <a:spcPct val="60000"/>
              </a:spcBef>
              <a:buClr>
                <a:schemeClr val="accent2"/>
              </a:buClr>
              <a:buSzPct val="80000"/>
              <a:buFont typeface="Wingdings" pitchFamily="2" charset="2"/>
              <a:buNone/>
            </a:pPr>
            <a:r>
              <a:rPr lang="zh-CN" altLang="en-US" sz="2000" b="1">
                <a:solidFill>
                  <a:schemeClr val="bg1"/>
                </a:solidFill>
                <a:latin typeface="Times New Roman" pitchFamily="18" charset="0"/>
              </a:rPr>
              <a:t>           生孢梭菌、肉毒梭菌、斯氏梭菌。</a:t>
            </a:r>
          </a:p>
        </p:txBody>
      </p:sp>
      <p:sp>
        <p:nvSpPr>
          <p:cNvPr id="105479" name="Rectangle 7"/>
          <p:cNvSpPr>
            <a:spLocks noChangeArrowheads="1"/>
          </p:cNvSpPr>
          <p:nvPr/>
        </p:nvSpPr>
        <p:spPr bwMode="auto">
          <a:xfrm>
            <a:off x="827088" y="4292600"/>
            <a:ext cx="7705725" cy="466725"/>
          </a:xfrm>
          <a:prstGeom prst="rect">
            <a:avLst/>
          </a:prstGeom>
          <a:solidFill>
            <a:srgbClr val="C0C0C0"/>
          </a:solidFill>
          <a:ln w="9525" algn="ctr">
            <a:solidFill>
              <a:srgbClr val="FFFF00"/>
            </a:solidFill>
            <a:miter lim="800000"/>
            <a:headEnd/>
            <a:tailEnd/>
          </a:ln>
        </p:spPr>
        <p:txBody>
          <a:bodyPr>
            <a:spAutoFit/>
          </a:bodyPr>
          <a:lstStyle/>
          <a:p>
            <a:pPr>
              <a:spcBef>
                <a:spcPct val="20000"/>
              </a:spcBef>
              <a:buClr>
                <a:schemeClr val="bg2"/>
              </a:buClr>
              <a:buFont typeface="Monotype Sorts" pitchFamily="2" charset="2"/>
              <a:buNone/>
            </a:pPr>
            <a:r>
              <a:rPr kumimoji="1" lang="zh-CN" altLang="en-US" sz="2400" b="1">
                <a:solidFill>
                  <a:srgbClr val="FF3300"/>
                </a:solidFill>
                <a:latin typeface="Times New Roman" pitchFamily="18" charset="0"/>
              </a:rPr>
              <a:t>能效低：</a:t>
            </a:r>
            <a:r>
              <a:rPr kumimoji="1" lang="zh-CN" altLang="en-US" sz="2400" b="1">
                <a:latin typeface="Times New Roman" pitchFamily="18" charset="0"/>
              </a:rPr>
              <a:t>其</a:t>
            </a:r>
            <a:r>
              <a:rPr kumimoji="1" lang="zh-CN" altLang="en-US" sz="2400" b="1">
                <a:solidFill>
                  <a:srgbClr val="3333CC"/>
                </a:solidFill>
                <a:latin typeface="Times New Roman" pitchFamily="18" charset="0"/>
              </a:rPr>
              <a:t>能效低</a:t>
            </a:r>
            <a:r>
              <a:rPr kumimoji="1" lang="zh-CN" altLang="en-US" sz="2400" b="1">
                <a:latin typeface="Times New Roman" pitchFamily="18" charset="0"/>
              </a:rPr>
              <a:t>，一个氨基酸仅产一个</a:t>
            </a:r>
            <a:r>
              <a:rPr kumimoji="1" lang="en-US" altLang="zh-CN" sz="2400" b="1" i="1">
                <a:latin typeface="Times New Roman" pitchFamily="18" charset="0"/>
              </a:rPr>
              <a:t>ATP</a:t>
            </a:r>
            <a:r>
              <a:rPr kumimoji="1" lang="zh-CN" altLang="en-US" sz="2400" b="1" i="1">
                <a:latin typeface="Times New Roman" pitchFamily="18" charset="0"/>
              </a:rPr>
              <a:t>。</a:t>
            </a:r>
          </a:p>
        </p:txBody>
      </p:sp>
      <p:sp>
        <p:nvSpPr>
          <p:cNvPr id="105480" name="Text Box 8"/>
          <p:cNvSpPr txBox="1">
            <a:spLocks noChangeArrowheads="1"/>
          </p:cNvSpPr>
          <p:nvPr/>
        </p:nvSpPr>
        <p:spPr bwMode="auto">
          <a:xfrm>
            <a:off x="755650" y="2781300"/>
            <a:ext cx="7704138" cy="1168400"/>
          </a:xfrm>
          <a:prstGeom prst="rect">
            <a:avLst/>
          </a:prstGeom>
          <a:solidFill>
            <a:srgbClr val="969696"/>
          </a:solidFill>
          <a:ln w="9525" algn="ctr">
            <a:solidFill>
              <a:srgbClr val="FF0000"/>
            </a:solidFill>
            <a:miter lim="800000"/>
            <a:headEnd/>
            <a:tailEnd/>
          </a:ln>
        </p:spPr>
        <p:txBody>
          <a:bodyPr>
            <a:spAutoFit/>
          </a:bodyPr>
          <a:lstStyle/>
          <a:p>
            <a:pPr>
              <a:spcBef>
                <a:spcPct val="50000"/>
              </a:spcBef>
              <a:buClr>
                <a:schemeClr val="accent2"/>
              </a:buClr>
              <a:buSzPct val="80000"/>
              <a:buFont typeface="Wingdings" pitchFamily="2" charset="2"/>
              <a:buNone/>
            </a:pPr>
            <a:r>
              <a:rPr kumimoji="1" lang="zh-CN" altLang="en-US" sz="2000" b="1">
                <a:latin typeface="Times New Roman" pitchFamily="18" charset="0"/>
              </a:rPr>
              <a:t>作为氢供体者主要有丙氨酸、亮氨酸、异亮氨酸、缬氨酸、苯丙氨酸、丝氨酸、组氨酸、色氨酸等</a:t>
            </a:r>
          </a:p>
          <a:p>
            <a:pPr>
              <a:spcBef>
                <a:spcPct val="50000"/>
              </a:spcBef>
              <a:buClr>
                <a:schemeClr val="accent2"/>
              </a:buClr>
              <a:buSzPct val="80000"/>
              <a:buFont typeface="Wingdings" pitchFamily="2" charset="2"/>
              <a:buNone/>
            </a:pPr>
            <a:r>
              <a:rPr kumimoji="1" lang="zh-CN" altLang="en-US" sz="2000" b="1">
                <a:latin typeface="Times New Roman" pitchFamily="18" charset="0"/>
              </a:rPr>
              <a:t>作为氢受体者主要有甘氨酸、脯氨酸、鸟氨酸、精氨酸、色氨酸等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 calcmode="lin" valueType="num">
                                      <p:cBhvr additive="base">
                                        <p:cTn id="7" dur="500" fill="hold"/>
                                        <p:tgtEl>
                                          <p:spTgt spid="105477"/>
                                        </p:tgtEl>
                                        <p:attrNameLst>
                                          <p:attrName>ppt_x</p:attrName>
                                        </p:attrNameLst>
                                      </p:cBhvr>
                                      <p:tavLst>
                                        <p:tav tm="0">
                                          <p:val>
                                            <p:strVal val="0-#ppt_w/2"/>
                                          </p:val>
                                        </p:tav>
                                        <p:tav tm="100000">
                                          <p:val>
                                            <p:strVal val="#ppt_x"/>
                                          </p:val>
                                        </p:tav>
                                      </p:tavLst>
                                    </p:anim>
                                    <p:anim calcmode="lin" valueType="num">
                                      <p:cBhvr additive="base">
                                        <p:cTn id="8" dur="500" fill="hold"/>
                                        <p:tgtEl>
                                          <p:spTgt spid="1054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05480"/>
                                        </p:tgtEl>
                                        <p:attrNameLst>
                                          <p:attrName>style.visibility</p:attrName>
                                        </p:attrNameLst>
                                      </p:cBhvr>
                                      <p:to>
                                        <p:strVal val="visible"/>
                                      </p:to>
                                    </p:set>
                                    <p:anim calcmode="lin" valueType="num">
                                      <p:cBhvr additive="base">
                                        <p:cTn id="13" dur="500" fill="hold"/>
                                        <p:tgtEl>
                                          <p:spTgt spid="105480"/>
                                        </p:tgtEl>
                                        <p:attrNameLst>
                                          <p:attrName>ppt_x</p:attrName>
                                        </p:attrNameLst>
                                      </p:cBhvr>
                                      <p:tavLst>
                                        <p:tav tm="0">
                                          <p:val>
                                            <p:strVal val="#ppt_x"/>
                                          </p:val>
                                        </p:tav>
                                        <p:tav tm="100000">
                                          <p:val>
                                            <p:strVal val="#ppt_x"/>
                                          </p:val>
                                        </p:tav>
                                      </p:tavLst>
                                    </p:anim>
                                    <p:anim calcmode="lin" valueType="num">
                                      <p:cBhvr additive="base">
                                        <p:cTn id="14" dur="500" fill="hold"/>
                                        <p:tgtEl>
                                          <p:spTgt spid="10548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9"/>
                                        </p:tgtEl>
                                        <p:attrNameLst>
                                          <p:attrName>style.visibility</p:attrName>
                                        </p:attrNameLst>
                                      </p:cBhvr>
                                      <p:to>
                                        <p:strVal val="visible"/>
                                      </p:to>
                                    </p:set>
                                    <p:anim calcmode="lin" valueType="num">
                                      <p:cBhvr additive="base">
                                        <p:cTn id="19" dur="500" fill="hold"/>
                                        <p:tgtEl>
                                          <p:spTgt spid="105479"/>
                                        </p:tgtEl>
                                        <p:attrNameLst>
                                          <p:attrName>ppt_x</p:attrName>
                                        </p:attrNameLst>
                                      </p:cBhvr>
                                      <p:tavLst>
                                        <p:tav tm="0">
                                          <p:val>
                                            <p:strVal val="0-#ppt_w/2"/>
                                          </p:val>
                                        </p:tav>
                                        <p:tav tm="100000">
                                          <p:val>
                                            <p:strVal val="#ppt_x"/>
                                          </p:val>
                                        </p:tav>
                                      </p:tavLst>
                                    </p:anim>
                                    <p:anim calcmode="lin" valueType="num">
                                      <p:cBhvr additive="base">
                                        <p:cTn id="20" dur="500" fill="hold"/>
                                        <p:tgtEl>
                                          <p:spTgt spid="10547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05478"/>
                                        </p:tgtEl>
                                        <p:attrNameLst>
                                          <p:attrName>style.visibility</p:attrName>
                                        </p:attrNameLst>
                                      </p:cBhvr>
                                      <p:to>
                                        <p:strVal val="visible"/>
                                      </p:to>
                                    </p:set>
                                    <p:anim calcmode="lin" valueType="num">
                                      <p:cBhvr additive="base">
                                        <p:cTn id="25" dur="500" fill="hold"/>
                                        <p:tgtEl>
                                          <p:spTgt spid="105478"/>
                                        </p:tgtEl>
                                        <p:attrNameLst>
                                          <p:attrName>ppt_x</p:attrName>
                                        </p:attrNameLst>
                                      </p:cBhvr>
                                      <p:tavLst>
                                        <p:tav tm="0">
                                          <p:val>
                                            <p:strVal val="0-#ppt_w/2"/>
                                          </p:val>
                                        </p:tav>
                                        <p:tav tm="100000">
                                          <p:val>
                                            <p:strVal val="#ppt_x"/>
                                          </p:val>
                                        </p:tav>
                                      </p:tavLst>
                                    </p:anim>
                                    <p:anim calcmode="lin" valueType="num">
                                      <p:cBhvr additive="base">
                                        <p:cTn id="26" dur="500" fill="hold"/>
                                        <p:tgtEl>
                                          <p:spTgt spid="10547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animBg="1"/>
      <p:bldP spid="105478" grpId="0" animBg="1"/>
      <p:bldP spid="105479" grpId="0" animBg="1"/>
      <p:bldP spid="10548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Stickland反应"/>
          <p:cNvPicPr>
            <a:picLocks noChangeAspect="1" noChangeArrowheads="1"/>
          </p:cNvPicPr>
          <p:nvPr/>
        </p:nvPicPr>
        <p:blipFill>
          <a:blip r:embed="rId2" cstate="print"/>
          <a:srcRect/>
          <a:stretch>
            <a:fillRect/>
          </a:stretch>
        </p:blipFill>
        <p:spPr bwMode="auto">
          <a:xfrm>
            <a:off x="2987675" y="0"/>
            <a:ext cx="6156325" cy="6629400"/>
          </a:xfrm>
          <a:prstGeom prst="rect">
            <a:avLst/>
          </a:prstGeom>
          <a:noFill/>
          <a:ln w="9525">
            <a:noFill/>
            <a:miter lim="800000"/>
            <a:headEnd/>
            <a:tailEnd/>
          </a:ln>
        </p:spPr>
      </p:pic>
      <p:sp>
        <p:nvSpPr>
          <p:cNvPr id="109571" name="Rectangle 5"/>
          <p:cNvSpPr>
            <a:spLocks noChangeArrowheads="1"/>
          </p:cNvSpPr>
          <p:nvPr/>
        </p:nvSpPr>
        <p:spPr bwMode="auto">
          <a:xfrm>
            <a:off x="179388" y="476250"/>
            <a:ext cx="2447925" cy="396875"/>
          </a:xfrm>
          <a:prstGeom prst="rect">
            <a:avLst/>
          </a:prstGeom>
          <a:noFill/>
          <a:ln w="9525" algn="ctr">
            <a:no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sz="2000" b="1">
                <a:solidFill>
                  <a:schemeClr val="hlink"/>
                </a:solidFill>
                <a:latin typeface="Times New Roman" pitchFamily="18" charset="0"/>
              </a:rPr>
              <a:t>(4)  </a:t>
            </a:r>
            <a:r>
              <a:rPr lang="zh-CN" altLang="en-US" sz="2000" b="1">
                <a:solidFill>
                  <a:schemeClr val="hlink"/>
                </a:solidFill>
                <a:latin typeface="Times New Roman" pitchFamily="18" charset="0"/>
              </a:rPr>
              <a:t>氨基酸发酵产能</a:t>
            </a:r>
          </a:p>
        </p:txBody>
      </p:sp>
      <p:sp>
        <p:nvSpPr>
          <p:cNvPr id="109572" name="Text Box 6"/>
          <p:cNvSpPr txBox="1">
            <a:spLocks noChangeArrowheads="1"/>
          </p:cNvSpPr>
          <p:nvPr/>
        </p:nvSpPr>
        <p:spPr bwMode="auto">
          <a:xfrm>
            <a:off x="971550" y="1773238"/>
            <a:ext cx="2087563" cy="1552575"/>
          </a:xfrm>
          <a:prstGeom prst="rect">
            <a:avLst/>
          </a:prstGeom>
          <a:noFill/>
          <a:ln w="9525">
            <a:noFill/>
            <a:miter lim="800000"/>
            <a:headEnd/>
            <a:tailEnd/>
          </a:ln>
        </p:spPr>
        <p:txBody>
          <a:bodyPr>
            <a:spAutoFit/>
          </a:bodyPr>
          <a:lstStyle/>
          <a:p>
            <a:pPr>
              <a:spcBef>
                <a:spcPct val="50000"/>
              </a:spcBef>
            </a:pPr>
            <a:r>
              <a:rPr lang="zh-CN" altLang="en-US" sz="2400" b="1">
                <a:solidFill>
                  <a:srgbClr val="FF0000"/>
                </a:solidFill>
              </a:rPr>
              <a:t>一种氨基酸氧化脱氨与另一种氨基酸还原脱氨相偶联</a:t>
            </a:r>
          </a:p>
        </p:txBody>
      </p:sp>
      <p:sp>
        <p:nvSpPr>
          <p:cNvPr id="109573" name="Line 7"/>
          <p:cNvSpPr>
            <a:spLocks noChangeShapeType="1"/>
          </p:cNvSpPr>
          <p:nvPr/>
        </p:nvSpPr>
        <p:spPr bwMode="auto">
          <a:xfrm>
            <a:off x="3708400" y="6453188"/>
            <a:ext cx="4895850" cy="0"/>
          </a:xfrm>
          <a:prstGeom prst="line">
            <a:avLst/>
          </a:prstGeom>
          <a:noFill/>
          <a:ln w="9525">
            <a:solidFill>
              <a:srgbClr val="0000FF"/>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395288" y="1125538"/>
            <a:ext cx="8132762" cy="4897437"/>
          </a:xfrm>
          <a:prstGeom prst="rect">
            <a:avLst/>
          </a:prstGeom>
          <a:solidFill>
            <a:srgbClr val="969696"/>
          </a:solidFill>
          <a:ln w="9525">
            <a:solidFill>
              <a:srgbClr val="FF0000"/>
            </a:solidFill>
            <a:miter lim="800000"/>
            <a:headEnd/>
            <a:tailEnd/>
          </a:ln>
        </p:spPr>
        <p:txBody>
          <a:bodyPr/>
          <a:lstStyle/>
          <a:p>
            <a:pPr marL="342900" indent="-342900">
              <a:lnSpc>
                <a:spcPct val="120000"/>
              </a:lnSpc>
              <a:spcBef>
                <a:spcPct val="20000"/>
              </a:spcBef>
              <a:buFontTx/>
              <a:buChar char="•"/>
            </a:pPr>
            <a:r>
              <a:rPr lang="zh-CN" altLang="en-US" sz="3200" b="1">
                <a:solidFill>
                  <a:srgbClr val="003300"/>
                </a:solidFill>
              </a:rPr>
              <a:t>发酵产能：</a:t>
            </a:r>
            <a:r>
              <a:rPr lang="zh-CN" altLang="en-US" sz="2400" b="1"/>
              <a:t>发酵中的产能效率低，</a:t>
            </a:r>
          </a:p>
          <a:p>
            <a:pPr marL="342900" indent="-342900">
              <a:lnSpc>
                <a:spcPct val="120000"/>
              </a:lnSpc>
              <a:spcBef>
                <a:spcPct val="20000"/>
              </a:spcBef>
              <a:buFontTx/>
              <a:buChar char="•"/>
            </a:pPr>
            <a:r>
              <a:rPr lang="zh-CN" altLang="en-US" sz="2400" b="1"/>
              <a:t>                          其产能反应有三种：即</a:t>
            </a:r>
            <a:r>
              <a:rPr lang="en-US" altLang="zh-CN" sz="2400" b="1" i="1"/>
              <a:t>EMP</a:t>
            </a:r>
            <a:r>
              <a:rPr lang="zh-CN" altLang="en-US" sz="2400" b="1"/>
              <a:t>途径中的</a:t>
            </a:r>
          </a:p>
          <a:p>
            <a:pPr marL="342900" indent="-342900">
              <a:lnSpc>
                <a:spcPct val="120000"/>
              </a:lnSpc>
              <a:spcBef>
                <a:spcPct val="20000"/>
              </a:spcBef>
              <a:buFontTx/>
              <a:buChar char="•"/>
            </a:pPr>
            <a:r>
              <a:rPr lang="zh-CN" altLang="en-US" sz="2400" b="1"/>
              <a:t>                          </a:t>
            </a:r>
            <a:r>
              <a:rPr lang="en-US" altLang="zh-CN" sz="2400" b="1">
                <a:solidFill>
                  <a:srgbClr val="FFCC66"/>
                </a:solidFill>
              </a:rPr>
              <a:t>1</a:t>
            </a:r>
            <a:r>
              <a:rPr lang="zh-CN" altLang="en-US" sz="2400" b="1">
                <a:solidFill>
                  <a:srgbClr val="FFCC66"/>
                </a:solidFill>
              </a:rPr>
              <a:t>、</a:t>
            </a:r>
            <a:r>
              <a:rPr lang="en-US" altLang="zh-CN" sz="2400" b="1">
                <a:solidFill>
                  <a:srgbClr val="FFCC66"/>
                </a:solidFill>
              </a:rPr>
              <a:t>3-</a:t>
            </a:r>
            <a:r>
              <a:rPr lang="zh-CN" altLang="en-US" sz="2400" b="1">
                <a:solidFill>
                  <a:srgbClr val="FFCC66"/>
                </a:solidFill>
              </a:rPr>
              <a:t>二磷酸甘油酸</a:t>
            </a:r>
            <a:r>
              <a:rPr lang="zh-CN" altLang="en-US" sz="2400" b="1"/>
              <a:t>和</a:t>
            </a:r>
            <a:r>
              <a:rPr lang="zh-CN" altLang="en-US" sz="2400" b="1">
                <a:solidFill>
                  <a:srgbClr val="FFCC66"/>
                </a:solidFill>
              </a:rPr>
              <a:t>乙酰磷酸</a:t>
            </a:r>
            <a:r>
              <a:rPr lang="zh-CN" altLang="en-US" sz="2400" b="1"/>
              <a:t>及</a:t>
            </a:r>
          </a:p>
          <a:p>
            <a:pPr marL="342900" indent="-342900">
              <a:lnSpc>
                <a:spcPct val="120000"/>
              </a:lnSpc>
              <a:buFontTx/>
              <a:buChar char="•"/>
            </a:pPr>
            <a:r>
              <a:rPr lang="zh-CN" altLang="en-US" sz="2400" b="1"/>
              <a:t>                          </a:t>
            </a:r>
            <a:r>
              <a:rPr lang="zh-CN" altLang="en-US" sz="2400" b="1">
                <a:solidFill>
                  <a:srgbClr val="FFCC66"/>
                </a:solidFill>
              </a:rPr>
              <a:t>磷酸烯醇式丙酮酸</a:t>
            </a:r>
            <a:r>
              <a:rPr lang="zh-CN" altLang="en-US" sz="3200"/>
              <a:t>。</a:t>
            </a:r>
          </a:p>
          <a:p>
            <a:pPr marL="342900" indent="-342900">
              <a:lnSpc>
                <a:spcPct val="110000"/>
              </a:lnSpc>
              <a:spcBef>
                <a:spcPct val="20000"/>
              </a:spcBef>
              <a:buFontTx/>
              <a:buChar char="•"/>
            </a:pPr>
            <a:r>
              <a:rPr lang="zh-CN" altLang="en-US" sz="3200" b="1">
                <a:solidFill>
                  <a:srgbClr val="003300"/>
                </a:solidFill>
              </a:rPr>
              <a:t>乙酰磷酸：</a:t>
            </a:r>
            <a:r>
              <a:rPr lang="zh-CN" altLang="en-US" sz="2400" b="1"/>
              <a:t>不同厌氧菌发酵中以不同方式形成</a:t>
            </a:r>
          </a:p>
          <a:p>
            <a:pPr marL="342900" indent="-342900">
              <a:lnSpc>
                <a:spcPct val="110000"/>
              </a:lnSpc>
              <a:spcBef>
                <a:spcPct val="20000"/>
              </a:spcBef>
              <a:buFontTx/>
              <a:buChar char="•"/>
            </a:pPr>
            <a:r>
              <a:rPr lang="zh-CN" altLang="en-US" sz="2400" b="1"/>
              <a:t>                        </a:t>
            </a:r>
            <a:r>
              <a:rPr lang="zh-CN" altLang="en-US" sz="2400" b="1">
                <a:solidFill>
                  <a:srgbClr val="3333CC"/>
                </a:solidFill>
              </a:rPr>
              <a:t>乙酰磷酸</a:t>
            </a:r>
            <a:r>
              <a:rPr lang="zh-CN" altLang="en-US" sz="2400" b="1"/>
              <a:t>，例有从</a:t>
            </a:r>
            <a:r>
              <a:rPr lang="zh-CN" altLang="en-US" sz="2400" b="1">
                <a:solidFill>
                  <a:srgbClr val="3333CC"/>
                </a:solidFill>
              </a:rPr>
              <a:t>丙酮酸</a:t>
            </a:r>
            <a:r>
              <a:rPr lang="zh-CN" altLang="en-US" sz="2400" b="1"/>
              <a:t>、</a:t>
            </a:r>
            <a:r>
              <a:rPr lang="zh-CN" altLang="en-US" sz="2400" b="1">
                <a:solidFill>
                  <a:srgbClr val="3333CC"/>
                </a:solidFill>
              </a:rPr>
              <a:t>乙酰辅酶</a:t>
            </a:r>
            <a:r>
              <a:rPr lang="zh-CN" altLang="en-US" sz="2400" b="1"/>
              <a:t>、    </a:t>
            </a:r>
          </a:p>
          <a:p>
            <a:pPr marL="342900" indent="-342900">
              <a:lnSpc>
                <a:spcPct val="110000"/>
              </a:lnSpc>
              <a:spcBef>
                <a:spcPct val="20000"/>
              </a:spcBef>
              <a:buFontTx/>
              <a:buChar char="•"/>
            </a:pPr>
            <a:r>
              <a:rPr lang="zh-CN" altLang="en-US" sz="2400" b="1"/>
              <a:t>                        </a:t>
            </a:r>
            <a:r>
              <a:rPr lang="zh-CN" altLang="en-US" sz="2400" b="1">
                <a:solidFill>
                  <a:srgbClr val="3333CC"/>
                </a:solidFill>
              </a:rPr>
              <a:t>木酮糖</a:t>
            </a:r>
            <a:r>
              <a:rPr lang="en-US" altLang="zh-CN" sz="2400" b="1">
                <a:solidFill>
                  <a:srgbClr val="3333CC"/>
                </a:solidFill>
              </a:rPr>
              <a:t>-5-</a:t>
            </a:r>
            <a:r>
              <a:rPr lang="zh-CN" altLang="en-US" sz="2400" b="1">
                <a:solidFill>
                  <a:srgbClr val="3333CC"/>
                </a:solidFill>
              </a:rPr>
              <a:t>磷酸</a:t>
            </a:r>
            <a:r>
              <a:rPr lang="zh-CN" altLang="en-US" sz="2400" b="1"/>
              <a:t>及</a:t>
            </a:r>
            <a:r>
              <a:rPr lang="zh-CN" altLang="en-US" sz="2400" b="1">
                <a:solidFill>
                  <a:srgbClr val="3333CC"/>
                </a:solidFill>
              </a:rPr>
              <a:t>果糖</a:t>
            </a:r>
            <a:r>
              <a:rPr lang="en-US" altLang="zh-CN" sz="2400" b="1">
                <a:solidFill>
                  <a:srgbClr val="3333CC"/>
                </a:solidFill>
              </a:rPr>
              <a:t>-6-</a:t>
            </a:r>
            <a:r>
              <a:rPr lang="zh-CN" altLang="en-US" sz="2400" b="1">
                <a:solidFill>
                  <a:srgbClr val="3333CC"/>
                </a:solidFill>
              </a:rPr>
              <a:t>磷酸</a:t>
            </a:r>
            <a:r>
              <a:rPr lang="zh-CN" altLang="en-US" sz="2400" b="1"/>
              <a:t>等产生</a:t>
            </a:r>
            <a:r>
              <a:rPr lang="zh-CN" altLang="en-US" sz="3200"/>
              <a:t>。</a:t>
            </a:r>
          </a:p>
          <a:p>
            <a:pPr marL="342900" indent="-342900">
              <a:lnSpc>
                <a:spcPct val="140000"/>
              </a:lnSpc>
              <a:spcBef>
                <a:spcPct val="20000"/>
              </a:spcBef>
            </a:pPr>
            <a:r>
              <a:rPr lang="zh-CN" altLang="en-US" sz="2400" b="1"/>
              <a:t>    </a:t>
            </a:r>
            <a:r>
              <a:rPr lang="en-US" altLang="zh-CN" sz="2400" b="1"/>
              <a:t>CH</a:t>
            </a:r>
            <a:r>
              <a:rPr lang="en-US" altLang="zh-CN" sz="2400" b="1" baseline="-25000"/>
              <a:t>3</a:t>
            </a:r>
            <a:r>
              <a:rPr lang="en-US" altLang="zh-CN" sz="2400" b="1"/>
              <a:t>CO-OPO</a:t>
            </a:r>
            <a:r>
              <a:rPr lang="en-US" altLang="zh-CN" sz="2400" b="1" baseline="-25000"/>
              <a:t>3</a:t>
            </a:r>
            <a:r>
              <a:rPr lang="en-US" altLang="zh-CN" sz="2400" b="1"/>
              <a:t>H</a:t>
            </a:r>
            <a:r>
              <a:rPr lang="en-US" altLang="zh-CN" sz="2400" b="1" baseline="-25000"/>
              <a:t>2</a:t>
            </a:r>
            <a:r>
              <a:rPr lang="en-US" altLang="zh-CN" sz="2400" b="1"/>
              <a:t>+ADP        	         CH</a:t>
            </a:r>
            <a:r>
              <a:rPr lang="en-US" altLang="zh-CN" sz="2400" b="1" baseline="-25000"/>
              <a:t>3</a:t>
            </a:r>
            <a:r>
              <a:rPr lang="en-US" altLang="zh-CN" sz="2400" b="1"/>
              <a:t>COOH+ATP</a:t>
            </a:r>
          </a:p>
        </p:txBody>
      </p:sp>
      <p:sp>
        <p:nvSpPr>
          <p:cNvPr id="110595" name="Line 5"/>
          <p:cNvSpPr>
            <a:spLocks noChangeShapeType="1"/>
          </p:cNvSpPr>
          <p:nvPr/>
        </p:nvSpPr>
        <p:spPr bwMode="auto">
          <a:xfrm>
            <a:off x="4140200" y="5373688"/>
            <a:ext cx="13716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0596" name="Line 6"/>
          <p:cNvSpPr>
            <a:spLocks noChangeShapeType="1"/>
          </p:cNvSpPr>
          <p:nvPr/>
        </p:nvSpPr>
        <p:spPr bwMode="auto">
          <a:xfrm>
            <a:off x="4140200" y="5516563"/>
            <a:ext cx="1371600" cy="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10597" name="Rectangle 7"/>
          <p:cNvSpPr>
            <a:spLocks noChangeArrowheads="1"/>
          </p:cNvSpPr>
          <p:nvPr/>
        </p:nvSpPr>
        <p:spPr bwMode="auto">
          <a:xfrm>
            <a:off x="179388" y="476250"/>
            <a:ext cx="3671887" cy="457200"/>
          </a:xfrm>
          <a:prstGeom prst="rect">
            <a:avLst/>
          </a:prstGeom>
          <a:noFill/>
          <a:ln w="9525" algn="ctr">
            <a:no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sz="2400" b="1">
                <a:solidFill>
                  <a:schemeClr val="hlink"/>
                </a:solidFill>
                <a:latin typeface="Times New Roman" pitchFamily="18" charset="0"/>
              </a:rPr>
              <a:t>(5) </a:t>
            </a:r>
            <a:r>
              <a:rPr lang="zh-CN" altLang="en-US" sz="2400" b="1">
                <a:solidFill>
                  <a:schemeClr val="hlink"/>
                </a:solidFill>
                <a:latin typeface="Times New Roman" pitchFamily="18" charset="0"/>
              </a:rPr>
              <a:t>发酵中的产能反应</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4"/>
          <p:cNvSpPr txBox="1">
            <a:spLocks noChangeArrowheads="1"/>
          </p:cNvSpPr>
          <p:nvPr/>
        </p:nvSpPr>
        <p:spPr bwMode="auto">
          <a:xfrm>
            <a:off x="1547813" y="260350"/>
            <a:ext cx="5538787" cy="519113"/>
          </a:xfrm>
          <a:prstGeom prst="rect">
            <a:avLst/>
          </a:prstGeom>
          <a:noFill/>
          <a:ln w="9525">
            <a:noFill/>
            <a:miter lim="800000"/>
            <a:headEnd/>
            <a:tailEnd/>
          </a:ln>
        </p:spPr>
        <p:txBody>
          <a:bodyPr wrap="none">
            <a:spAutoFit/>
          </a:bodyPr>
          <a:lstStyle/>
          <a:p>
            <a:r>
              <a:rPr kumimoji="1" lang="zh-CN" altLang="en-US" sz="2800" b="1">
                <a:solidFill>
                  <a:schemeClr val="hlink"/>
                </a:solidFill>
                <a:latin typeface="Times New Roman" pitchFamily="18" charset="0"/>
              </a:rPr>
              <a:t>三、自养微生物产</a:t>
            </a:r>
            <a:r>
              <a:rPr kumimoji="1" lang="en-US" altLang="zh-CN" sz="2800" b="1">
                <a:solidFill>
                  <a:schemeClr val="hlink"/>
                </a:solidFill>
                <a:latin typeface="Times New Roman" pitchFamily="18" charset="0"/>
              </a:rPr>
              <a:t>ATP</a:t>
            </a:r>
            <a:r>
              <a:rPr kumimoji="1" lang="zh-CN" altLang="en-US" sz="2800" b="1">
                <a:solidFill>
                  <a:schemeClr val="hlink"/>
                </a:solidFill>
                <a:latin typeface="Times New Roman" pitchFamily="18" charset="0"/>
              </a:rPr>
              <a:t>和产还原力</a:t>
            </a:r>
          </a:p>
        </p:txBody>
      </p:sp>
      <p:pic>
        <p:nvPicPr>
          <p:cNvPr id="111619" name="Picture 5" descr="两类自养微生物固定二氧化碳的条件和途径"/>
          <p:cNvPicPr>
            <a:picLocks noChangeAspect="1" noChangeArrowheads="1"/>
          </p:cNvPicPr>
          <p:nvPr/>
        </p:nvPicPr>
        <p:blipFill>
          <a:blip r:embed="rId2" cstate="print"/>
          <a:srcRect/>
          <a:stretch>
            <a:fillRect/>
          </a:stretch>
        </p:blipFill>
        <p:spPr bwMode="auto">
          <a:xfrm>
            <a:off x="971550" y="908050"/>
            <a:ext cx="7543800" cy="5253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ChangeArrowheads="1"/>
          </p:cNvSpPr>
          <p:nvPr/>
        </p:nvSpPr>
        <p:spPr bwMode="auto">
          <a:xfrm>
            <a:off x="395288" y="981075"/>
            <a:ext cx="8001000" cy="4403725"/>
          </a:xfrm>
          <a:prstGeom prst="rect">
            <a:avLst/>
          </a:prstGeom>
          <a:solidFill>
            <a:srgbClr val="C0C0C0"/>
          </a:solidFill>
          <a:ln w="9525">
            <a:solidFill>
              <a:srgbClr val="FFFF00"/>
            </a:solidFill>
            <a:miter lim="800000"/>
            <a:headEnd/>
            <a:tailEnd/>
          </a:ln>
        </p:spPr>
        <p:txBody>
          <a:bodyPr/>
          <a:lstStyle/>
          <a:p>
            <a:pPr marL="342900" indent="-342900">
              <a:lnSpc>
                <a:spcPct val="120000"/>
              </a:lnSpc>
              <a:spcBef>
                <a:spcPct val="20000"/>
              </a:spcBef>
              <a:buFontTx/>
              <a:buChar char="•"/>
            </a:pPr>
            <a:r>
              <a:rPr lang="zh-CN" altLang="en-US" sz="3200" b="1">
                <a:solidFill>
                  <a:srgbClr val="FF3300"/>
                </a:solidFill>
              </a:rPr>
              <a:t>光能自养菌：</a:t>
            </a:r>
            <a:r>
              <a:rPr lang="zh-CN" altLang="en-US" sz="2400" b="1"/>
              <a:t>其</a:t>
            </a:r>
            <a:r>
              <a:rPr lang="en-US" altLang="zh-CN" sz="2400" b="1">
                <a:solidFill>
                  <a:srgbClr val="FF6600"/>
                </a:solidFill>
              </a:rPr>
              <a:t>ATP</a:t>
            </a:r>
            <a:r>
              <a:rPr lang="zh-CN" altLang="en-US" sz="2400" b="1">
                <a:solidFill>
                  <a:srgbClr val="FF6600"/>
                </a:solidFill>
              </a:rPr>
              <a:t>和</a:t>
            </a:r>
            <a:r>
              <a:rPr lang="en-US" altLang="zh-CN" sz="2400" b="1">
                <a:solidFill>
                  <a:srgbClr val="FF6600"/>
                </a:solidFill>
              </a:rPr>
              <a:t>(H)</a:t>
            </a:r>
            <a:r>
              <a:rPr lang="zh-CN" altLang="en-US" sz="2400" b="1"/>
              <a:t>都通过</a:t>
            </a:r>
            <a:r>
              <a:rPr lang="zh-CN" altLang="en-US" sz="2400" b="1">
                <a:solidFill>
                  <a:srgbClr val="3333CC"/>
                </a:solidFill>
              </a:rPr>
              <a:t>循环</a:t>
            </a:r>
            <a:r>
              <a:rPr lang="zh-CN" altLang="en-US" sz="2400" b="1"/>
              <a:t>光合磷酸化、</a:t>
            </a:r>
          </a:p>
          <a:p>
            <a:pPr marL="342900" indent="-342900">
              <a:lnSpc>
                <a:spcPct val="120000"/>
              </a:lnSpc>
              <a:spcBef>
                <a:spcPct val="20000"/>
              </a:spcBef>
              <a:buFontTx/>
              <a:buChar char="•"/>
            </a:pPr>
            <a:r>
              <a:rPr lang="zh-CN" altLang="en-US" sz="2400" b="1">
                <a:solidFill>
                  <a:srgbClr val="3333CC"/>
                </a:solidFill>
              </a:rPr>
              <a:t>                                非循环</a:t>
            </a:r>
            <a:r>
              <a:rPr lang="zh-CN" altLang="en-US" sz="2400" b="1"/>
              <a:t>光合磷酸化或           </a:t>
            </a:r>
          </a:p>
          <a:p>
            <a:pPr marL="342900" indent="-342900">
              <a:lnSpc>
                <a:spcPct val="120000"/>
              </a:lnSpc>
              <a:spcBef>
                <a:spcPct val="20000"/>
              </a:spcBef>
              <a:buFontTx/>
              <a:buChar char="•"/>
            </a:pPr>
            <a:r>
              <a:rPr lang="zh-CN" altLang="en-US" sz="2400" b="1"/>
              <a:t>                                </a:t>
            </a:r>
            <a:r>
              <a:rPr lang="zh-CN" altLang="en-US" sz="2400" b="1">
                <a:solidFill>
                  <a:srgbClr val="3333CC"/>
                </a:solidFill>
              </a:rPr>
              <a:t>紫膜</a:t>
            </a:r>
            <a:r>
              <a:rPr lang="zh-CN" altLang="en-US" sz="2400" b="1"/>
              <a:t>光合磷酸化获得</a:t>
            </a:r>
            <a:r>
              <a:rPr lang="zh-CN" altLang="en-US" sz="3200" b="1"/>
              <a:t>。</a:t>
            </a:r>
          </a:p>
          <a:p>
            <a:pPr marL="342900" indent="-342900">
              <a:lnSpc>
                <a:spcPct val="120000"/>
              </a:lnSpc>
              <a:spcBef>
                <a:spcPct val="20000"/>
              </a:spcBef>
              <a:buFontTx/>
              <a:buChar char="•"/>
            </a:pPr>
            <a:r>
              <a:rPr lang="zh-CN" altLang="en-US" sz="3200" b="1">
                <a:solidFill>
                  <a:srgbClr val="FF3300"/>
                </a:solidFill>
              </a:rPr>
              <a:t>化能自养菌：</a:t>
            </a:r>
            <a:r>
              <a:rPr lang="zh-CN" altLang="en-US" sz="2400" b="1"/>
              <a:t>其</a:t>
            </a:r>
            <a:r>
              <a:rPr lang="en-US" altLang="zh-CN" sz="2400" b="1">
                <a:solidFill>
                  <a:srgbClr val="FF6600"/>
                </a:solidFill>
              </a:rPr>
              <a:t>ATP</a:t>
            </a:r>
            <a:r>
              <a:rPr lang="zh-CN" altLang="en-US" sz="2400" b="1">
                <a:solidFill>
                  <a:srgbClr val="FF6600"/>
                </a:solidFill>
              </a:rPr>
              <a:t>和</a:t>
            </a:r>
            <a:r>
              <a:rPr lang="en-US" altLang="zh-CN" sz="2400" b="1">
                <a:solidFill>
                  <a:srgbClr val="FF6600"/>
                </a:solidFill>
              </a:rPr>
              <a:t>(H)</a:t>
            </a:r>
            <a:r>
              <a:rPr lang="zh-CN" altLang="en-US" sz="2400" b="1"/>
              <a:t>都经</a:t>
            </a:r>
            <a:r>
              <a:rPr lang="zh-CN" altLang="en-US" sz="2400" b="1">
                <a:solidFill>
                  <a:srgbClr val="3333CC"/>
                </a:solidFill>
              </a:rPr>
              <a:t>氧化无机底物</a:t>
            </a:r>
          </a:p>
          <a:p>
            <a:pPr marL="342900" indent="-342900">
              <a:lnSpc>
                <a:spcPct val="120000"/>
              </a:lnSpc>
              <a:spcBef>
                <a:spcPct val="20000"/>
              </a:spcBef>
              <a:buFontTx/>
              <a:buChar char="•"/>
            </a:pPr>
            <a:r>
              <a:rPr lang="zh-CN" altLang="en-US" sz="2400" b="1">
                <a:solidFill>
                  <a:srgbClr val="3333CC"/>
                </a:solidFill>
              </a:rPr>
              <a:t>                              </a:t>
            </a:r>
            <a:r>
              <a:rPr lang="zh-CN" altLang="en-US" sz="2400" b="1"/>
              <a:t>来实现的。即</a:t>
            </a:r>
            <a:r>
              <a:rPr lang="zh-CN" altLang="en-US" sz="2400" b="1">
                <a:solidFill>
                  <a:srgbClr val="3333CC"/>
                </a:solidFill>
              </a:rPr>
              <a:t>顺呼吸链的氧化磷酸化         </a:t>
            </a:r>
          </a:p>
          <a:p>
            <a:pPr marL="342900" indent="-342900">
              <a:lnSpc>
                <a:spcPct val="120000"/>
              </a:lnSpc>
              <a:spcBef>
                <a:spcPct val="20000"/>
              </a:spcBef>
              <a:buFontTx/>
              <a:buChar char="•"/>
            </a:pPr>
            <a:r>
              <a:rPr lang="zh-CN" altLang="en-US" sz="2400" b="1">
                <a:solidFill>
                  <a:srgbClr val="3333CC"/>
                </a:solidFill>
              </a:rPr>
              <a:t>                                获得能量</a:t>
            </a:r>
            <a:r>
              <a:rPr lang="zh-CN" altLang="en-US" sz="2400" b="1"/>
              <a:t>和</a:t>
            </a:r>
            <a:r>
              <a:rPr lang="zh-CN" altLang="en-US" sz="2400" b="1">
                <a:solidFill>
                  <a:srgbClr val="3333CC"/>
                </a:solidFill>
              </a:rPr>
              <a:t>逆呼吸链的氧化磷酸化</a:t>
            </a:r>
          </a:p>
          <a:p>
            <a:pPr marL="342900" indent="-342900">
              <a:lnSpc>
                <a:spcPct val="120000"/>
              </a:lnSpc>
              <a:spcBef>
                <a:spcPct val="20000"/>
              </a:spcBef>
              <a:buFontTx/>
              <a:buChar char="•"/>
            </a:pPr>
            <a:r>
              <a:rPr lang="zh-CN" altLang="en-US" sz="2400" b="1">
                <a:solidFill>
                  <a:srgbClr val="3333CC"/>
                </a:solidFill>
              </a:rPr>
              <a:t>                                获得还原力</a:t>
            </a:r>
            <a:r>
              <a:rPr lang="zh-CN" altLang="en-US" sz="3200" b="1"/>
              <a: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p:cNvSpPr txBox="1">
            <a:spLocks noChangeArrowheads="1"/>
          </p:cNvSpPr>
          <p:nvPr/>
        </p:nvSpPr>
        <p:spPr bwMode="auto">
          <a:xfrm>
            <a:off x="5334000" y="1752600"/>
            <a:ext cx="3563938" cy="466725"/>
          </a:xfrm>
          <a:prstGeom prst="rect">
            <a:avLst/>
          </a:prstGeom>
          <a:solidFill>
            <a:schemeClr val="bg2"/>
          </a:solidFill>
          <a:ln w="9525">
            <a:solidFill>
              <a:srgbClr val="FF6600"/>
            </a:solidFill>
            <a:miter lim="800000"/>
            <a:headEnd/>
            <a:tailEnd/>
          </a:ln>
        </p:spPr>
        <p:txBody>
          <a:bodyPr wrap="none">
            <a:spAutoFit/>
          </a:bodyPr>
          <a:lstStyle/>
          <a:p>
            <a:r>
              <a:rPr lang="zh-CN" altLang="en-US" sz="2400" b="1">
                <a:latin typeface="Times New Roman" pitchFamily="18" charset="0"/>
              </a:rPr>
              <a:t>从无机物的氧化获得能量</a:t>
            </a:r>
          </a:p>
        </p:txBody>
      </p:sp>
      <p:sp>
        <p:nvSpPr>
          <p:cNvPr id="110597" name="Text Box 5"/>
          <p:cNvSpPr txBox="1">
            <a:spLocks noChangeArrowheads="1"/>
          </p:cNvSpPr>
          <p:nvPr/>
        </p:nvSpPr>
        <p:spPr bwMode="auto">
          <a:xfrm>
            <a:off x="1295400" y="1752600"/>
            <a:ext cx="2951163" cy="466725"/>
          </a:xfrm>
          <a:prstGeom prst="rect">
            <a:avLst/>
          </a:prstGeom>
          <a:solidFill>
            <a:srgbClr val="0000FF"/>
          </a:solidFill>
          <a:ln w="9525">
            <a:solidFill>
              <a:srgbClr val="FF0000"/>
            </a:solidFill>
            <a:miter lim="800000"/>
            <a:headEnd/>
            <a:tailEnd/>
          </a:ln>
        </p:spPr>
        <p:txBody>
          <a:bodyPr wrap="none">
            <a:spAutoFit/>
          </a:bodyPr>
          <a:lstStyle/>
          <a:p>
            <a:r>
              <a:rPr lang="zh-CN" altLang="en-US" sz="2400" b="1">
                <a:solidFill>
                  <a:schemeClr val="bg1"/>
                </a:solidFill>
                <a:latin typeface="Times New Roman" pitchFamily="18" charset="0"/>
              </a:rPr>
              <a:t>以无机物为电子供体</a:t>
            </a:r>
            <a:endParaRPr lang="zh-CN" altLang="en-US" sz="2800" b="1">
              <a:solidFill>
                <a:schemeClr val="bg1"/>
              </a:solidFill>
              <a:latin typeface="Times New Roman" pitchFamily="18" charset="0"/>
            </a:endParaRPr>
          </a:p>
        </p:txBody>
      </p:sp>
      <p:sp>
        <p:nvSpPr>
          <p:cNvPr id="110598" name="AutoShape 6"/>
          <p:cNvSpPr>
            <a:spLocks noChangeArrowheads="1"/>
          </p:cNvSpPr>
          <p:nvPr/>
        </p:nvSpPr>
        <p:spPr bwMode="auto">
          <a:xfrm>
            <a:off x="4419600" y="1905000"/>
            <a:ext cx="609600" cy="228600"/>
          </a:xfrm>
          <a:custGeom>
            <a:avLst/>
            <a:gdLst>
              <a:gd name="T0" fmla="*/ 364156733 w 21600"/>
              <a:gd name="T1" fmla="*/ 0 h 21600"/>
              <a:gd name="T2" fmla="*/ 0 w 21600"/>
              <a:gd name="T3" fmla="*/ 12802394 h 21600"/>
              <a:gd name="T4" fmla="*/ 364156733 w 21600"/>
              <a:gd name="T5" fmla="*/ 25604789 h 21600"/>
              <a:gd name="T6" fmla="*/ 485542386 w 21600"/>
              <a:gd name="T7" fmla="*/ 128023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00"/>
          </a:solidFill>
          <a:ln w="9525">
            <a:noFill/>
            <a:miter lim="800000"/>
            <a:headEnd/>
            <a:tailEnd/>
          </a:ln>
        </p:spPr>
        <p:txBody>
          <a:bodyPr wrap="none" anchor="ctr">
            <a:spAutoFit/>
          </a:bodyPr>
          <a:lstStyle/>
          <a:p>
            <a:endParaRPr lang="zh-CN" altLang="en-US"/>
          </a:p>
        </p:txBody>
      </p:sp>
      <p:sp>
        <p:nvSpPr>
          <p:cNvPr id="110599" name="Text Box 7"/>
          <p:cNvSpPr txBox="1">
            <a:spLocks noChangeArrowheads="1"/>
          </p:cNvSpPr>
          <p:nvPr/>
        </p:nvSpPr>
        <p:spPr bwMode="auto">
          <a:xfrm>
            <a:off x="152400" y="2743200"/>
            <a:ext cx="8024813" cy="457200"/>
          </a:xfrm>
          <a:prstGeom prst="rect">
            <a:avLst/>
          </a:prstGeom>
          <a:noFill/>
          <a:ln w="9525">
            <a:noFill/>
            <a:miter lim="800000"/>
            <a:headEnd/>
            <a:tailEnd/>
          </a:ln>
        </p:spPr>
        <p:txBody>
          <a:bodyPr wrap="none">
            <a:spAutoFit/>
          </a:bodyPr>
          <a:lstStyle/>
          <a:p>
            <a:r>
              <a:rPr lang="zh-CN" altLang="en-US" sz="2400">
                <a:solidFill>
                  <a:schemeClr val="hlink"/>
                </a:solidFill>
                <a:latin typeface="Times New Roman" pitchFamily="18" charset="0"/>
              </a:rPr>
              <a:t>这些微生物一般也能以</a:t>
            </a:r>
            <a:r>
              <a:rPr lang="en-US" altLang="zh-CN" sz="2400">
                <a:solidFill>
                  <a:schemeClr val="hlink"/>
                </a:solidFill>
                <a:latin typeface="Times New Roman" pitchFamily="18" charset="0"/>
              </a:rPr>
              <a:t>CO</a:t>
            </a:r>
            <a:r>
              <a:rPr lang="en-US" altLang="zh-CN" sz="2400" baseline="-25000">
                <a:solidFill>
                  <a:schemeClr val="hlink"/>
                </a:solidFill>
                <a:latin typeface="Times New Roman" pitchFamily="18" charset="0"/>
              </a:rPr>
              <a:t>2</a:t>
            </a:r>
            <a:r>
              <a:rPr lang="zh-CN" altLang="en-US" sz="2400">
                <a:solidFill>
                  <a:schemeClr val="hlink"/>
                </a:solidFill>
                <a:latin typeface="Times New Roman" pitchFamily="18" charset="0"/>
              </a:rPr>
              <a:t>为唯一或主要碳源合成细胞物质</a:t>
            </a:r>
          </a:p>
        </p:txBody>
      </p:sp>
      <p:sp>
        <p:nvSpPr>
          <p:cNvPr id="110600" name="Text Box 8"/>
          <p:cNvSpPr txBox="1">
            <a:spLocks noChangeArrowheads="1"/>
          </p:cNvSpPr>
          <p:nvPr/>
        </p:nvSpPr>
        <p:spPr bwMode="auto">
          <a:xfrm>
            <a:off x="6781800" y="3886200"/>
            <a:ext cx="1979613" cy="528638"/>
          </a:xfrm>
          <a:prstGeom prst="rect">
            <a:avLst/>
          </a:prstGeom>
          <a:solidFill>
            <a:schemeClr val="bg2"/>
          </a:solidFill>
          <a:ln w="9525">
            <a:solidFill>
              <a:schemeClr val="folHlink"/>
            </a:solidFill>
            <a:miter lim="800000"/>
            <a:headEnd/>
            <a:tailEnd/>
          </a:ln>
        </p:spPr>
        <p:txBody>
          <a:bodyPr wrap="none">
            <a:spAutoFit/>
          </a:bodyPr>
          <a:lstStyle/>
          <a:p>
            <a:r>
              <a:rPr lang="zh-CN" altLang="en-US" sz="2800" b="1">
                <a:latin typeface="Times New Roman" pitchFamily="18" charset="0"/>
              </a:rPr>
              <a:t>自养微生物</a:t>
            </a:r>
            <a:endParaRPr lang="zh-CN" altLang="en-US" sz="2400" b="1">
              <a:latin typeface="Times New Roman" pitchFamily="18" charset="0"/>
            </a:endParaRPr>
          </a:p>
        </p:txBody>
      </p:sp>
      <p:sp>
        <p:nvSpPr>
          <p:cNvPr id="110601" name="AutoShape 9"/>
          <p:cNvSpPr>
            <a:spLocks noChangeArrowheads="1"/>
          </p:cNvSpPr>
          <p:nvPr/>
        </p:nvSpPr>
        <p:spPr bwMode="auto">
          <a:xfrm>
            <a:off x="8229600" y="3048000"/>
            <a:ext cx="304800" cy="838200"/>
          </a:xfrm>
          <a:prstGeom prst="curvedLeftArrow">
            <a:avLst>
              <a:gd name="adj1" fmla="val 55000"/>
              <a:gd name="adj2" fmla="val 110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110602" name="AutoShape 10"/>
          <p:cNvSpPr>
            <a:spLocks noChangeArrowheads="1"/>
          </p:cNvSpPr>
          <p:nvPr/>
        </p:nvSpPr>
        <p:spPr bwMode="auto">
          <a:xfrm>
            <a:off x="609600" y="5486400"/>
            <a:ext cx="914400" cy="457200"/>
          </a:xfrm>
          <a:prstGeom prst="rightArrow">
            <a:avLst>
              <a:gd name="adj1" fmla="val 50000"/>
              <a:gd name="adj2" fmla="val 50000"/>
            </a:avLst>
          </a:prstGeom>
          <a:solidFill>
            <a:srgbClr val="00FF00"/>
          </a:solidFill>
          <a:ln w="9525">
            <a:noFill/>
            <a:miter lim="800000"/>
            <a:headEnd/>
            <a:tailEnd/>
          </a:ln>
        </p:spPr>
        <p:txBody>
          <a:bodyPr wrap="none" anchor="ctr">
            <a:spAutoFit/>
          </a:bodyPr>
          <a:lstStyle/>
          <a:p>
            <a:endParaRPr lang="zh-CN" altLang="en-US"/>
          </a:p>
        </p:txBody>
      </p:sp>
      <p:sp>
        <p:nvSpPr>
          <p:cNvPr id="110603" name="Text Box 11"/>
          <p:cNvSpPr txBox="1">
            <a:spLocks noChangeArrowheads="1"/>
          </p:cNvSpPr>
          <p:nvPr/>
        </p:nvSpPr>
        <p:spPr bwMode="auto">
          <a:xfrm>
            <a:off x="1905000" y="4876800"/>
            <a:ext cx="6642100" cy="1828800"/>
          </a:xfrm>
          <a:prstGeom prst="rect">
            <a:avLst/>
          </a:prstGeom>
          <a:solidFill>
            <a:srgbClr val="008000"/>
          </a:solidFill>
          <a:ln w="28575">
            <a:solidFill>
              <a:srgbClr val="FF0000"/>
            </a:solidFill>
            <a:miter lim="800000"/>
            <a:headEnd/>
            <a:tailEnd/>
          </a:ln>
        </p:spPr>
        <p:txBody>
          <a:bodyPr wrap="none">
            <a:spAutoFit/>
          </a:bodyPr>
          <a:lstStyle/>
          <a:p>
            <a:r>
              <a:rPr lang="zh-CN" altLang="en-US" sz="2800" b="1">
                <a:solidFill>
                  <a:schemeClr val="bg1"/>
                </a:solidFill>
                <a:latin typeface="Times New Roman" pitchFamily="18" charset="0"/>
              </a:rPr>
              <a:t>从对无机物的生物氧化过程中获得生长所</a:t>
            </a:r>
          </a:p>
          <a:p>
            <a:r>
              <a:rPr lang="zh-CN" altLang="en-US" sz="2800" b="1">
                <a:solidFill>
                  <a:schemeClr val="bg1"/>
                </a:solidFill>
                <a:latin typeface="Times New Roman" pitchFamily="18" charset="0"/>
              </a:rPr>
              <a:t>需要能量的微生物一般都是：</a:t>
            </a:r>
          </a:p>
          <a:p>
            <a:endParaRPr lang="zh-CN" altLang="en-US" sz="2800" b="1">
              <a:solidFill>
                <a:schemeClr val="bg1"/>
              </a:solidFill>
              <a:latin typeface="Times New Roman" pitchFamily="18" charset="0"/>
            </a:endParaRPr>
          </a:p>
          <a:p>
            <a:r>
              <a:rPr lang="zh-CN" altLang="en-US" sz="2800" b="1">
                <a:solidFill>
                  <a:schemeClr val="bg1"/>
                </a:solidFill>
                <a:latin typeface="Times New Roman" pitchFamily="18" charset="0"/>
              </a:rPr>
              <a:t>化能无机自养型微生物</a:t>
            </a:r>
          </a:p>
        </p:txBody>
      </p:sp>
      <p:sp>
        <p:nvSpPr>
          <p:cNvPr id="113674" name="Text Box 12"/>
          <p:cNvSpPr txBox="1">
            <a:spLocks noChangeArrowheads="1"/>
          </p:cNvSpPr>
          <p:nvPr/>
        </p:nvSpPr>
        <p:spPr bwMode="auto">
          <a:xfrm>
            <a:off x="0" y="476250"/>
            <a:ext cx="3257550" cy="466725"/>
          </a:xfrm>
          <a:prstGeom prst="rect">
            <a:avLst/>
          </a:prstGeom>
          <a:solidFill>
            <a:srgbClr val="008000"/>
          </a:solidFill>
          <a:ln w="9525">
            <a:solidFill>
              <a:srgbClr val="FF0000"/>
            </a:solidFill>
            <a:miter lim="800000"/>
            <a:headEnd/>
            <a:tailEnd/>
          </a:ln>
        </p:spPr>
        <p:txBody>
          <a:bodyPr wrap="none">
            <a:spAutoFit/>
          </a:bodyPr>
          <a:lstStyle/>
          <a:p>
            <a:r>
              <a:rPr kumimoji="1" lang="zh-CN" altLang="en-US" sz="2400" b="1">
                <a:solidFill>
                  <a:schemeClr val="bg1"/>
                </a:solidFill>
                <a:latin typeface="Times New Roman" pitchFamily="18" charset="0"/>
              </a:rPr>
              <a:t>（一）化能自养微生物</a:t>
            </a:r>
            <a:endParaRPr kumimoji="1" lang="zh-CN" altLang="en-US"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anim calcmode="lin" valueType="num">
                                      <p:cBhvr additive="base">
                                        <p:cTn id="7" dur="500" fill="hold"/>
                                        <p:tgtEl>
                                          <p:spTgt spid="110597"/>
                                        </p:tgtEl>
                                        <p:attrNameLst>
                                          <p:attrName>ppt_x</p:attrName>
                                        </p:attrNameLst>
                                      </p:cBhvr>
                                      <p:tavLst>
                                        <p:tav tm="0">
                                          <p:val>
                                            <p:strVal val="0-#ppt_w/2"/>
                                          </p:val>
                                        </p:tav>
                                        <p:tav tm="100000">
                                          <p:val>
                                            <p:strVal val="#ppt_x"/>
                                          </p:val>
                                        </p:tav>
                                      </p:tavLst>
                                    </p:anim>
                                    <p:anim calcmode="lin" valueType="num">
                                      <p:cBhvr additive="base">
                                        <p:cTn id="8" dur="500" fill="hold"/>
                                        <p:tgtEl>
                                          <p:spTgt spid="1105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10598"/>
                                        </p:tgtEl>
                                        <p:attrNameLst>
                                          <p:attrName>style.visibility</p:attrName>
                                        </p:attrNameLst>
                                      </p:cBhvr>
                                      <p:to>
                                        <p:strVal val="visible"/>
                                      </p:to>
                                    </p:set>
                                    <p:anim calcmode="lin" valueType="num">
                                      <p:cBhvr additive="base">
                                        <p:cTn id="13" dur="500" fill="hold"/>
                                        <p:tgtEl>
                                          <p:spTgt spid="110598"/>
                                        </p:tgtEl>
                                        <p:attrNameLst>
                                          <p:attrName>ppt_x</p:attrName>
                                        </p:attrNameLst>
                                      </p:cBhvr>
                                      <p:tavLst>
                                        <p:tav tm="0">
                                          <p:val>
                                            <p:strVal val="0-#ppt_w/2"/>
                                          </p:val>
                                        </p:tav>
                                        <p:tav tm="100000">
                                          <p:val>
                                            <p:strVal val="#ppt_x"/>
                                          </p:val>
                                        </p:tav>
                                      </p:tavLst>
                                    </p:anim>
                                    <p:anim calcmode="lin" valueType="num">
                                      <p:cBhvr additive="base">
                                        <p:cTn id="14" dur="500" fill="hold"/>
                                        <p:tgtEl>
                                          <p:spTgt spid="11059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110596"/>
                                        </p:tgtEl>
                                        <p:attrNameLst>
                                          <p:attrName>style.visibility</p:attrName>
                                        </p:attrNameLst>
                                      </p:cBhvr>
                                      <p:to>
                                        <p:strVal val="visible"/>
                                      </p:to>
                                    </p:set>
                                    <p:anim calcmode="lin" valueType="num">
                                      <p:cBhvr additive="base">
                                        <p:cTn id="18" dur="500" fill="hold"/>
                                        <p:tgtEl>
                                          <p:spTgt spid="110596"/>
                                        </p:tgtEl>
                                        <p:attrNameLst>
                                          <p:attrName>ppt_x</p:attrName>
                                        </p:attrNameLst>
                                      </p:cBhvr>
                                      <p:tavLst>
                                        <p:tav tm="0">
                                          <p:val>
                                            <p:strVal val="0-#ppt_w/2"/>
                                          </p:val>
                                        </p:tav>
                                        <p:tav tm="100000">
                                          <p:val>
                                            <p:strVal val="#ppt_x"/>
                                          </p:val>
                                        </p:tav>
                                      </p:tavLst>
                                    </p:anim>
                                    <p:anim calcmode="lin" valueType="num">
                                      <p:cBhvr additive="base">
                                        <p:cTn id="19" dur="500" fill="hold"/>
                                        <p:tgtEl>
                                          <p:spTgt spid="11059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110599"/>
                                        </p:tgtEl>
                                        <p:attrNameLst>
                                          <p:attrName>style.visibility</p:attrName>
                                        </p:attrNameLst>
                                      </p:cBhvr>
                                      <p:to>
                                        <p:strVal val="visible"/>
                                      </p:to>
                                    </p:set>
                                    <p:anim calcmode="lin" valueType="num">
                                      <p:cBhvr additive="base">
                                        <p:cTn id="24" dur="500" fill="hold"/>
                                        <p:tgtEl>
                                          <p:spTgt spid="110599"/>
                                        </p:tgtEl>
                                        <p:attrNameLst>
                                          <p:attrName>ppt_x</p:attrName>
                                        </p:attrNameLst>
                                      </p:cBhvr>
                                      <p:tavLst>
                                        <p:tav tm="0">
                                          <p:val>
                                            <p:strVal val="0-#ppt_w/2"/>
                                          </p:val>
                                        </p:tav>
                                        <p:tav tm="100000">
                                          <p:val>
                                            <p:strVal val="#ppt_x"/>
                                          </p:val>
                                        </p:tav>
                                      </p:tavLst>
                                    </p:anim>
                                    <p:anim calcmode="lin" valueType="num">
                                      <p:cBhvr additive="base">
                                        <p:cTn id="25" dur="500" fill="hold"/>
                                        <p:tgtEl>
                                          <p:spTgt spid="11059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grpId="0" nodeType="clickEffect">
                                  <p:stCondLst>
                                    <p:cond delay="0"/>
                                  </p:stCondLst>
                                  <p:childTnLst>
                                    <p:set>
                                      <p:cBhvr>
                                        <p:cTn id="29" dur="1" fill="hold">
                                          <p:stCondLst>
                                            <p:cond delay="0"/>
                                          </p:stCondLst>
                                        </p:cTn>
                                        <p:tgtEl>
                                          <p:spTgt spid="110601"/>
                                        </p:tgtEl>
                                        <p:attrNameLst>
                                          <p:attrName>style.visibility</p:attrName>
                                        </p:attrNameLst>
                                      </p:cBhvr>
                                      <p:to>
                                        <p:strVal val="visible"/>
                                      </p:to>
                                    </p:set>
                                    <p:anim calcmode="lin" valueType="num">
                                      <p:cBhvr additive="base">
                                        <p:cTn id="30" dur="500" fill="hold"/>
                                        <p:tgtEl>
                                          <p:spTgt spid="110601"/>
                                        </p:tgtEl>
                                        <p:attrNameLst>
                                          <p:attrName>ppt_x</p:attrName>
                                        </p:attrNameLst>
                                      </p:cBhvr>
                                      <p:tavLst>
                                        <p:tav tm="0">
                                          <p:val>
                                            <p:strVal val="0-#ppt_w/2"/>
                                          </p:val>
                                        </p:tav>
                                        <p:tav tm="100000">
                                          <p:val>
                                            <p:strVal val="#ppt_x"/>
                                          </p:val>
                                        </p:tav>
                                      </p:tavLst>
                                    </p:anim>
                                    <p:anim calcmode="lin" valueType="num">
                                      <p:cBhvr additive="base">
                                        <p:cTn id="31" dur="500" fill="hold"/>
                                        <p:tgtEl>
                                          <p:spTgt spid="110601"/>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110600"/>
                                        </p:tgtEl>
                                        <p:attrNameLst>
                                          <p:attrName>style.visibility</p:attrName>
                                        </p:attrNameLst>
                                      </p:cBhvr>
                                      <p:to>
                                        <p:strVal val="visible"/>
                                      </p:to>
                                    </p:set>
                                    <p:anim calcmode="lin" valueType="num">
                                      <p:cBhvr additive="base">
                                        <p:cTn id="35" dur="500" fill="hold"/>
                                        <p:tgtEl>
                                          <p:spTgt spid="110600"/>
                                        </p:tgtEl>
                                        <p:attrNameLst>
                                          <p:attrName>ppt_x</p:attrName>
                                        </p:attrNameLst>
                                      </p:cBhvr>
                                      <p:tavLst>
                                        <p:tav tm="0">
                                          <p:val>
                                            <p:strVal val="#ppt_x"/>
                                          </p:val>
                                        </p:tav>
                                        <p:tav tm="100000">
                                          <p:val>
                                            <p:strVal val="#ppt_x"/>
                                          </p:val>
                                        </p:tav>
                                      </p:tavLst>
                                    </p:anim>
                                    <p:anim calcmode="lin" valueType="num">
                                      <p:cBhvr additive="base">
                                        <p:cTn id="36" dur="500" fill="hold"/>
                                        <p:tgtEl>
                                          <p:spTgt spid="11060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32" fill="hold" grpId="0" nodeType="clickEffect">
                                  <p:stCondLst>
                                    <p:cond delay="0"/>
                                  </p:stCondLst>
                                  <p:childTnLst>
                                    <p:set>
                                      <p:cBhvr>
                                        <p:cTn id="40" dur="1" fill="hold">
                                          <p:stCondLst>
                                            <p:cond delay="0"/>
                                          </p:stCondLst>
                                        </p:cTn>
                                        <p:tgtEl>
                                          <p:spTgt spid="110602"/>
                                        </p:tgtEl>
                                        <p:attrNameLst>
                                          <p:attrName>style.visibility</p:attrName>
                                        </p:attrNameLst>
                                      </p:cBhvr>
                                      <p:to>
                                        <p:strVal val="visible"/>
                                      </p:to>
                                    </p:set>
                                    <p:anim calcmode="lin" valueType="num">
                                      <p:cBhvr>
                                        <p:cTn id="41" dur="500" fill="hold"/>
                                        <p:tgtEl>
                                          <p:spTgt spid="110602"/>
                                        </p:tgtEl>
                                        <p:attrNameLst>
                                          <p:attrName>ppt_w</p:attrName>
                                        </p:attrNameLst>
                                      </p:cBhvr>
                                      <p:tavLst>
                                        <p:tav tm="0">
                                          <p:val>
                                            <p:strVal val="4*#ppt_w"/>
                                          </p:val>
                                        </p:tav>
                                        <p:tav tm="100000">
                                          <p:val>
                                            <p:strVal val="#ppt_w"/>
                                          </p:val>
                                        </p:tav>
                                      </p:tavLst>
                                    </p:anim>
                                    <p:anim calcmode="lin" valueType="num">
                                      <p:cBhvr>
                                        <p:cTn id="42" dur="500" fill="hold"/>
                                        <p:tgtEl>
                                          <p:spTgt spid="110602"/>
                                        </p:tgtEl>
                                        <p:attrNameLst>
                                          <p:attrName>ppt_h</p:attrName>
                                        </p:attrNameLst>
                                      </p:cBhvr>
                                      <p:tavLst>
                                        <p:tav tm="0">
                                          <p:val>
                                            <p:strVal val="4*#ppt_h"/>
                                          </p:val>
                                        </p:tav>
                                        <p:tav tm="100000">
                                          <p:val>
                                            <p:strVal val="#ppt_h"/>
                                          </p:val>
                                        </p:tav>
                                      </p:tavLst>
                                    </p:anim>
                                  </p:childTnLst>
                                </p:cTn>
                              </p:par>
                            </p:childTnLst>
                          </p:cTn>
                        </p:par>
                        <p:par>
                          <p:cTn id="43" fill="hold">
                            <p:stCondLst>
                              <p:cond delay="500"/>
                            </p:stCondLst>
                            <p:childTnLst>
                              <p:par>
                                <p:cTn id="44" presetID="16" presetClass="entr" presetSubtype="26" fill="hold" grpId="0" nodeType="afterEffect">
                                  <p:stCondLst>
                                    <p:cond delay="0"/>
                                  </p:stCondLst>
                                  <p:childTnLst>
                                    <p:set>
                                      <p:cBhvr>
                                        <p:cTn id="45" dur="1" fill="hold">
                                          <p:stCondLst>
                                            <p:cond delay="0"/>
                                          </p:stCondLst>
                                        </p:cTn>
                                        <p:tgtEl>
                                          <p:spTgt spid="110603"/>
                                        </p:tgtEl>
                                        <p:attrNameLst>
                                          <p:attrName>style.visibility</p:attrName>
                                        </p:attrNameLst>
                                      </p:cBhvr>
                                      <p:to>
                                        <p:strVal val="visible"/>
                                      </p:to>
                                    </p:set>
                                    <p:animEffect transition="in" filter="barn(inHorizontal)">
                                      <p:cBhvr>
                                        <p:cTn id="46" dur="500"/>
                                        <p:tgtEl>
                                          <p:spTgt spid="110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nimBg="1" autoUpdateAnimBg="0"/>
      <p:bldP spid="110597" grpId="0" animBg="1" autoUpdateAnimBg="0"/>
      <p:bldP spid="110598" grpId="0" animBg="1"/>
      <p:bldP spid="110599" grpId="0" autoUpdateAnimBg="0"/>
      <p:bldP spid="110600" grpId="0" animBg="1" autoUpdateAnimBg="0"/>
      <p:bldP spid="110601" grpId="0" animBg="1"/>
      <p:bldP spid="110602" grpId="0" animBg="1"/>
      <p:bldP spid="110603"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225425" y="685800"/>
            <a:ext cx="1725613" cy="893763"/>
          </a:xfrm>
          <a:prstGeom prst="rect">
            <a:avLst/>
          </a:prstGeom>
          <a:solidFill>
            <a:srgbClr val="0000FF"/>
          </a:solidFill>
          <a:ln w="9525">
            <a:solidFill>
              <a:srgbClr val="FF6600"/>
            </a:solidFill>
            <a:miter lim="800000"/>
            <a:headEnd/>
            <a:tailEnd/>
          </a:ln>
        </p:spPr>
        <p:txBody>
          <a:bodyPr wrap="none">
            <a:spAutoFit/>
          </a:bodyPr>
          <a:lstStyle/>
          <a:p>
            <a:pPr algn="ctr"/>
            <a:r>
              <a:rPr lang="zh-CN" altLang="en-US" sz="2800" b="1">
                <a:solidFill>
                  <a:schemeClr val="bg1"/>
                </a:solidFill>
                <a:latin typeface="Times New Roman" pitchFamily="18" charset="0"/>
              </a:rPr>
              <a:t>复杂分子</a:t>
            </a:r>
          </a:p>
          <a:p>
            <a:pPr algn="ctr"/>
            <a:r>
              <a:rPr lang="zh-CN" altLang="en-US" sz="2400" b="1">
                <a:solidFill>
                  <a:schemeClr val="bg1"/>
                </a:solidFill>
                <a:latin typeface="Times New Roman" pitchFamily="18" charset="0"/>
              </a:rPr>
              <a:t>（有机物）</a:t>
            </a:r>
            <a:endParaRPr lang="zh-CN" altLang="en-US" sz="2800" b="1">
              <a:solidFill>
                <a:schemeClr val="bg1"/>
              </a:solidFill>
              <a:latin typeface="Times New Roman" pitchFamily="18" charset="0"/>
            </a:endParaRPr>
          </a:p>
        </p:txBody>
      </p:sp>
      <p:sp>
        <p:nvSpPr>
          <p:cNvPr id="112643" name="AutoShape 3"/>
          <p:cNvSpPr>
            <a:spLocks noChangeArrowheads="1"/>
          </p:cNvSpPr>
          <p:nvPr/>
        </p:nvSpPr>
        <p:spPr bwMode="auto">
          <a:xfrm>
            <a:off x="2209800" y="990600"/>
            <a:ext cx="2362200" cy="76200"/>
          </a:xfrm>
          <a:prstGeom prst="rightArrow">
            <a:avLst>
              <a:gd name="adj1" fmla="val 50000"/>
              <a:gd name="adj2" fmla="val 775000"/>
            </a:avLst>
          </a:prstGeom>
          <a:solidFill>
            <a:srgbClr val="00FF00"/>
          </a:solidFill>
          <a:ln w="9525">
            <a:noFill/>
            <a:miter lim="800000"/>
            <a:headEnd/>
            <a:tailEnd/>
          </a:ln>
        </p:spPr>
        <p:txBody>
          <a:bodyPr wrap="none" anchor="ctr">
            <a:spAutoFit/>
          </a:bodyPr>
          <a:lstStyle/>
          <a:p>
            <a:endParaRPr lang="zh-CN" altLang="en-US"/>
          </a:p>
        </p:txBody>
      </p:sp>
      <p:sp>
        <p:nvSpPr>
          <p:cNvPr id="112644" name="AutoShape 4"/>
          <p:cNvSpPr>
            <a:spLocks noChangeArrowheads="1"/>
          </p:cNvSpPr>
          <p:nvPr/>
        </p:nvSpPr>
        <p:spPr bwMode="auto">
          <a:xfrm>
            <a:off x="2133600" y="1143000"/>
            <a:ext cx="2362200" cy="76200"/>
          </a:xfrm>
          <a:prstGeom prst="leftArrow">
            <a:avLst>
              <a:gd name="adj1" fmla="val 50000"/>
              <a:gd name="adj2" fmla="val 775000"/>
            </a:avLst>
          </a:prstGeom>
          <a:solidFill>
            <a:srgbClr val="00FF00"/>
          </a:solidFill>
          <a:ln w="9525">
            <a:noFill/>
            <a:miter lim="800000"/>
            <a:headEnd/>
            <a:tailEnd/>
          </a:ln>
        </p:spPr>
        <p:txBody>
          <a:bodyPr wrap="none" anchor="ctr">
            <a:spAutoFit/>
          </a:bodyPr>
          <a:lstStyle/>
          <a:p>
            <a:endParaRPr lang="zh-CN" altLang="en-US"/>
          </a:p>
        </p:txBody>
      </p:sp>
      <p:sp>
        <p:nvSpPr>
          <p:cNvPr id="112645" name="Text Box 5"/>
          <p:cNvSpPr txBox="1">
            <a:spLocks noChangeArrowheads="1"/>
          </p:cNvSpPr>
          <p:nvPr/>
        </p:nvSpPr>
        <p:spPr bwMode="auto">
          <a:xfrm>
            <a:off x="2590800" y="457200"/>
            <a:ext cx="1216025" cy="406400"/>
          </a:xfrm>
          <a:prstGeom prst="rect">
            <a:avLst/>
          </a:prstGeom>
          <a:solidFill>
            <a:schemeClr val="bg2"/>
          </a:solidFill>
          <a:ln w="9525">
            <a:solidFill>
              <a:schemeClr val="tx2"/>
            </a:solidFill>
            <a:miter lim="800000"/>
            <a:headEnd/>
            <a:tailEnd/>
          </a:ln>
        </p:spPr>
        <p:txBody>
          <a:bodyPr wrap="none">
            <a:spAutoFit/>
          </a:bodyPr>
          <a:lstStyle/>
          <a:p>
            <a:r>
              <a:rPr lang="zh-CN" altLang="en-US" sz="2000" b="1">
                <a:latin typeface="Times New Roman" pitchFamily="18" charset="0"/>
              </a:rPr>
              <a:t>分解代谢</a:t>
            </a:r>
            <a:endParaRPr lang="zh-CN" altLang="en-US" sz="2800" b="1">
              <a:latin typeface="Times New Roman" pitchFamily="18" charset="0"/>
            </a:endParaRPr>
          </a:p>
        </p:txBody>
      </p:sp>
      <p:sp>
        <p:nvSpPr>
          <p:cNvPr id="112646" name="Text Box 6"/>
          <p:cNvSpPr txBox="1">
            <a:spLocks noChangeArrowheads="1"/>
          </p:cNvSpPr>
          <p:nvPr/>
        </p:nvSpPr>
        <p:spPr bwMode="auto">
          <a:xfrm>
            <a:off x="2590800" y="1295400"/>
            <a:ext cx="1216025" cy="406400"/>
          </a:xfrm>
          <a:prstGeom prst="rect">
            <a:avLst/>
          </a:prstGeom>
          <a:solidFill>
            <a:schemeClr val="bg2"/>
          </a:solidFill>
          <a:ln w="9525">
            <a:solidFill>
              <a:srgbClr val="FF9900"/>
            </a:solidFill>
            <a:miter lim="800000"/>
            <a:headEnd/>
            <a:tailEnd/>
          </a:ln>
        </p:spPr>
        <p:txBody>
          <a:bodyPr wrap="none">
            <a:spAutoFit/>
          </a:bodyPr>
          <a:lstStyle/>
          <a:p>
            <a:r>
              <a:rPr lang="zh-CN" altLang="en-US" sz="2000" b="1">
                <a:latin typeface="Times New Roman" pitchFamily="18" charset="0"/>
              </a:rPr>
              <a:t>合成代谢</a:t>
            </a:r>
            <a:endParaRPr lang="zh-CN" altLang="en-US" sz="2800" b="1">
              <a:latin typeface="Times New Roman" pitchFamily="18" charset="0"/>
            </a:endParaRPr>
          </a:p>
        </p:txBody>
      </p:sp>
      <p:sp>
        <p:nvSpPr>
          <p:cNvPr id="112647" name="Text Box 7"/>
          <p:cNvSpPr txBox="1">
            <a:spLocks noChangeArrowheads="1"/>
          </p:cNvSpPr>
          <p:nvPr/>
        </p:nvSpPr>
        <p:spPr bwMode="auto">
          <a:xfrm>
            <a:off x="4648200" y="914400"/>
            <a:ext cx="1717675" cy="466725"/>
          </a:xfrm>
          <a:prstGeom prst="rect">
            <a:avLst/>
          </a:prstGeom>
          <a:solidFill>
            <a:srgbClr val="0000FF"/>
          </a:solidFill>
          <a:ln w="9525">
            <a:solidFill>
              <a:srgbClr val="FFFF00"/>
            </a:solidFill>
            <a:miter lim="800000"/>
            <a:headEnd/>
            <a:tailEnd/>
          </a:ln>
        </p:spPr>
        <p:txBody>
          <a:bodyPr wrap="none">
            <a:spAutoFit/>
          </a:bodyPr>
          <a:lstStyle/>
          <a:p>
            <a:r>
              <a:rPr lang="zh-CN" altLang="en-US" sz="2400">
                <a:solidFill>
                  <a:schemeClr val="bg1"/>
                </a:solidFill>
                <a:latin typeface="Times New Roman" pitchFamily="18" charset="0"/>
              </a:rPr>
              <a:t>简单小分子</a:t>
            </a:r>
            <a:endParaRPr lang="zh-CN" altLang="en-US" sz="2800">
              <a:solidFill>
                <a:schemeClr val="bg1"/>
              </a:solidFill>
              <a:latin typeface="Times New Roman" pitchFamily="18" charset="0"/>
            </a:endParaRPr>
          </a:p>
        </p:txBody>
      </p:sp>
      <p:sp>
        <p:nvSpPr>
          <p:cNvPr id="112648" name="AutoShape 8"/>
          <p:cNvSpPr>
            <a:spLocks noChangeArrowheads="1"/>
          </p:cNvSpPr>
          <p:nvPr/>
        </p:nvSpPr>
        <p:spPr bwMode="auto">
          <a:xfrm>
            <a:off x="6553200" y="1143000"/>
            <a:ext cx="228600" cy="152400"/>
          </a:xfrm>
          <a:prstGeom prst="plus">
            <a:avLst>
              <a:gd name="adj" fmla="val 25000"/>
            </a:avLst>
          </a:prstGeom>
          <a:solidFill>
            <a:srgbClr val="00FF00"/>
          </a:solidFill>
          <a:ln w="9525">
            <a:noFill/>
            <a:miter lim="800000"/>
            <a:headEnd/>
            <a:tailEnd/>
          </a:ln>
        </p:spPr>
        <p:txBody>
          <a:bodyPr wrap="none" anchor="ctr">
            <a:spAutoFit/>
          </a:bodyPr>
          <a:lstStyle/>
          <a:p>
            <a:endParaRPr lang="zh-CN" altLang="en-US"/>
          </a:p>
        </p:txBody>
      </p:sp>
      <p:sp>
        <p:nvSpPr>
          <p:cNvPr id="112649" name="Text Box 9"/>
          <p:cNvSpPr txBox="1">
            <a:spLocks noChangeArrowheads="1"/>
          </p:cNvSpPr>
          <p:nvPr/>
        </p:nvSpPr>
        <p:spPr bwMode="auto">
          <a:xfrm>
            <a:off x="6858000" y="914400"/>
            <a:ext cx="769938" cy="466725"/>
          </a:xfrm>
          <a:prstGeom prst="rect">
            <a:avLst/>
          </a:prstGeom>
          <a:solidFill>
            <a:srgbClr val="0000FF"/>
          </a:solidFill>
          <a:ln w="9525">
            <a:solidFill>
              <a:srgbClr val="FFFF00"/>
            </a:solidFill>
            <a:miter lim="800000"/>
            <a:headEnd/>
            <a:tailEnd/>
          </a:ln>
        </p:spPr>
        <p:txBody>
          <a:bodyPr>
            <a:spAutoFit/>
          </a:bodyPr>
          <a:lstStyle/>
          <a:p>
            <a:r>
              <a:rPr lang="en-US" altLang="zh-CN" sz="2400">
                <a:solidFill>
                  <a:schemeClr val="bg1"/>
                </a:solidFill>
                <a:latin typeface="Times New Roman" pitchFamily="18" charset="0"/>
              </a:rPr>
              <a:t>ATP</a:t>
            </a:r>
          </a:p>
        </p:txBody>
      </p:sp>
      <p:sp>
        <p:nvSpPr>
          <p:cNvPr id="112650" name="AutoShape 10"/>
          <p:cNvSpPr>
            <a:spLocks noChangeArrowheads="1"/>
          </p:cNvSpPr>
          <p:nvPr/>
        </p:nvSpPr>
        <p:spPr bwMode="auto">
          <a:xfrm>
            <a:off x="7772400" y="1143000"/>
            <a:ext cx="228600" cy="152400"/>
          </a:xfrm>
          <a:prstGeom prst="plus">
            <a:avLst>
              <a:gd name="adj" fmla="val 25000"/>
            </a:avLst>
          </a:prstGeom>
          <a:solidFill>
            <a:srgbClr val="00FF00"/>
          </a:solidFill>
          <a:ln w="9525">
            <a:noFill/>
            <a:miter lim="800000"/>
            <a:headEnd/>
            <a:tailEnd/>
          </a:ln>
        </p:spPr>
        <p:txBody>
          <a:bodyPr wrap="none" anchor="ctr">
            <a:spAutoFit/>
          </a:bodyPr>
          <a:lstStyle/>
          <a:p>
            <a:endParaRPr lang="zh-CN" altLang="en-US"/>
          </a:p>
        </p:txBody>
      </p:sp>
      <p:sp>
        <p:nvSpPr>
          <p:cNvPr id="112651" name="Text Box 11"/>
          <p:cNvSpPr txBox="1">
            <a:spLocks noChangeArrowheads="1"/>
          </p:cNvSpPr>
          <p:nvPr/>
        </p:nvSpPr>
        <p:spPr bwMode="auto">
          <a:xfrm>
            <a:off x="8229600" y="914400"/>
            <a:ext cx="617538" cy="466725"/>
          </a:xfrm>
          <a:prstGeom prst="rect">
            <a:avLst/>
          </a:prstGeom>
          <a:solidFill>
            <a:srgbClr val="0000FF"/>
          </a:solidFill>
          <a:ln w="9525">
            <a:solidFill>
              <a:srgbClr val="FFCC00"/>
            </a:solidFill>
            <a:miter lim="800000"/>
            <a:headEnd/>
            <a:tailEnd/>
          </a:ln>
        </p:spPr>
        <p:txBody>
          <a:bodyPr wrap="none">
            <a:spAutoFit/>
          </a:bodyPr>
          <a:lstStyle/>
          <a:p>
            <a:r>
              <a:rPr lang="en-US" altLang="zh-CN" sz="2400">
                <a:solidFill>
                  <a:schemeClr val="bg1"/>
                </a:solidFill>
                <a:latin typeface="Times New Roman" pitchFamily="18" charset="0"/>
              </a:rPr>
              <a:t>[H]</a:t>
            </a:r>
            <a:endParaRPr lang="en-US" altLang="zh-CN" sz="2800">
              <a:solidFill>
                <a:schemeClr val="bg1"/>
              </a:solidFill>
              <a:latin typeface="Times New Roman" pitchFamily="18" charset="0"/>
            </a:endParaRPr>
          </a:p>
        </p:txBody>
      </p:sp>
      <p:sp>
        <p:nvSpPr>
          <p:cNvPr id="112652" name="Text Box 12"/>
          <p:cNvSpPr txBox="1">
            <a:spLocks noChangeArrowheads="1"/>
          </p:cNvSpPr>
          <p:nvPr/>
        </p:nvSpPr>
        <p:spPr bwMode="auto">
          <a:xfrm>
            <a:off x="0" y="1981200"/>
            <a:ext cx="9253538" cy="1603375"/>
          </a:xfrm>
          <a:prstGeom prst="rect">
            <a:avLst/>
          </a:prstGeom>
          <a:solidFill>
            <a:schemeClr val="bg2"/>
          </a:solidFill>
          <a:ln w="22225">
            <a:solidFill>
              <a:srgbClr val="FF9900"/>
            </a:solidFill>
            <a:miter lim="800000"/>
            <a:headEnd/>
            <a:tailEnd/>
          </a:ln>
        </p:spPr>
        <p:txBody>
          <a:bodyPr wrap="none">
            <a:spAutoFit/>
          </a:bodyPr>
          <a:lstStyle/>
          <a:p>
            <a:pPr eaLnBrk="0" hangingPunct="0">
              <a:lnSpc>
                <a:spcPct val="144000"/>
              </a:lnSpc>
            </a:pPr>
            <a:r>
              <a:rPr lang="zh-CN" altLang="en-US" sz="2400" b="1">
                <a:latin typeface="Times New Roman" pitchFamily="18" charset="0"/>
              </a:rPr>
              <a:t>自养微生物的合成代谢：</a:t>
            </a:r>
          </a:p>
          <a:p>
            <a:pPr eaLnBrk="0" hangingPunct="0">
              <a:lnSpc>
                <a:spcPct val="144000"/>
              </a:lnSpc>
            </a:pPr>
            <a:endParaRPr lang="zh-CN" altLang="en-US" sz="2400" b="1">
              <a:latin typeface="Times New Roman" pitchFamily="18" charset="0"/>
            </a:endParaRPr>
          </a:p>
          <a:p>
            <a:pPr eaLnBrk="0" hangingPunct="0">
              <a:lnSpc>
                <a:spcPct val="144000"/>
              </a:lnSpc>
            </a:pPr>
            <a:r>
              <a:rPr lang="zh-CN" altLang="en-US" sz="2000" b="1">
                <a:latin typeface="Times New Roman" pitchFamily="18" charset="0"/>
              </a:rPr>
              <a:t>   </a:t>
            </a:r>
            <a:r>
              <a:rPr lang="zh-CN" altLang="en-US" sz="2000" b="1">
                <a:solidFill>
                  <a:srgbClr val="FFFF99"/>
                </a:solidFill>
                <a:latin typeface="Times New Roman" pitchFamily="18" charset="0"/>
              </a:rPr>
              <a:t>将</a:t>
            </a:r>
            <a:r>
              <a:rPr lang="en-US" altLang="zh-CN" sz="2000" b="1">
                <a:solidFill>
                  <a:srgbClr val="FFFF99"/>
                </a:solidFill>
                <a:latin typeface="Times New Roman" pitchFamily="18" charset="0"/>
              </a:rPr>
              <a:t>CO</a:t>
            </a:r>
            <a:r>
              <a:rPr lang="en-US" altLang="zh-CN" sz="2000" b="1" baseline="-25000">
                <a:solidFill>
                  <a:srgbClr val="FFFF99"/>
                </a:solidFill>
                <a:latin typeface="Times New Roman" pitchFamily="18" charset="0"/>
              </a:rPr>
              <a:t>2</a:t>
            </a:r>
            <a:r>
              <a:rPr lang="zh-CN" altLang="en-US" sz="2000" b="1">
                <a:solidFill>
                  <a:srgbClr val="FFFF99"/>
                </a:solidFill>
                <a:latin typeface="Times New Roman" pitchFamily="18" charset="0"/>
              </a:rPr>
              <a:t>先还原成</a:t>
            </a:r>
            <a:r>
              <a:rPr lang="en-US" altLang="zh-CN" sz="2000" b="1">
                <a:solidFill>
                  <a:srgbClr val="FFFF99"/>
                </a:solidFill>
                <a:latin typeface="宋体" pitchFamily="2" charset="-122"/>
              </a:rPr>
              <a:t>[CH</a:t>
            </a:r>
            <a:r>
              <a:rPr lang="en-US" altLang="zh-CN" sz="2000" b="1" baseline="-25000">
                <a:solidFill>
                  <a:srgbClr val="FFFF99"/>
                </a:solidFill>
                <a:latin typeface="宋体" pitchFamily="2" charset="-122"/>
              </a:rPr>
              <a:t>2</a:t>
            </a:r>
            <a:r>
              <a:rPr lang="en-US" altLang="zh-CN" sz="2000" b="1">
                <a:solidFill>
                  <a:srgbClr val="FFFF99"/>
                </a:solidFill>
                <a:latin typeface="宋体" pitchFamily="2" charset="-122"/>
              </a:rPr>
              <a:t>O]</a:t>
            </a:r>
            <a:r>
              <a:rPr lang="zh-CN" altLang="en-US" sz="2000" b="1">
                <a:solidFill>
                  <a:srgbClr val="FFFF99"/>
                </a:solidFill>
                <a:latin typeface="宋体" pitchFamily="2" charset="-122"/>
              </a:rPr>
              <a:t>水平的简单有机物，然后再进一步合成复杂的细胞成分。</a:t>
            </a:r>
            <a:endParaRPr lang="zh-CN" altLang="en-US" sz="2000" b="1">
              <a:solidFill>
                <a:srgbClr val="FFFF99"/>
              </a:solidFill>
              <a:latin typeface="Times New Roman" pitchFamily="18" charset="0"/>
            </a:endParaRPr>
          </a:p>
        </p:txBody>
      </p:sp>
      <p:sp>
        <p:nvSpPr>
          <p:cNvPr id="112653" name="Text Box 13"/>
          <p:cNvSpPr txBox="1">
            <a:spLocks noChangeArrowheads="1"/>
          </p:cNvSpPr>
          <p:nvPr/>
        </p:nvSpPr>
        <p:spPr bwMode="auto">
          <a:xfrm>
            <a:off x="0" y="3962400"/>
            <a:ext cx="2622550" cy="457200"/>
          </a:xfrm>
          <a:prstGeom prst="rect">
            <a:avLst/>
          </a:prstGeom>
          <a:noFill/>
          <a:ln w="9525">
            <a:noFill/>
            <a:miter lim="800000"/>
            <a:headEnd/>
            <a:tailEnd/>
          </a:ln>
        </p:spPr>
        <p:txBody>
          <a:bodyPr wrap="none">
            <a:spAutoFit/>
          </a:bodyPr>
          <a:lstStyle/>
          <a:p>
            <a:r>
              <a:rPr lang="zh-CN" altLang="en-US" sz="2400">
                <a:solidFill>
                  <a:schemeClr val="hlink"/>
                </a:solidFill>
                <a:latin typeface="Times New Roman" pitchFamily="18" charset="0"/>
              </a:rPr>
              <a:t>化能异养微生物：</a:t>
            </a:r>
            <a:endParaRPr lang="zh-CN" altLang="en-US" sz="2800">
              <a:solidFill>
                <a:schemeClr val="hlink"/>
              </a:solidFill>
              <a:latin typeface="Times New Roman" pitchFamily="18" charset="0"/>
            </a:endParaRPr>
          </a:p>
        </p:txBody>
      </p:sp>
      <p:sp>
        <p:nvSpPr>
          <p:cNvPr id="112654" name="Text Box 14"/>
          <p:cNvSpPr txBox="1">
            <a:spLocks noChangeArrowheads="1"/>
          </p:cNvSpPr>
          <p:nvPr/>
        </p:nvSpPr>
        <p:spPr bwMode="auto">
          <a:xfrm>
            <a:off x="2590800" y="3962400"/>
            <a:ext cx="5646738" cy="466725"/>
          </a:xfrm>
          <a:prstGeom prst="rect">
            <a:avLst/>
          </a:prstGeom>
          <a:solidFill>
            <a:srgbClr val="008000"/>
          </a:solidFill>
          <a:ln w="9525">
            <a:solidFill>
              <a:srgbClr val="FF9900"/>
            </a:solidFill>
            <a:miter lim="800000"/>
            <a:headEnd/>
            <a:tailEnd/>
          </a:ln>
        </p:spPr>
        <p:txBody>
          <a:bodyPr wrap="none">
            <a:spAutoFit/>
          </a:bodyPr>
          <a:lstStyle/>
          <a:p>
            <a:r>
              <a:rPr lang="en-US" altLang="zh-CN" sz="2400">
                <a:solidFill>
                  <a:schemeClr val="bg1"/>
                </a:solidFill>
                <a:latin typeface="Times New Roman" pitchFamily="18" charset="0"/>
              </a:rPr>
              <a:t>ATP</a:t>
            </a:r>
            <a:r>
              <a:rPr lang="zh-CN" altLang="en-US" sz="2400">
                <a:solidFill>
                  <a:schemeClr val="bg1"/>
                </a:solidFill>
                <a:latin typeface="Times New Roman" pitchFamily="18" charset="0"/>
              </a:rPr>
              <a:t>和还原力均来自对有机物的生物氧化</a:t>
            </a:r>
            <a:endParaRPr lang="zh-CN" altLang="en-US" sz="2800">
              <a:solidFill>
                <a:schemeClr val="bg1"/>
              </a:solidFill>
              <a:latin typeface="Times New Roman" pitchFamily="18" charset="0"/>
            </a:endParaRPr>
          </a:p>
        </p:txBody>
      </p:sp>
      <p:sp>
        <p:nvSpPr>
          <p:cNvPr id="112655" name="Text Box 15"/>
          <p:cNvSpPr txBox="1">
            <a:spLocks noChangeArrowheads="1"/>
          </p:cNvSpPr>
          <p:nvPr/>
        </p:nvSpPr>
        <p:spPr bwMode="auto">
          <a:xfrm>
            <a:off x="0" y="4724400"/>
            <a:ext cx="2622550" cy="457200"/>
          </a:xfrm>
          <a:prstGeom prst="rect">
            <a:avLst/>
          </a:prstGeom>
          <a:noFill/>
          <a:ln w="9525">
            <a:noFill/>
            <a:miter lim="800000"/>
            <a:headEnd/>
            <a:tailEnd/>
          </a:ln>
        </p:spPr>
        <p:txBody>
          <a:bodyPr wrap="none">
            <a:spAutoFit/>
          </a:bodyPr>
          <a:lstStyle/>
          <a:p>
            <a:r>
              <a:rPr lang="zh-CN" altLang="en-US" sz="2400">
                <a:solidFill>
                  <a:schemeClr val="hlink"/>
                </a:solidFill>
                <a:latin typeface="Times New Roman" pitchFamily="18" charset="0"/>
              </a:rPr>
              <a:t>化能自养微生物：</a:t>
            </a:r>
            <a:endParaRPr lang="zh-CN" altLang="en-US" sz="2800">
              <a:solidFill>
                <a:schemeClr val="hlink"/>
              </a:solidFill>
              <a:latin typeface="Times New Roman" pitchFamily="18" charset="0"/>
            </a:endParaRPr>
          </a:p>
        </p:txBody>
      </p:sp>
      <p:sp>
        <p:nvSpPr>
          <p:cNvPr id="112656" name="Text Box 16"/>
          <p:cNvSpPr txBox="1">
            <a:spLocks noChangeArrowheads="1"/>
          </p:cNvSpPr>
          <p:nvPr/>
        </p:nvSpPr>
        <p:spPr bwMode="auto">
          <a:xfrm>
            <a:off x="2582863" y="4714875"/>
            <a:ext cx="6561137" cy="466725"/>
          </a:xfrm>
          <a:prstGeom prst="rect">
            <a:avLst/>
          </a:prstGeom>
          <a:solidFill>
            <a:srgbClr val="008000"/>
          </a:solidFill>
          <a:ln w="9525">
            <a:solidFill>
              <a:srgbClr val="FFCC00"/>
            </a:solidFill>
            <a:miter lim="800000"/>
            <a:headEnd/>
            <a:tailEnd/>
          </a:ln>
        </p:spPr>
        <p:txBody>
          <a:bodyPr wrap="none">
            <a:spAutoFit/>
          </a:bodyPr>
          <a:lstStyle/>
          <a:p>
            <a:r>
              <a:rPr lang="zh-CN" altLang="en-US" sz="2400">
                <a:solidFill>
                  <a:schemeClr val="bg1"/>
                </a:solidFill>
                <a:latin typeface="Times New Roman" pitchFamily="18" charset="0"/>
              </a:rPr>
              <a:t>无机物氧化过程中主要通过氧化磷酸化产生</a:t>
            </a:r>
            <a:r>
              <a:rPr lang="en-US" altLang="zh-CN" sz="2400">
                <a:solidFill>
                  <a:schemeClr val="bg1"/>
                </a:solidFill>
                <a:latin typeface="Times New Roman" pitchFamily="18" charset="0"/>
              </a:rPr>
              <a:t>ATP</a:t>
            </a:r>
          </a:p>
        </p:txBody>
      </p:sp>
      <p:sp>
        <p:nvSpPr>
          <p:cNvPr id="112657" name="Text Box 17"/>
          <p:cNvSpPr txBox="1">
            <a:spLocks noChangeArrowheads="1"/>
          </p:cNvSpPr>
          <p:nvPr/>
        </p:nvSpPr>
        <p:spPr bwMode="auto">
          <a:xfrm>
            <a:off x="0" y="5545138"/>
            <a:ext cx="9107488" cy="1196975"/>
          </a:xfrm>
          <a:prstGeom prst="rect">
            <a:avLst/>
          </a:prstGeom>
          <a:solidFill>
            <a:srgbClr val="0000FF"/>
          </a:solidFill>
          <a:ln w="9525">
            <a:solidFill>
              <a:srgbClr val="FF6600"/>
            </a:solidFill>
            <a:miter lim="800000"/>
            <a:headEnd/>
            <a:tailEnd/>
          </a:ln>
        </p:spPr>
        <p:txBody>
          <a:bodyPr>
            <a:spAutoFit/>
          </a:bodyPr>
          <a:lstStyle/>
          <a:p>
            <a:r>
              <a:rPr lang="zh-CN" altLang="en-US" sz="2400" b="1">
                <a:solidFill>
                  <a:schemeClr val="bg1"/>
                </a:solidFill>
                <a:latin typeface="Times New Roman" pitchFamily="18" charset="0"/>
              </a:rPr>
              <a:t>如果作为电子供体的无机物的氧化还原电位足够低，也在氧化磷酸化的过程中产生还原力，但大多数情况下都需要通过电子的逆向传递，以消耗</a:t>
            </a:r>
            <a:r>
              <a:rPr lang="en-US" altLang="zh-CN" sz="2400" b="1">
                <a:solidFill>
                  <a:schemeClr val="bg1"/>
                </a:solidFill>
                <a:latin typeface="Times New Roman" pitchFamily="18" charset="0"/>
              </a:rPr>
              <a:t>ATP</a:t>
            </a:r>
            <a:r>
              <a:rPr lang="zh-CN" altLang="en-US" sz="2400" b="1">
                <a:solidFill>
                  <a:schemeClr val="bg1"/>
                </a:solidFill>
                <a:latin typeface="Times New Roman" pitchFamily="18" charset="0"/>
              </a:rPr>
              <a:t>为代价获得还原力。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 calcmode="lin" valueType="num">
                                      <p:cBhvr additive="base">
                                        <p:cTn id="7" dur="500" fill="hold"/>
                                        <p:tgtEl>
                                          <p:spTgt spid="112642"/>
                                        </p:tgtEl>
                                        <p:attrNameLst>
                                          <p:attrName>ppt_x</p:attrName>
                                        </p:attrNameLst>
                                      </p:cBhvr>
                                      <p:tavLst>
                                        <p:tav tm="0">
                                          <p:val>
                                            <p:strVal val="0-#ppt_w/2"/>
                                          </p:val>
                                        </p:tav>
                                        <p:tav tm="100000">
                                          <p:val>
                                            <p:strVal val="#ppt_x"/>
                                          </p:val>
                                        </p:tav>
                                      </p:tavLst>
                                    </p:anim>
                                    <p:anim calcmode="lin" valueType="num">
                                      <p:cBhvr additive="base">
                                        <p:cTn id="8" dur="500" fill="hold"/>
                                        <p:tgtEl>
                                          <p:spTgt spid="1126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12646"/>
                                        </p:tgtEl>
                                        <p:attrNameLst>
                                          <p:attrName>style.visibility</p:attrName>
                                        </p:attrNameLst>
                                      </p:cBhvr>
                                      <p:to>
                                        <p:strVal val="visible"/>
                                      </p:to>
                                    </p:set>
                                    <p:anim calcmode="lin" valueType="num">
                                      <p:cBhvr additive="base">
                                        <p:cTn id="12" dur="500" fill="hold"/>
                                        <p:tgtEl>
                                          <p:spTgt spid="112646"/>
                                        </p:tgtEl>
                                        <p:attrNameLst>
                                          <p:attrName>ppt_x</p:attrName>
                                        </p:attrNameLst>
                                      </p:cBhvr>
                                      <p:tavLst>
                                        <p:tav tm="0">
                                          <p:val>
                                            <p:strVal val="1+#ppt_w/2"/>
                                          </p:val>
                                        </p:tav>
                                        <p:tav tm="100000">
                                          <p:val>
                                            <p:strVal val="#ppt_x"/>
                                          </p:val>
                                        </p:tav>
                                      </p:tavLst>
                                    </p:anim>
                                    <p:anim calcmode="lin" valueType="num">
                                      <p:cBhvr additive="base">
                                        <p:cTn id="13" dur="500" fill="hold"/>
                                        <p:tgtEl>
                                          <p:spTgt spid="11264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2644"/>
                                        </p:tgtEl>
                                        <p:attrNameLst>
                                          <p:attrName>style.visibility</p:attrName>
                                        </p:attrNameLst>
                                      </p:cBhvr>
                                      <p:to>
                                        <p:strVal val="visible"/>
                                      </p:to>
                                    </p:set>
                                    <p:anim calcmode="lin" valueType="num">
                                      <p:cBhvr additive="base">
                                        <p:cTn id="17" dur="500" fill="hold"/>
                                        <p:tgtEl>
                                          <p:spTgt spid="112644"/>
                                        </p:tgtEl>
                                        <p:attrNameLst>
                                          <p:attrName>ppt_x</p:attrName>
                                        </p:attrNameLst>
                                      </p:cBhvr>
                                      <p:tavLst>
                                        <p:tav tm="0">
                                          <p:val>
                                            <p:strVal val="0-#ppt_w/2"/>
                                          </p:val>
                                        </p:tav>
                                        <p:tav tm="100000">
                                          <p:val>
                                            <p:strVal val="#ppt_x"/>
                                          </p:val>
                                        </p:tav>
                                      </p:tavLst>
                                    </p:anim>
                                    <p:anim calcmode="lin" valueType="num">
                                      <p:cBhvr additive="base">
                                        <p:cTn id="18" dur="500" fill="hold"/>
                                        <p:tgtEl>
                                          <p:spTgt spid="11264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112647"/>
                                        </p:tgtEl>
                                        <p:attrNameLst>
                                          <p:attrName>style.visibility</p:attrName>
                                        </p:attrNameLst>
                                      </p:cBhvr>
                                      <p:to>
                                        <p:strVal val="visible"/>
                                      </p:to>
                                    </p:set>
                                    <p:anim calcmode="lin" valueType="num">
                                      <p:cBhvr additive="base">
                                        <p:cTn id="22" dur="500" fill="hold"/>
                                        <p:tgtEl>
                                          <p:spTgt spid="112647"/>
                                        </p:tgtEl>
                                        <p:attrNameLst>
                                          <p:attrName>ppt_x</p:attrName>
                                        </p:attrNameLst>
                                      </p:cBhvr>
                                      <p:tavLst>
                                        <p:tav tm="0">
                                          <p:val>
                                            <p:strVal val="0-#ppt_w/2"/>
                                          </p:val>
                                        </p:tav>
                                        <p:tav tm="100000">
                                          <p:val>
                                            <p:strVal val="#ppt_x"/>
                                          </p:val>
                                        </p:tav>
                                      </p:tavLst>
                                    </p:anim>
                                    <p:anim calcmode="lin" valueType="num">
                                      <p:cBhvr additive="base">
                                        <p:cTn id="23" dur="500" fill="hold"/>
                                        <p:tgtEl>
                                          <p:spTgt spid="11264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112648"/>
                                        </p:tgtEl>
                                        <p:attrNameLst>
                                          <p:attrName>style.visibility</p:attrName>
                                        </p:attrNameLst>
                                      </p:cBhvr>
                                      <p:to>
                                        <p:strVal val="visible"/>
                                      </p:to>
                                    </p:set>
                                    <p:anim calcmode="lin" valueType="num">
                                      <p:cBhvr additive="base">
                                        <p:cTn id="27" dur="500" fill="hold"/>
                                        <p:tgtEl>
                                          <p:spTgt spid="112648"/>
                                        </p:tgtEl>
                                        <p:attrNameLst>
                                          <p:attrName>ppt_x</p:attrName>
                                        </p:attrNameLst>
                                      </p:cBhvr>
                                      <p:tavLst>
                                        <p:tav tm="0">
                                          <p:val>
                                            <p:strVal val="0-#ppt_w/2"/>
                                          </p:val>
                                        </p:tav>
                                        <p:tav tm="100000">
                                          <p:val>
                                            <p:strVal val="#ppt_x"/>
                                          </p:val>
                                        </p:tav>
                                      </p:tavLst>
                                    </p:anim>
                                    <p:anim calcmode="lin" valueType="num">
                                      <p:cBhvr additive="base">
                                        <p:cTn id="28" dur="500" fill="hold"/>
                                        <p:tgtEl>
                                          <p:spTgt spid="11264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grpId="0" nodeType="afterEffect">
                                  <p:stCondLst>
                                    <p:cond delay="0"/>
                                  </p:stCondLst>
                                  <p:childTnLst>
                                    <p:set>
                                      <p:cBhvr>
                                        <p:cTn id="31" dur="1" fill="hold">
                                          <p:stCondLst>
                                            <p:cond delay="0"/>
                                          </p:stCondLst>
                                        </p:cTn>
                                        <p:tgtEl>
                                          <p:spTgt spid="112649"/>
                                        </p:tgtEl>
                                        <p:attrNameLst>
                                          <p:attrName>style.visibility</p:attrName>
                                        </p:attrNameLst>
                                      </p:cBhvr>
                                      <p:to>
                                        <p:strVal val="visible"/>
                                      </p:to>
                                    </p:set>
                                    <p:anim calcmode="lin" valueType="num">
                                      <p:cBhvr additive="base">
                                        <p:cTn id="32" dur="500" fill="hold"/>
                                        <p:tgtEl>
                                          <p:spTgt spid="112649"/>
                                        </p:tgtEl>
                                        <p:attrNameLst>
                                          <p:attrName>ppt_x</p:attrName>
                                        </p:attrNameLst>
                                      </p:cBhvr>
                                      <p:tavLst>
                                        <p:tav tm="0">
                                          <p:val>
                                            <p:strVal val="0-#ppt_w/2"/>
                                          </p:val>
                                        </p:tav>
                                        <p:tav tm="100000">
                                          <p:val>
                                            <p:strVal val="#ppt_x"/>
                                          </p:val>
                                        </p:tav>
                                      </p:tavLst>
                                    </p:anim>
                                    <p:anim calcmode="lin" valueType="num">
                                      <p:cBhvr additive="base">
                                        <p:cTn id="33" dur="500" fill="hold"/>
                                        <p:tgtEl>
                                          <p:spTgt spid="11264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112650"/>
                                        </p:tgtEl>
                                        <p:attrNameLst>
                                          <p:attrName>style.visibility</p:attrName>
                                        </p:attrNameLst>
                                      </p:cBhvr>
                                      <p:to>
                                        <p:strVal val="visible"/>
                                      </p:to>
                                    </p:set>
                                    <p:anim calcmode="lin" valueType="num">
                                      <p:cBhvr additive="base">
                                        <p:cTn id="37" dur="500" fill="hold"/>
                                        <p:tgtEl>
                                          <p:spTgt spid="112650"/>
                                        </p:tgtEl>
                                        <p:attrNameLst>
                                          <p:attrName>ppt_x</p:attrName>
                                        </p:attrNameLst>
                                      </p:cBhvr>
                                      <p:tavLst>
                                        <p:tav tm="0">
                                          <p:val>
                                            <p:strVal val="0-#ppt_w/2"/>
                                          </p:val>
                                        </p:tav>
                                        <p:tav tm="100000">
                                          <p:val>
                                            <p:strVal val="#ppt_x"/>
                                          </p:val>
                                        </p:tav>
                                      </p:tavLst>
                                    </p:anim>
                                    <p:anim calcmode="lin" valueType="num">
                                      <p:cBhvr additive="base">
                                        <p:cTn id="38" dur="500" fill="hold"/>
                                        <p:tgtEl>
                                          <p:spTgt spid="11265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3" presetClass="entr" presetSubtype="32" fill="hold" grpId="0" nodeType="afterEffect">
                                  <p:stCondLst>
                                    <p:cond delay="0"/>
                                  </p:stCondLst>
                                  <p:childTnLst>
                                    <p:set>
                                      <p:cBhvr>
                                        <p:cTn id="41" dur="1" fill="hold">
                                          <p:stCondLst>
                                            <p:cond delay="0"/>
                                          </p:stCondLst>
                                        </p:cTn>
                                        <p:tgtEl>
                                          <p:spTgt spid="112651"/>
                                        </p:tgtEl>
                                        <p:attrNameLst>
                                          <p:attrName>style.visibility</p:attrName>
                                        </p:attrNameLst>
                                      </p:cBhvr>
                                      <p:to>
                                        <p:strVal val="visible"/>
                                      </p:to>
                                    </p:set>
                                    <p:anim calcmode="lin" valueType="num">
                                      <p:cBhvr>
                                        <p:cTn id="42" dur="500" fill="hold"/>
                                        <p:tgtEl>
                                          <p:spTgt spid="112651"/>
                                        </p:tgtEl>
                                        <p:attrNameLst>
                                          <p:attrName>ppt_w</p:attrName>
                                        </p:attrNameLst>
                                      </p:cBhvr>
                                      <p:tavLst>
                                        <p:tav tm="0">
                                          <p:val>
                                            <p:strVal val="4*#ppt_w"/>
                                          </p:val>
                                        </p:tav>
                                        <p:tav tm="100000">
                                          <p:val>
                                            <p:strVal val="#ppt_w"/>
                                          </p:val>
                                        </p:tav>
                                      </p:tavLst>
                                    </p:anim>
                                    <p:anim calcmode="lin" valueType="num">
                                      <p:cBhvr>
                                        <p:cTn id="43" dur="500" fill="hold"/>
                                        <p:tgtEl>
                                          <p:spTgt spid="112651"/>
                                        </p:tgtEl>
                                        <p:attrNameLst>
                                          <p:attrName>ppt_h</p:attrName>
                                        </p:attrNameLst>
                                      </p:cBhvr>
                                      <p:tavLst>
                                        <p:tav tm="0">
                                          <p:val>
                                            <p:strVal val="4*#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12652"/>
                                        </p:tgtEl>
                                        <p:attrNameLst>
                                          <p:attrName>style.visibility</p:attrName>
                                        </p:attrNameLst>
                                      </p:cBhvr>
                                      <p:to>
                                        <p:strVal val="visible"/>
                                      </p:to>
                                    </p:set>
                                    <p:anim calcmode="lin" valueType="num">
                                      <p:cBhvr additive="base">
                                        <p:cTn id="48" dur="500" fill="hold"/>
                                        <p:tgtEl>
                                          <p:spTgt spid="112652"/>
                                        </p:tgtEl>
                                        <p:attrNameLst>
                                          <p:attrName>ppt_x</p:attrName>
                                        </p:attrNameLst>
                                      </p:cBhvr>
                                      <p:tavLst>
                                        <p:tav tm="0">
                                          <p:val>
                                            <p:strVal val="1+#ppt_w/2"/>
                                          </p:val>
                                        </p:tav>
                                        <p:tav tm="100000">
                                          <p:val>
                                            <p:strVal val="#ppt_x"/>
                                          </p:val>
                                        </p:tav>
                                      </p:tavLst>
                                    </p:anim>
                                    <p:anim calcmode="lin" valueType="num">
                                      <p:cBhvr additive="base">
                                        <p:cTn id="49" dur="500" fill="hold"/>
                                        <p:tgtEl>
                                          <p:spTgt spid="11265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2653"/>
                                        </p:tgtEl>
                                        <p:attrNameLst>
                                          <p:attrName>style.visibility</p:attrName>
                                        </p:attrNameLst>
                                      </p:cBhvr>
                                      <p:to>
                                        <p:strVal val="visible"/>
                                      </p:to>
                                    </p:set>
                                    <p:anim calcmode="lin" valueType="num">
                                      <p:cBhvr additive="base">
                                        <p:cTn id="54" dur="500" fill="hold"/>
                                        <p:tgtEl>
                                          <p:spTgt spid="112653"/>
                                        </p:tgtEl>
                                        <p:attrNameLst>
                                          <p:attrName>ppt_x</p:attrName>
                                        </p:attrNameLst>
                                      </p:cBhvr>
                                      <p:tavLst>
                                        <p:tav tm="0">
                                          <p:val>
                                            <p:strVal val="#ppt_x"/>
                                          </p:val>
                                        </p:tav>
                                        <p:tav tm="100000">
                                          <p:val>
                                            <p:strVal val="#ppt_x"/>
                                          </p:val>
                                        </p:tav>
                                      </p:tavLst>
                                    </p:anim>
                                    <p:anim calcmode="lin" valueType="num">
                                      <p:cBhvr additive="base">
                                        <p:cTn id="55" dur="500" fill="hold"/>
                                        <p:tgtEl>
                                          <p:spTgt spid="11265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12654"/>
                                        </p:tgtEl>
                                        <p:attrNameLst>
                                          <p:attrName>style.visibility</p:attrName>
                                        </p:attrNameLst>
                                      </p:cBhvr>
                                      <p:to>
                                        <p:strVal val="visible"/>
                                      </p:to>
                                    </p:set>
                                    <p:anim calcmode="lin" valueType="num">
                                      <p:cBhvr additive="base">
                                        <p:cTn id="60" dur="500" fill="hold"/>
                                        <p:tgtEl>
                                          <p:spTgt spid="112654"/>
                                        </p:tgtEl>
                                        <p:attrNameLst>
                                          <p:attrName>ppt_x</p:attrName>
                                        </p:attrNameLst>
                                      </p:cBhvr>
                                      <p:tavLst>
                                        <p:tav tm="0">
                                          <p:val>
                                            <p:strVal val="1+#ppt_w/2"/>
                                          </p:val>
                                        </p:tav>
                                        <p:tav tm="100000">
                                          <p:val>
                                            <p:strVal val="#ppt_x"/>
                                          </p:val>
                                        </p:tav>
                                      </p:tavLst>
                                    </p:anim>
                                    <p:anim calcmode="lin" valueType="num">
                                      <p:cBhvr additive="base">
                                        <p:cTn id="61" dur="500" fill="hold"/>
                                        <p:tgtEl>
                                          <p:spTgt spid="112654"/>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2" presetClass="entr" presetSubtype="8" fill="hold" grpId="0" nodeType="afterEffect">
                                  <p:stCondLst>
                                    <p:cond delay="0"/>
                                  </p:stCondLst>
                                  <p:childTnLst>
                                    <p:set>
                                      <p:cBhvr>
                                        <p:cTn id="64" dur="1" fill="hold">
                                          <p:stCondLst>
                                            <p:cond delay="0"/>
                                          </p:stCondLst>
                                        </p:cTn>
                                        <p:tgtEl>
                                          <p:spTgt spid="112645"/>
                                        </p:tgtEl>
                                        <p:attrNameLst>
                                          <p:attrName>style.visibility</p:attrName>
                                        </p:attrNameLst>
                                      </p:cBhvr>
                                      <p:to>
                                        <p:strVal val="visible"/>
                                      </p:to>
                                    </p:set>
                                    <p:anim calcmode="lin" valueType="num">
                                      <p:cBhvr additive="base">
                                        <p:cTn id="65" dur="500" fill="hold"/>
                                        <p:tgtEl>
                                          <p:spTgt spid="112645"/>
                                        </p:tgtEl>
                                        <p:attrNameLst>
                                          <p:attrName>ppt_x</p:attrName>
                                        </p:attrNameLst>
                                      </p:cBhvr>
                                      <p:tavLst>
                                        <p:tav tm="0">
                                          <p:val>
                                            <p:strVal val="0-#ppt_w/2"/>
                                          </p:val>
                                        </p:tav>
                                        <p:tav tm="100000">
                                          <p:val>
                                            <p:strVal val="#ppt_x"/>
                                          </p:val>
                                        </p:tav>
                                      </p:tavLst>
                                    </p:anim>
                                    <p:anim calcmode="lin" valueType="num">
                                      <p:cBhvr additive="base">
                                        <p:cTn id="66" dur="500" fill="hold"/>
                                        <p:tgtEl>
                                          <p:spTgt spid="112645"/>
                                        </p:tgtEl>
                                        <p:attrNameLst>
                                          <p:attrName>ppt_y</p:attrName>
                                        </p:attrNameLst>
                                      </p:cBhvr>
                                      <p:tavLst>
                                        <p:tav tm="0">
                                          <p:val>
                                            <p:strVal val="#ppt_y"/>
                                          </p:val>
                                        </p:tav>
                                        <p:tav tm="100000">
                                          <p:val>
                                            <p:strVal val="#ppt_y"/>
                                          </p:val>
                                        </p:tav>
                                      </p:tavLst>
                                    </p:anim>
                                  </p:childTnLst>
                                </p:cTn>
                              </p:par>
                            </p:childTnLst>
                          </p:cTn>
                        </p:par>
                        <p:par>
                          <p:cTn id="67" fill="hold">
                            <p:stCondLst>
                              <p:cond delay="1000"/>
                            </p:stCondLst>
                            <p:childTnLst>
                              <p:par>
                                <p:cTn id="68" presetID="23" presetClass="entr" presetSubtype="32" fill="hold" grpId="0" nodeType="afterEffect">
                                  <p:stCondLst>
                                    <p:cond delay="0"/>
                                  </p:stCondLst>
                                  <p:childTnLst>
                                    <p:set>
                                      <p:cBhvr>
                                        <p:cTn id="69" dur="1" fill="hold">
                                          <p:stCondLst>
                                            <p:cond delay="0"/>
                                          </p:stCondLst>
                                        </p:cTn>
                                        <p:tgtEl>
                                          <p:spTgt spid="112643"/>
                                        </p:tgtEl>
                                        <p:attrNameLst>
                                          <p:attrName>style.visibility</p:attrName>
                                        </p:attrNameLst>
                                      </p:cBhvr>
                                      <p:to>
                                        <p:strVal val="visible"/>
                                      </p:to>
                                    </p:set>
                                    <p:anim calcmode="lin" valueType="num">
                                      <p:cBhvr>
                                        <p:cTn id="70" dur="500" fill="hold"/>
                                        <p:tgtEl>
                                          <p:spTgt spid="112643"/>
                                        </p:tgtEl>
                                        <p:attrNameLst>
                                          <p:attrName>ppt_w</p:attrName>
                                        </p:attrNameLst>
                                      </p:cBhvr>
                                      <p:tavLst>
                                        <p:tav tm="0">
                                          <p:val>
                                            <p:strVal val="4*#ppt_w"/>
                                          </p:val>
                                        </p:tav>
                                        <p:tav tm="100000">
                                          <p:val>
                                            <p:strVal val="#ppt_w"/>
                                          </p:val>
                                        </p:tav>
                                      </p:tavLst>
                                    </p:anim>
                                    <p:anim calcmode="lin" valueType="num">
                                      <p:cBhvr>
                                        <p:cTn id="71" dur="500" fill="hold"/>
                                        <p:tgtEl>
                                          <p:spTgt spid="112643"/>
                                        </p:tgtEl>
                                        <p:attrNameLst>
                                          <p:attrName>ppt_h</p:attrName>
                                        </p:attrNameLst>
                                      </p:cBhvr>
                                      <p:tavLst>
                                        <p:tav tm="0">
                                          <p:val>
                                            <p:strVal val="4*#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12" fill="hold" grpId="0" nodeType="clickEffect">
                                  <p:stCondLst>
                                    <p:cond delay="0"/>
                                  </p:stCondLst>
                                  <p:childTnLst>
                                    <p:set>
                                      <p:cBhvr>
                                        <p:cTn id="75" dur="1" fill="hold">
                                          <p:stCondLst>
                                            <p:cond delay="0"/>
                                          </p:stCondLst>
                                        </p:cTn>
                                        <p:tgtEl>
                                          <p:spTgt spid="112655"/>
                                        </p:tgtEl>
                                        <p:attrNameLst>
                                          <p:attrName>style.visibility</p:attrName>
                                        </p:attrNameLst>
                                      </p:cBhvr>
                                      <p:to>
                                        <p:strVal val="visible"/>
                                      </p:to>
                                    </p:set>
                                    <p:anim calcmode="lin" valueType="num">
                                      <p:cBhvr additive="base">
                                        <p:cTn id="76" dur="500" fill="hold"/>
                                        <p:tgtEl>
                                          <p:spTgt spid="112655"/>
                                        </p:tgtEl>
                                        <p:attrNameLst>
                                          <p:attrName>ppt_x</p:attrName>
                                        </p:attrNameLst>
                                      </p:cBhvr>
                                      <p:tavLst>
                                        <p:tav tm="0">
                                          <p:val>
                                            <p:strVal val="0-#ppt_w/2"/>
                                          </p:val>
                                        </p:tav>
                                        <p:tav tm="100000">
                                          <p:val>
                                            <p:strVal val="#ppt_x"/>
                                          </p:val>
                                        </p:tav>
                                      </p:tavLst>
                                    </p:anim>
                                    <p:anim calcmode="lin" valueType="num">
                                      <p:cBhvr additive="base">
                                        <p:cTn id="77" dur="500" fill="hold"/>
                                        <p:tgtEl>
                                          <p:spTgt spid="11265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12" fill="hold" grpId="0" nodeType="clickEffect">
                                  <p:stCondLst>
                                    <p:cond delay="0"/>
                                  </p:stCondLst>
                                  <p:childTnLst>
                                    <p:set>
                                      <p:cBhvr>
                                        <p:cTn id="81" dur="1" fill="hold">
                                          <p:stCondLst>
                                            <p:cond delay="0"/>
                                          </p:stCondLst>
                                        </p:cTn>
                                        <p:tgtEl>
                                          <p:spTgt spid="112656"/>
                                        </p:tgtEl>
                                        <p:attrNameLst>
                                          <p:attrName>style.visibility</p:attrName>
                                        </p:attrNameLst>
                                      </p:cBhvr>
                                      <p:to>
                                        <p:strVal val="visible"/>
                                      </p:to>
                                    </p:set>
                                    <p:anim calcmode="lin" valueType="num">
                                      <p:cBhvr additive="base">
                                        <p:cTn id="82" dur="500" fill="hold"/>
                                        <p:tgtEl>
                                          <p:spTgt spid="112656"/>
                                        </p:tgtEl>
                                        <p:attrNameLst>
                                          <p:attrName>ppt_x</p:attrName>
                                        </p:attrNameLst>
                                      </p:cBhvr>
                                      <p:tavLst>
                                        <p:tav tm="0">
                                          <p:val>
                                            <p:strVal val="0-#ppt_w/2"/>
                                          </p:val>
                                        </p:tav>
                                        <p:tav tm="100000">
                                          <p:val>
                                            <p:strVal val="#ppt_x"/>
                                          </p:val>
                                        </p:tav>
                                      </p:tavLst>
                                    </p:anim>
                                    <p:anim calcmode="lin" valueType="num">
                                      <p:cBhvr additive="base">
                                        <p:cTn id="83" dur="500" fill="hold"/>
                                        <p:tgtEl>
                                          <p:spTgt spid="11265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1" fill="hold" grpId="0" nodeType="clickEffect">
                                  <p:stCondLst>
                                    <p:cond delay="0"/>
                                  </p:stCondLst>
                                  <p:childTnLst>
                                    <p:set>
                                      <p:cBhvr>
                                        <p:cTn id="87" dur="1" fill="hold">
                                          <p:stCondLst>
                                            <p:cond delay="0"/>
                                          </p:stCondLst>
                                        </p:cTn>
                                        <p:tgtEl>
                                          <p:spTgt spid="112657"/>
                                        </p:tgtEl>
                                        <p:attrNameLst>
                                          <p:attrName>style.visibility</p:attrName>
                                        </p:attrNameLst>
                                      </p:cBhvr>
                                      <p:to>
                                        <p:strVal val="visible"/>
                                      </p:to>
                                    </p:set>
                                    <p:anim calcmode="lin" valueType="num">
                                      <p:cBhvr additive="base">
                                        <p:cTn id="88" dur="500" fill="hold"/>
                                        <p:tgtEl>
                                          <p:spTgt spid="112657"/>
                                        </p:tgtEl>
                                        <p:attrNameLst>
                                          <p:attrName>ppt_x</p:attrName>
                                        </p:attrNameLst>
                                      </p:cBhvr>
                                      <p:tavLst>
                                        <p:tav tm="0">
                                          <p:val>
                                            <p:strVal val="#ppt_x"/>
                                          </p:val>
                                        </p:tav>
                                        <p:tav tm="100000">
                                          <p:val>
                                            <p:strVal val="#ppt_x"/>
                                          </p:val>
                                        </p:tav>
                                      </p:tavLst>
                                    </p:anim>
                                    <p:anim calcmode="lin" valueType="num">
                                      <p:cBhvr additive="base">
                                        <p:cTn id="89" dur="500" fill="hold"/>
                                        <p:tgtEl>
                                          <p:spTgt spid="1126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nimBg="1" autoUpdateAnimBg="0"/>
      <p:bldP spid="112643" grpId="0" animBg="1"/>
      <p:bldP spid="112644" grpId="0" animBg="1"/>
      <p:bldP spid="112645" grpId="0" animBg="1" autoUpdateAnimBg="0"/>
      <p:bldP spid="112646" grpId="0" animBg="1" autoUpdateAnimBg="0"/>
      <p:bldP spid="112647" grpId="0" animBg="1" autoUpdateAnimBg="0"/>
      <p:bldP spid="112648" grpId="0" animBg="1"/>
      <p:bldP spid="112649" grpId="0" animBg="1" autoUpdateAnimBg="0"/>
      <p:bldP spid="112650" grpId="0" animBg="1"/>
      <p:bldP spid="112651" grpId="0" animBg="1" autoUpdateAnimBg="0"/>
      <p:bldP spid="112652" grpId="0" animBg="1" autoUpdateAnimBg="0"/>
      <p:bldP spid="112653" grpId="0" autoUpdateAnimBg="0"/>
      <p:bldP spid="112654" grpId="0" animBg="1" autoUpdateAnimBg="0"/>
      <p:bldP spid="112655" grpId="0" autoUpdateAnimBg="0"/>
      <p:bldP spid="112656" grpId="0" animBg="1" autoUpdateAnimBg="0"/>
      <p:bldP spid="112657"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b-f4"/>
          <p:cNvPicPr>
            <a:picLocks noChangeAspect="1" noChangeArrowheads="1"/>
          </p:cNvPicPr>
          <p:nvPr/>
        </p:nvPicPr>
        <p:blipFill>
          <a:blip r:embed="rId2" cstate="print"/>
          <a:srcRect/>
          <a:stretch>
            <a:fillRect/>
          </a:stretch>
        </p:blipFill>
        <p:spPr bwMode="auto">
          <a:xfrm>
            <a:off x="0" y="555625"/>
            <a:ext cx="9144000" cy="6302375"/>
          </a:xfrm>
          <a:prstGeom prst="rect">
            <a:avLst/>
          </a:prstGeom>
          <a:noFill/>
          <a:ln w="9525">
            <a:noFill/>
            <a:miter lim="800000"/>
            <a:headEnd/>
            <a:tailEnd/>
          </a:ln>
        </p:spPr>
      </p:pic>
      <p:pic>
        <p:nvPicPr>
          <p:cNvPr id="113667" name="Picture 3" descr="b8-t13"/>
          <p:cNvPicPr>
            <a:picLocks noChangeAspect="1" noChangeArrowheads="1"/>
          </p:cNvPicPr>
          <p:nvPr/>
        </p:nvPicPr>
        <p:blipFill>
          <a:blip r:embed="rId3" cstate="print"/>
          <a:srcRect/>
          <a:stretch>
            <a:fillRect/>
          </a:stretch>
        </p:blipFill>
        <p:spPr bwMode="auto">
          <a:xfrm>
            <a:off x="-152400" y="1981200"/>
            <a:ext cx="9525000" cy="3101975"/>
          </a:xfrm>
          <a:prstGeom prst="rect">
            <a:avLst/>
          </a:prstGeom>
          <a:noFill/>
          <a:ln w="9525">
            <a:noFill/>
            <a:miter lim="800000"/>
            <a:headEnd/>
            <a:tailEnd/>
          </a:ln>
        </p:spPr>
      </p:pic>
      <p:pic>
        <p:nvPicPr>
          <p:cNvPr id="113668" name="Picture 4" descr="b8-t13"/>
          <p:cNvPicPr>
            <a:picLocks noChangeAspect="1" noChangeArrowheads="1"/>
          </p:cNvPicPr>
          <p:nvPr/>
        </p:nvPicPr>
        <p:blipFill>
          <a:blip r:embed="rId4" cstate="print"/>
          <a:srcRect/>
          <a:stretch>
            <a:fillRect/>
          </a:stretch>
        </p:blipFill>
        <p:spPr bwMode="auto">
          <a:xfrm>
            <a:off x="3276600" y="0"/>
            <a:ext cx="6088063" cy="7772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66"/>
                                        </p:tgtEl>
                                        <p:attrNameLst>
                                          <p:attrName>style.visibility</p:attrName>
                                        </p:attrNameLst>
                                      </p:cBhvr>
                                      <p:to>
                                        <p:strVal val="visible"/>
                                      </p:to>
                                    </p:set>
                                    <p:anim calcmode="lin" valueType="num">
                                      <p:cBhvr additive="base">
                                        <p:cTn id="7" dur="500" fill="hold"/>
                                        <p:tgtEl>
                                          <p:spTgt spid="113666"/>
                                        </p:tgtEl>
                                        <p:attrNameLst>
                                          <p:attrName>ppt_x</p:attrName>
                                        </p:attrNameLst>
                                      </p:cBhvr>
                                      <p:tavLst>
                                        <p:tav tm="0">
                                          <p:val>
                                            <p:strVal val="#ppt_x"/>
                                          </p:val>
                                        </p:tav>
                                        <p:tav tm="100000">
                                          <p:val>
                                            <p:strVal val="#ppt_x"/>
                                          </p:val>
                                        </p:tav>
                                      </p:tavLst>
                                    </p:anim>
                                    <p:anim calcmode="lin" valueType="num">
                                      <p:cBhvr additive="base">
                                        <p:cTn id="8" dur="500" fill="hold"/>
                                        <p:tgtEl>
                                          <p:spTgt spid="11366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366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3667"/>
                                        </p:tgtEl>
                                        <p:attrNameLst>
                                          <p:attrName>style.visibility</p:attrName>
                                        </p:attrNameLst>
                                      </p:cBhvr>
                                      <p:to>
                                        <p:strVal val="visible"/>
                                      </p:to>
                                    </p:set>
                                    <p:anim calcmode="lin" valueType="num">
                                      <p:cBhvr additive="base">
                                        <p:cTn id="13" dur="500" fill="hold"/>
                                        <p:tgtEl>
                                          <p:spTgt spid="113667"/>
                                        </p:tgtEl>
                                        <p:attrNameLst>
                                          <p:attrName>ppt_x</p:attrName>
                                        </p:attrNameLst>
                                      </p:cBhvr>
                                      <p:tavLst>
                                        <p:tav tm="0">
                                          <p:val>
                                            <p:strVal val="#ppt_x"/>
                                          </p:val>
                                        </p:tav>
                                        <p:tav tm="100000">
                                          <p:val>
                                            <p:strVal val="#ppt_x"/>
                                          </p:val>
                                        </p:tav>
                                      </p:tavLst>
                                    </p:anim>
                                    <p:anim calcmode="lin" valueType="num">
                                      <p:cBhvr additive="base">
                                        <p:cTn id="14" dur="500" fill="hold"/>
                                        <p:tgtEl>
                                          <p:spTgt spid="1136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3668"/>
                                        </p:tgtEl>
                                        <p:attrNameLst>
                                          <p:attrName>style.visibility</p:attrName>
                                        </p:attrNameLst>
                                      </p:cBhvr>
                                      <p:to>
                                        <p:strVal val="visible"/>
                                      </p:to>
                                    </p:set>
                                    <p:anim calcmode="lin" valueType="num">
                                      <p:cBhvr additive="base">
                                        <p:cTn id="19" dur="500" fill="hold"/>
                                        <p:tgtEl>
                                          <p:spTgt spid="113668"/>
                                        </p:tgtEl>
                                        <p:attrNameLst>
                                          <p:attrName>ppt_x</p:attrName>
                                        </p:attrNameLst>
                                      </p:cBhvr>
                                      <p:tavLst>
                                        <p:tav tm="0">
                                          <p:val>
                                            <p:strVal val="1+#ppt_w/2"/>
                                          </p:val>
                                        </p:tav>
                                        <p:tav tm="100000">
                                          <p:val>
                                            <p:strVal val="#ppt_x"/>
                                          </p:val>
                                        </p:tav>
                                      </p:tavLst>
                                    </p:anim>
                                    <p:anim calcmode="lin" valueType="num">
                                      <p:cBhvr additive="base">
                                        <p:cTn id="20" dur="500" fill="hold"/>
                                        <p:tgtEl>
                                          <p:spTgt spid="1136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850" y="981075"/>
            <a:ext cx="5616575" cy="576263"/>
          </a:xfrm>
        </p:spPr>
        <p:txBody>
          <a:bodyPr/>
          <a:lstStyle/>
          <a:p>
            <a:pPr algn="l" eaLnBrk="1" hangingPunct="1"/>
            <a:r>
              <a:rPr lang="zh-CN" altLang="en-US" sz="2400" b="1" smtClean="0">
                <a:solidFill>
                  <a:schemeClr val="hlink"/>
                </a:solidFill>
              </a:rPr>
              <a:t>化能自养菌还原</a:t>
            </a:r>
            <a:r>
              <a:rPr lang="en-US" altLang="zh-CN" sz="2400" b="1" smtClean="0">
                <a:solidFill>
                  <a:schemeClr val="hlink"/>
                </a:solidFill>
              </a:rPr>
              <a:t>CO</a:t>
            </a:r>
            <a:r>
              <a:rPr lang="en-US" altLang="zh-CN" sz="2400" b="1" baseline="-25000" smtClean="0">
                <a:solidFill>
                  <a:schemeClr val="hlink"/>
                </a:solidFill>
              </a:rPr>
              <a:t>2</a:t>
            </a:r>
            <a:r>
              <a:rPr lang="zh-CN" altLang="en-US" sz="2400" b="1" smtClean="0">
                <a:solidFill>
                  <a:schemeClr val="hlink"/>
                </a:solidFill>
              </a:rPr>
              <a:t>时</a:t>
            </a:r>
            <a:r>
              <a:rPr lang="en-US" altLang="zh-CN" sz="2400" b="1" smtClean="0">
                <a:solidFill>
                  <a:schemeClr val="hlink"/>
                </a:solidFill>
              </a:rPr>
              <a:t>ATP</a:t>
            </a:r>
            <a:r>
              <a:rPr lang="zh-CN" altLang="en-US" sz="2400" b="1" smtClean="0">
                <a:solidFill>
                  <a:schemeClr val="hlink"/>
                </a:solidFill>
              </a:rPr>
              <a:t>和</a:t>
            </a:r>
            <a:r>
              <a:rPr lang="en-US" altLang="zh-CN" sz="2400" b="1" smtClean="0">
                <a:solidFill>
                  <a:schemeClr val="hlink"/>
                </a:solidFill>
              </a:rPr>
              <a:t>(H)</a:t>
            </a:r>
            <a:r>
              <a:rPr lang="zh-CN" altLang="en-US" sz="2400" b="1" smtClean="0">
                <a:solidFill>
                  <a:schemeClr val="hlink"/>
                </a:solidFill>
              </a:rPr>
              <a:t>的来源</a:t>
            </a:r>
          </a:p>
        </p:txBody>
      </p:sp>
      <p:sp>
        <p:nvSpPr>
          <p:cNvPr id="116739" name="Text Box 3"/>
          <p:cNvSpPr txBox="1">
            <a:spLocks noChangeArrowheads="1"/>
          </p:cNvSpPr>
          <p:nvPr/>
        </p:nvSpPr>
        <p:spPr bwMode="auto">
          <a:xfrm>
            <a:off x="809625" y="2008188"/>
            <a:ext cx="1389063" cy="4238625"/>
          </a:xfrm>
          <a:prstGeom prst="rect">
            <a:avLst/>
          </a:prstGeom>
          <a:solidFill>
            <a:srgbClr val="C4F4F8"/>
          </a:solidFill>
          <a:ln w="38100">
            <a:noFill/>
            <a:miter lim="800000"/>
            <a:headEnd/>
            <a:tailEnd/>
          </a:ln>
        </p:spPr>
        <p:txBody>
          <a:bodyPr wrap="none" anchor="ctr">
            <a:spAutoFit/>
          </a:bodyPr>
          <a:lstStyle/>
          <a:p>
            <a:pPr algn="ctr">
              <a:spcBef>
                <a:spcPct val="50000"/>
              </a:spcBef>
              <a:buClr>
                <a:schemeClr val="bg2"/>
              </a:buClr>
              <a:buFont typeface="Monotype Sorts" pitchFamily="2" charset="2"/>
              <a:buChar char="§"/>
            </a:pPr>
            <a:r>
              <a:rPr kumimoji="1" lang="en-US" altLang="zh-CN" sz="3200" b="1">
                <a:latin typeface="Times New Roman" pitchFamily="18" charset="0"/>
              </a:rPr>
              <a:t>NH</a:t>
            </a:r>
            <a:r>
              <a:rPr kumimoji="1" lang="en-US" altLang="zh-CN" sz="3200" b="1" baseline="30000">
                <a:latin typeface="Times New Roman" pitchFamily="18" charset="0"/>
              </a:rPr>
              <a:t>4+</a:t>
            </a:r>
            <a:endParaRPr kumimoji="1" lang="en-US" altLang="zh-CN" sz="3200" b="1">
              <a:latin typeface="Times New Roman" pitchFamily="18" charset="0"/>
            </a:endParaRPr>
          </a:p>
          <a:p>
            <a:pPr algn="ctr">
              <a:spcBef>
                <a:spcPct val="50000"/>
              </a:spcBef>
              <a:buClr>
                <a:schemeClr val="bg2"/>
              </a:buClr>
              <a:buFont typeface="Monotype Sorts" pitchFamily="2" charset="2"/>
              <a:buChar char="§"/>
            </a:pPr>
            <a:r>
              <a:rPr kumimoji="1" lang="en-US" altLang="zh-CN" sz="3200" b="1">
                <a:latin typeface="Times New Roman" pitchFamily="18" charset="0"/>
              </a:rPr>
              <a:t>NO</a:t>
            </a:r>
            <a:r>
              <a:rPr kumimoji="1" lang="en-US" altLang="zh-CN" sz="3200" b="1" baseline="30000">
                <a:latin typeface="Times New Roman" pitchFamily="18" charset="0"/>
              </a:rPr>
              <a:t>2-</a:t>
            </a:r>
          </a:p>
          <a:p>
            <a:pPr algn="ctr">
              <a:spcBef>
                <a:spcPct val="50000"/>
              </a:spcBef>
              <a:buClr>
                <a:schemeClr val="bg2"/>
              </a:buClr>
              <a:buFont typeface="Monotype Sorts" pitchFamily="2" charset="2"/>
              <a:buChar char="§"/>
            </a:pPr>
            <a:r>
              <a:rPr kumimoji="1" lang="en-US" altLang="zh-CN" sz="3200" b="1">
                <a:latin typeface="Times New Roman" pitchFamily="18" charset="0"/>
              </a:rPr>
              <a:t>H</a:t>
            </a:r>
            <a:r>
              <a:rPr kumimoji="1" lang="en-US" altLang="zh-CN" sz="3200" b="1" baseline="-25000">
                <a:latin typeface="Times New Roman" pitchFamily="18" charset="0"/>
              </a:rPr>
              <a:t>2</a:t>
            </a:r>
            <a:r>
              <a:rPr kumimoji="1" lang="en-US" altLang="zh-CN" sz="3200" b="1">
                <a:latin typeface="Times New Roman" pitchFamily="18" charset="0"/>
              </a:rPr>
              <a:t>S</a:t>
            </a:r>
          </a:p>
          <a:p>
            <a:pPr algn="ctr">
              <a:spcBef>
                <a:spcPct val="50000"/>
              </a:spcBef>
              <a:buClr>
                <a:schemeClr val="bg2"/>
              </a:buClr>
              <a:buFont typeface="Monotype Sorts" pitchFamily="2" charset="2"/>
              <a:buChar char="§"/>
            </a:pPr>
            <a:r>
              <a:rPr kumimoji="1" lang="en-US" altLang="zh-CN" sz="3200" b="1">
                <a:latin typeface="Times New Roman" pitchFamily="18" charset="0"/>
              </a:rPr>
              <a:t>S</a:t>
            </a:r>
          </a:p>
          <a:p>
            <a:pPr algn="ctr">
              <a:spcBef>
                <a:spcPct val="50000"/>
              </a:spcBef>
              <a:buClr>
                <a:schemeClr val="bg2"/>
              </a:buClr>
              <a:buFont typeface="Monotype Sorts" pitchFamily="2" charset="2"/>
              <a:buChar char="§"/>
            </a:pPr>
            <a:r>
              <a:rPr kumimoji="1" lang="en-US" altLang="zh-CN" sz="3200" b="1">
                <a:latin typeface="Times New Roman" pitchFamily="18" charset="0"/>
              </a:rPr>
              <a:t>H</a:t>
            </a:r>
            <a:r>
              <a:rPr kumimoji="1" lang="en-US" altLang="zh-CN" sz="3200" b="1" baseline="-25000">
                <a:latin typeface="Times New Roman" pitchFamily="18" charset="0"/>
              </a:rPr>
              <a:t>2</a:t>
            </a:r>
            <a:endParaRPr kumimoji="1" lang="en-US" altLang="zh-CN" sz="3200" b="1">
              <a:latin typeface="Times New Roman" pitchFamily="18" charset="0"/>
            </a:endParaRPr>
          </a:p>
          <a:p>
            <a:pPr algn="ctr">
              <a:spcBef>
                <a:spcPct val="50000"/>
              </a:spcBef>
              <a:buClr>
                <a:schemeClr val="bg2"/>
              </a:buClr>
              <a:buFont typeface="Monotype Sorts" pitchFamily="2" charset="2"/>
              <a:buChar char="§"/>
            </a:pPr>
            <a:r>
              <a:rPr kumimoji="1" lang="en-US" altLang="zh-CN" sz="3200" b="1">
                <a:latin typeface="Times New Roman" pitchFamily="18" charset="0"/>
              </a:rPr>
              <a:t>Fe</a:t>
            </a:r>
            <a:r>
              <a:rPr kumimoji="1" lang="en-US" altLang="zh-CN" sz="3200" b="1" baseline="30000">
                <a:latin typeface="Times New Roman" pitchFamily="18" charset="0"/>
              </a:rPr>
              <a:t>2+</a:t>
            </a:r>
          </a:p>
        </p:txBody>
      </p:sp>
      <p:sp>
        <p:nvSpPr>
          <p:cNvPr id="116740" name="Rectangle 4"/>
          <p:cNvSpPr>
            <a:spLocks noChangeArrowheads="1"/>
          </p:cNvSpPr>
          <p:nvPr/>
        </p:nvSpPr>
        <p:spPr bwMode="auto">
          <a:xfrm>
            <a:off x="2133600" y="2800350"/>
            <a:ext cx="2305050" cy="552450"/>
          </a:xfrm>
          <a:prstGeom prst="rect">
            <a:avLst/>
          </a:prstGeom>
          <a:solidFill>
            <a:srgbClr val="FDDBDC"/>
          </a:solidFill>
          <a:ln w="38100">
            <a:solidFill>
              <a:srgbClr val="FDDBDC"/>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作最初能源</a:t>
            </a:r>
            <a:endParaRPr kumimoji="1" lang="zh-CN" altLang="en-US" sz="3200" b="1">
              <a:latin typeface="Times New Roman" pitchFamily="18" charset="0"/>
            </a:endParaRPr>
          </a:p>
        </p:txBody>
      </p:sp>
      <p:sp>
        <p:nvSpPr>
          <p:cNvPr id="116741" name="Rectangle 5"/>
          <p:cNvSpPr>
            <a:spLocks noChangeArrowheads="1"/>
          </p:cNvSpPr>
          <p:nvPr/>
        </p:nvSpPr>
        <p:spPr bwMode="auto">
          <a:xfrm>
            <a:off x="2076450" y="4781550"/>
            <a:ext cx="2362200" cy="571500"/>
          </a:xfrm>
          <a:prstGeom prst="rect">
            <a:avLst/>
          </a:prstGeom>
          <a:solidFill>
            <a:srgbClr val="FDDBDC"/>
          </a:solidFill>
          <a:ln w="38100">
            <a:solidFill>
              <a:srgbClr val="FDDBDC"/>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作无机氢供体</a:t>
            </a:r>
            <a:endParaRPr kumimoji="1" lang="zh-CN" altLang="en-US" sz="3200" b="1">
              <a:latin typeface="Times New Roman" pitchFamily="18" charset="0"/>
            </a:endParaRPr>
          </a:p>
        </p:txBody>
      </p:sp>
      <p:sp>
        <p:nvSpPr>
          <p:cNvPr id="116742" name="Line 6"/>
          <p:cNvSpPr>
            <a:spLocks noChangeShapeType="1"/>
          </p:cNvSpPr>
          <p:nvPr/>
        </p:nvSpPr>
        <p:spPr bwMode="auto">
          <a:xfrm>
            <a:off x="4457700" y="3352800"/>
            <a:ext cx="28194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6743" name="Line 7"/>
          <p:cNvSpPr>
            <a:spLocks noChangeShapeType="1"/>
          </p:cNvSpPr>
          <p:nvPr/>
        </p:nvSpPr>
        <p:spPr bwMode="auto">
          <a:xfrm>
            <a:off x="4438650" y="5353050"/>
            <a:ext cx="28194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6744" name="Rectangle 8"/>
          <p:cNvSpPr>
            <a:spLocks noChangeArrowheads="1"/>
          </p:cNvSpPr>
          <p:nvPr/>
        </p:nvSpPr>
        <p:spPr bwMode="auto">
          <a:xfrm>
            <a:off x="4857750" y="2819400"/>
            <a:ext cx="1943100" cy="495300"/>
          </a:xfrm>
          <a:prstGeom prst="rect">
            <a:avLst/>
          </a:prstGeom>
          <a:solidFill>
            <a:schemeClr val="accent2"/>
          </a:solidFill>
          <a:ln w="38100">
            <a:solidFill>
              <a:schemeClr val="accent2"/>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b="1">
                <a:solidFill>
                  <a:srgbClr val="CCFF99"/>
                </a:solidFill>
                <a:latin typeface="Times New Roman" pitchFamily="18" charset="0"/>
              </a:rPr>
              <a:t>顺</a:t>
            </a:r>
            <a:r>
              <a:rPr kumimoji="1" lang="en-US" altLang="zh-CN" b="1">
                <a:solidFill>
                  <a:srgbClr val="CCFF99"/>
                </a:solidFill>
                <a:latin typeface="Times New Roman" pitchFamily="18" charset="0"/>
              </a:rPr>
              <a:t>RC</a:t>
            </a:r>
            <a:r>
              <a:rPr kumimoji="1" lang="zh-CN" altLang="en-US" b="1">
                <a:solidFill>
                  <a:srgbClr val="CCFF99"/>
                </a:solidFill>
                <a:latin typeface="Times New Roman" pitchFamily="18" charset="0"/>
              </a:rPr>
              <a:t>产</a:t>
            </a:r>
            <a:r>
              <a:rPr kumimoji="1" lang="zh-CN" altLang="en-US" sz="2400" b="1">
                <a:latin typeface="Times New Roman" pitchFamily="18" charset="0"/>
              </a:rPr>
              <a:t>     </a:t>
            </a:r>
            <a:r>
              <a:rPr kumimoji="1" lang="en-US" altLang="zh-CN" sz="3200" b="1">
                <a:solidFill>
                  <a:srgbClr val="FF3300"/>
                </a:solidFill>
                <a:latin typeface="Times New Roman" pitchFamily="18" charset="0"/>
              </a:rPr>
              <a:t>ATP</a:t>
            </a:r>
            <a:endParaRPr kumimoji="1" lang="en-US" altLang="zh-CN" sz="3200" b="1">
              <a:latin typeface="Times New Roman" pitchFamily="18" charset="0"/>
            </a:endParaRPr>
          </a:p>
        </p:txBody>
      </p:sp>
      <p:sp>
        <p:nvSpPr>
          <p:cNvPr id="116745" name="Rectangle 9"/>
          <p:cNvSpPr>
            <a:spLocks noChangeArrowheads="1"/>
          </p:cNvSpPr>
          <p:nvPr/>
        </p:nvSpPr>
        <p:spPr bwMode="auto">
          <a:xfrm>
            <a:off x="4648200" y="4895850"/>
            <a:ext cx="2419350" cy="438150"/>
          </a:xfrm>
          <a:prstGeom prst="rect">
            <a:avLst/>
          </a:prstGeom>
          <a:solidFill>
            <a:schemeClr val="accent2"/>
          </a:solidFill>
          <a:ln w="38100">
            <a:no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b="1">
                <a:solidFill>
                  <a:srgbClr val="CCFF99"/>
                </a:solidFill>
                <a:latin typeface="Times New Roman" pitchFamily="18" charset="0"/>
              </a:rPr>
              <a:t>逆</a:t>
            </a:r>
            <a:r>
              <a:rPr kumimoji="1" lang="en-US" altLang="zh-CN" b="1">
                <a:solidFill>
                  <a:srgbClr val="CCFF99"/>
                </a:solidFill>
                <a:latin typeface="Times New Roman" pitchFamily="18" charset="0"/>
              </a:rPr>
              <a:t>RC</a:t>
            </a:r>
            <a:r>
              <a:rPr kumimoji="1" lang="zh-CN" altLang="en-US" b="1">
                <a:solidFill>
                  <a:srgbClr val="CCFF99"/>
                </a:solidFill>
                <a:latin typeface="Times New Roman" pitchFamily="18" charset="0"/>
              </a:rPr>
              <a:t>产</a:t>
            </a:r>
            <a:r>
              <a:rPr kumimoji="1" lang="zh-CN" altLang="en-US" b="1">
                <a:latin typeface="Times New Roman" pitchFamily="18" charset="0"/>
              </a:rPr>
              <a:t>   </a:t>
            </a:r>
            <a:r>
              <a:rPr kumimoji="1" lang="en-US" altLang="zh-CN" sz="2400" b="1">
                <a:solidFill>
                  <a:schemeClr val="folHlink"/>
                </a:solidFill>
                <a:latin typeface="Times New Roman" pitchFamily="18" charset="0"/>
              </a:rPr>
              <a:t>NAD(P)H</a:t>
            </a:r>
            <a:r>
              <a:rPr kumimoji="1" lang="en-US" altLang="zh-CN" sz="2400" b="1" baseline="-25000">
                <a:solidFill>
                  <a:schemeClr val="folHlink"/>
                </a:solidFill>
                <a:latin typeface="Times New Roman" pitchFamily="18" charset="0"/>
              </a:rPr>
              <a:t>2</a:t>
            </a:r>
            <a:endParaRPr kumimoji="1" lang="en-US" altLang="zh-CN" sz="3200" b="1">
              <a:solidFill>
                <a:schemeClr val="folHlink"/>
              </a:solidFill>
              <a:latin typeface="Times New Roman" pitchFamily="18" charset="0"/>
            </a:endParaRPr>
          </a:p>
        </p:txBody>
      </p:sp>
      <p:sp>
        <p:nvSpPr>
          <p:cNvPr id="116746" name="Line 10"/>
          <p:cNvSpPr>
            <a:spLocks noChangeShapeType="1"/>
          </p:cNvSpPr>
          <p:nvPr/>
        </p:nvSpPr>
        <p:spPr bwMode="auto">
          <a:xfrm>
            <a:off x="7239000" y="2438400"/>
            <a:ext cx="0" cy="3390900"/>
          </a:xfrm>
          <a:prstGeom prst="line">
            <a:avLst/>
          </a:prstGeom>
          <a:noFill/>
          <a:ln w="57150">
            <a:solidFill>
              <a:srgbClr val="FF3300"/>
            </a:solidFill>
            <a:round/>
            <a:headEnd/>
            <a:tailEnd type="triangle" w="med" len="med"/>
          </a:ln>
        </p:spPr>
        <p:txBody>
          <a:bodyPr wrap="none" anchor="ctr"/>
          <a:lstStyle/>
          <a:p>
            <a:endParaRPr lang="zh-CN" altLang="en-US"/>
          </a:p>
        </p:txBody>
      </p:sp>
      <p:sp>
        <p:nvSpPr>
          <p:cNvPr id="116747" name="Rectangle 11"/>
          <p:cNvSpPr>
            <a:spLocks noChangeArrowheads="1"/>
          </p:cNvSpPr>
          <p:nvPr/>
        </p:nvSpPr>
        <p:spPr bwMode="auto">
          <a:xfrm>
            <a:off x="6610350" y="1905000"/>
            <a:ext cx="1352550" cy="495300"/>
          </a:xfrm>
          <a:prstGeom prst="rect">
            <a:avLst/>
          </a:prstGeom>
          <a:solidFill>
            <a:srgbClr val="C4F4F8"/>
          </a:solidFill>
          <a:ln w="38100">
            <a:no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CO</a:t>
            </a:r>
            <a:r>
              <a:rPr kumimoji="1" lang="en-US" altLang="zh-CN" sz="3200" b="1" baseline="-25000">
                <a:latin typeface="Times New Roman" pitchFamily="18" charset="0"/>
              </a:rPr>
              <a:t>2</a:t>
            </a:r>
            <a:endParaRPr kumimoji="1" lang="en-US" altLang="zh-CN" sz="3200" b="1">
              <a:latin typeface="Times New Roman" pitchFamily="18" charset="0"/>
            </a:endParaRPr>
          </a:p>
        </p:txBody>
      </p:sp>
      <p:sp>
        <p:nvSpPr>
          <p:cNvPr id="116748" name="Oval 12"/>
          <p:cNvSpPr>
            <a:spLocks noChangeArrowheads="1"/>
          </p:cNvSpPr>
          <p:nvPr/>
        </p:nvSpPr>
        <p:spPr bwMode="auto">
          <a:xfrm>
            <a:off x="6457950" y="5848350"/>
            <a:ext cx="1695450" cy="685800"/>
          </a:xfrm>
          <a:prstGeom prst="ellipse">
            <a:avLst/>
          </a:prstGeom>
          <a:solidFill>
            <a:srgbClr val="FDDBDC"/>
          </a:solidFill>
          <a:ln w="38100">
            <a:solidFill>
              <a:srgbClr val="FFFF00"/>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[CH</a:t>
            </a:r>
            <a:r>
              <a:rPr kumimoji="1" lang="en-US" altLang="zh-CN" sz="3200" b="1" baseline="-25000">
                <a:latin typeface="Times New Roman" pitchFamily="18" charset="0"/>
              </a:rPr>
              <a:t>2</a:t>
            </a:r>
            <a:r>
              <a:rPr kumimoji="1" lang="en-US" altLang="zh-CN" sz="3200" b="1">
                <a:latin typeface="Times New Roman" pitchFamily="18" charset="0"/>
              </a:rPr>
              <a:t>O]</a:t>
            </a:r>
          </a:p>
        </p:txBody>
      </p:sp>
      <p:sp>
        <p:nvSpPr>
          <p:cNvPr id="116749" name="Text Box 13"/>
          <p:cNvSpPr txBox="1">
            <a:spLocks noChangeArrowheads="1"/>
          </p:cNvSpPr>
          <p:nvPr/>
        </p:nvSpPr>
        <p:spPr bwMode="auto">
          <a:xfrm>
            <a:off x="0" y="260350"/>
            <a:ext cx="3257550" cy="466725"/>
          </a:xfrm>
          <a:prstGeom prst="rect">
            <a:avLst/>
          </a:prstGeom>
          <a:solidFill>
            <a:srgbClr val="008000"/>
          </a:solidFill>
          <a:ln w="9525">
            <a:solidFill>
              <a:srgbClr val="FF0000"/>
            </a:solidFill>
            <a:miter lim="800000"/>
            <a:headEnd/>
            <a:tailEnd/>
          </a:ln>
        </p:spPr>
        <p:txBody>
          <a:bodyPr wrap="none">
            <a:spAutoFit/>
          </a:bodyPr>
          <a:lstStyle/>
          <a:p>
            <a:r>
              <a:rPr kumimoji="1" lang="zh-CN" altLang="en-US" sz="2400" b="1">
                <a:solidFill>
                  <a:schemeClr val="bg1"/>
                </a:solidFill>
                <a:latin typeface="Times New Roman" pitchFamily="18" charset="0"/>
              </a:rPr>
              <a:t>（一）化能自养微生物</a:t>
            </a:r>
            <a:endParaRPr kumimoji="1" lang="zh-CN" altLang="en-US" sz="2400">
              <a:latin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3036888" y="4591050"/>
            <a:ext cx="3289300" cy="1228725"/>
          </a:xfrm>
          <a:prstGeom prst="rect">
            <a:avLst/>
          </a:prstGeom>
          <a:solidFill>
            <a:schemeClr val="bg2"/>
          </a:solidFill>
          <a:ln w="41275">
            <a:solidFill>
              <a:schemeClr val="accent1"/>
            </a:solidFill>
            <a:miter lim="800000"/>
            <a:headEnd/>
            <a:tailEnd/>
          </a:ln>
        </p:spPr>
        <p:txBody>
          <a:bodyPr wrap="none">
            <a:spAutoFit/>
          </a:bodyPr>
          <a:lstStyle/>
          <a:p>
            <a:pPr algn="ctr" eaLnBrk="0" hangingPunct="0"/>
            <a:r>
              <a:rPr lang="zh-CN" altLang="en-US" sz="2400" b="1" dirty="0">
                <a:latin typeface="Times New Roman" pitchFamily="18" charset="0"/>
              </a:rPr>
              <a:t>自养微生物利用</a:t>
            </a:r>
            <a:r>
              <a:rPr lang="zh-CN" altLang="en-US" sz="2400" b="1" dirty="0">
                <a:solidFill>
                  <a:schemeClr val="folHlink"/>
                </a:solidFill>
                <a:latin typeface="Times New Roman" pitchFamily="18" charset="0"/>
              </a:rPr>
              <a:t>无机物</a:t>
            </a:r>
            <a:endParaRPr lang="zh-CN" altLang="en-US" sz="2400" b="1" dirty="0">
              <a:latin typeface="Times New Roman" pitchFamily="18" charset="0"/>
            </a:endParaRPr>
          </a:p>
          <a:p>
            <a:pPr algn="ctr" eaLnBrk="0" hangingPunct="0"/>
            <a:endParaRPr lang="zh-CN" altLang="en-US" sz="2400" b="1" dirty="0">
              <a:latin typeface="Times New Roman" pitchFamily="18" charset="0"/>
            </a:endParaRPr>
          </a:p>
          <a:p>
            <a:pPr algn="ctr" eaLnBrk="0" hangingPunct="0"/>
            <a:r>
              <a:rPr lang="zh-CN" altLang="en-US" sz="2400" b="1" dirty="0">
                <a:latin typeface="Times New Roman" pitchFamily="18" charset="0"/>
              </a:rPr>
              <a:t>异养微生物利用</a:t>
            </a:r>
            <a:r>
              <a:rPr lang="zh-CN" altLang="en-US" sz="2400" b="1" dirty="0">
                <a:solidFill>
                  <a:schemeClr val="folHlink"/>
                </a:solidFill>
                <a:latin typeface="Times New Roman" pitchFamily="18" charset="0"/>
              </a:rPr>
              <a:t>有机物</a:t>
            </a:r>
            <a:endParaRPr lang="zh-CN" altLang="en-US" sz="2800" b="1" dirty="0">
              <a:latin typeface="Times New Roman" pitchFamily="18" charset="0"/>
            </a:endParaRPr>
          </a:p>
        </p:txBody>
      </p:sp>
      <p:sp>
        <p:nvSpPr>
          <p:cNvPr id="16389" name="Rectangle 5"/>
          <p:cNvSpPr>
            <a:spLocks noChangeArrowheads="1"/>
          </p:cNvSpPr>
          <p:nvPr/>
        </p:nvSpPr>
        <p:spPr bwMode="auto">
          <a:xfrm>
            <a:off x="539750" y="2314575"/>
            <a:ext cx="828675" cy="854075"/>
          </a:xfrm>
          <a:prstGeom prst="rect">
            <a:avLst/>
          </a:prstGeom>
          <a:solidFill>
            <a:schemeClr val="bg2"/>
          </a:solidFill>
          <a:ln w="31750">
            <a:solidFill>
              <a:srgbClr val="FF0000"/>
            </a:solidFill>
            <a:miter lim="800000"/>
            <a:headEnd/>
            <a:tailEnd/>
          </a:ln>
        </p:spPr>
        <p:txBody>
          <a:bodyPr wrap="none">
            <a:spAutoFit/>
          </a:bodyPr>
          <a:lstStyle/>
          <a:p>
            <a:r>
              <a:rPr lang="zh-CN" altLang="en-US" sz="2400" b="1">
                <a:latin typeface="Times New Roman" pitchFamily="18" charset="0"/>
              </a:rPr>
              <a:t>生物</a:t>
            </a:r>
          </a:p>
          <a:p>
            <a:r>
              <a:rPr lang="zh-CN" altLang="en-US" sz="2400" b="1">
                <a:latin typeface="Times New Roman" pitchFamily="18" charset="0"/>
              </a:rPr>
              <a:t>氧化</a:t>
            </a:r>
          </a:p>
        </p:txBody>
      </p:sp>
      <p:sp>
        <p:nvSpPr>
          <p:cNvPr id="16390" name="AutoShape 6"/>
          <p:cNvSpPr>
            <a:spLocks noChangeArrowheads="1"/>
          </p:cNvSpPr>
          <p:nvPr/>
        </p:nvSpPr>
        <p:spPr bwMode="auto">
          <a:xfrm>
            <a:off x="1530350" y="2695575"/>
            <a:ext cx="838200" cy="228600"/>
          </a:xfrm>
          <a:prstGeom prst="rightArrow">
            <a:avLst>
              <a:gd name="adj1" fmla="val 50000"/>
              <a:gd name="adj2" fmla="val 91667"/>
            </a:avLst>
          </a:prstGeom>
          <a:solidFill>
            <a:srgbClr val="00FF00"/>
          </a:solidFill>
          <a:ln w="9525">
            <a:noFill/>
            <a:miter lim="800000"/>
            <a:headEnd/>
            <a:tailEnd/>
          </a:ln>
        </p:spPr>
        <p:txBody>
          <a:bodyPr wrap="none" anchor="ctr">
            <a:spAutoFit/>
          </a:bodyPr>
          <a:lstStyle/>
          <a:p>
            <a:endParaRPr lang="zh-CN" altLang="en-US"/>
          </a:p>
        </p:txBody>
      </p:sp>
      <p:sp>
        <p:nvSpPr>
          <p:cNvPr id="16391" name="Rectangle 7"/>
          <p:cNvSpPr>
            <a:spLocks noChangeArrowheads="1"/>
          </p:cNvSpPr>
          <p:nvPr/>
        </p:nvSpPr>
        <p:spPr bwMode="auto">
          <a:xfrm>
            <a:off x="2368550" y="2466975"/>
            <a:ext cx="1101725" cy="641350"/>
          </a:xfrm>
          <a:prstGeom prst="rect">
            <a:avLst/>
          </a:prstGeom>
          <a:noFill/>
          <a:ln w="9525">
            <a:noFill/>
            <a:miter lim="800000"/>
            <a:headEnd/>
            <a:tailEnd/>
          </a:ln>
        </p:spPr>
        <p:txBody>
          <a:bodyPr wrap="none">
            <a:spAutoFit/>
          </a:bodyPr>
          <a:lstStyle/>
          <a:p>
            <a:r>
              <a:rPr lang="zh-CN" altLang="en-US" sz="3600" b="1" dirty="0">
                <a:solidFill>
                  <a:schemeClr val="folHlink"/>
                </a:solidFill>
                <a:latin typeface="Times New Roman" pitchFamily="18" charset="0"/>
              </a:rPr>
              <a:t>能量</a:t>
            </a:r>
            <a:endParaRPr lang="zh-CN" altLang="en-US" sz="2400" dirty="0">
              <a:latin typeface="Times New Roman" pitchFamily="18" charset="0"/>
            </a:endParaRPr>
          </a:p>
        </p:txBody>
      </p:sp>
      <p:sp>
        <p:nvSpPr>
          <p:cNvPr id="16392" name="AutoShape 8"/>
          <p:cNvSpPr>
            <a:spLocks/>
          </p:cNvSpPr>
          <p:nvPr/>
        </p:nvSpPr>
        <p:spPr bwMode="auto">
          <a:xfrm>
            <a:off x="3435350" y="2009775"/>
            <a:ext cx="457200" cy="1524000"/>
          </a:xfrm>
          <a:prstGeom prst="leftBrace">
            <a:avLst>
              <a:gd name="adj1" fmla="val 27778"/>
              <a:gd name="adj2" fmla="val 50000"/>
            </a:avLst>
          </a:prstGeom>
          <a:noFill/>
          <a:ln w="50800">
            <a:solidFill>
              <a:srgbClr val="FF0000"/>
            </a:solidFill>
            <a:round/>
            <a:headEnd/>
            <a:tailEnd/>
          </a:ln>
        </p:spPr>
        <p:txBody>
          <a:bodyPr wrap="none" anchor="ctr">
            <a:spAutoFit/>
          </a:bodyPr>
          <a:lstStyle/>
          <a:p>
            <a:endParaRPr lang="zh-CN" altLang="en-US"/>
          </a:p>
        </p:txBody>
      </p:sp>
      <p:sp>
        <p:nvSpPr>
          <p:cNvPr id="16393" name="Rectangle 9"/>
          <p:cNvSpPr>
            <a:spLocks noChangeArrowheads="1"/>
          </p:cNvSpPr>
          <p:nvPr/>
        </p:nvSpPr>
        <p:spPr bwMode="auto">
          <a:xfrm>
            <a:off x="4044950" y="1628775"/>
            <a:ext cx="2351088" cy="479425"/>
          </a:xfrm>
          <a:prstGeom prst="rect">
            <a:avLst/>
          </a:prstGeom>
          <a:solidFill>
            <a:srgbClr val="000080"/>
          </a:solidFill>
          <a:ln w="22225">
            <a:solidFill>
              <a:schemeClr val="folHlink"/>
            </a:solidFill>
            <a:miter lim="800000"/>
            <a:headEnd/>
            <a:tailEnd/>
          </a:ln>
        </p:spPr>
        <p:txBody>
          <a:bodyPr wrap="none">
            <a:spAutoFit/>
          </a:bodyPr>
          <a:lstStyle/>
          <a:p>
            <a:r>
              <a:rPr lang="zh-CN" altLang="en-US" sz="2400" b="1">
                <a:solidFill>
                  <a:schemeClr val="bg1"/>
                </a:solidFill>
                <a:latin typeface="Times New Roman" pitchFamily="18" charset="0"/>
              </a:rPr>
              <a:t>微生物直接利用</a:t>
            </a:r>
          </a:p>
        </p:txBody>
      </p:sp>
      <p:sp>
        <p:nvSpPr>
          <p:cNvPr id="16394" name="Rectangle 10"/>
          <p:cNvSpPr>
            <a:spLocks noChangeArrowheads="1"/>
          </p:cNvSpPr>
          <p:nvPr/>
        </p:nvSpPr>
        <p:spPr bwMode="auto">
          <a:xfrm>
            <a:off x="4044950" y="2466975"/>
            <a:ext cx="4492625" cy="479425"/>
          </a:xfrm>
          <a:prstGeom prst="rect">
            <a:avLst/>
          </a:prstGeom>
          <a:solidFill>
            <a:srgbClr val="000080"/>
          </a:solidFill>
          <a:ln w="22225">
            <a:solidFill>
              <a:schemeClr val="folHlink"/>
            </a:solidFill>
            <a:miter lim="800000"/>
            <a:headEnd/>
            <a:tailEnd/>
          </a:ln>
        </p:spPr>
        <p:txBody>
          <a:bodyPr wrap="none">
            <a:spAutoFit/>
          </a:bodyPr>
          <a:lstStyle/>
          <a:p>
            <a:r>
              <a:rPr lang="zh-CN" altLang="en-US" sz="2400" b="1">
                <a:solidFill>
                  <a:schemeClr val="bg1"/>
                </a:solidFill>
                <a:latin typeface="Times New Roman" pitchFamily="18" charset="0"/>
              </a:rPr>
              <a:t>储存在高能化合物（如</a:t>
            </a:r>
            <a:r>
              <a:rPr lang="en-US" altLang="zh-CN" sz="2400" b="1">
                <a:solidFill>
                  <a:schemeClr val="bg1"/>
                </a:solidFill>
                <a:latin typeface="Times New Roman" pitchFamily="18" charset="0"/>
              </a:rPr>
              <a:t>ATP</a:t>
            </a:r>
            <a:r>
              <a:rPr lang="zh-CN" altLang="en-US" sz="2400" b="1">
                <a:solidFill>
                  <a:schemeClr val="bg1"/>
                </a:solidFill>
                <a:latin typeface="Times New Roman" pitchFamily="18" charset="0"/>
              </a:rPr>
              <a:t>）中</a:t>
            </a:r>
          </a:p>
        </p:txBody>
      </p:sp>
      <p:sp>
        <p:nvSpPr>
          <p:cNvPr id="16395" name="Rectangle 11"/>
          <p:cNvSpPr>
            <a:spLocks noChangeArrowheads="1"/>
          </p:cNvSpPr>
          <p:nvPr/>
        </p:nvSpPr>
        <p:spPr bwMode="auto">
          <a:xfrm>
            <a:off x="4044950" y="3381375"/>
            <a:ext cx="3883025" cy="479425"/>
          </a:xfrm>
          <a:prstGeom prst="rect">
            <a:avLst/>
          </a:prstGeom>
          <a:solidFill>
            <a:srgbClr val="000080"/>
          </a:solidFill>
          <a:ln w="22225">
            <a:solidFill>
              <a:schemeClr val="folHlink"/>
            </a:solidFill>
            <a:miter lim="800000"/>
            <a:headEnd/>
            <a:tailEnd/>
          </a:ln>
        </p:spPr>
        <p:txBody>
          <a:bodyPr wrap="none">
            <a:spAutoFit/>
          </a:bodyPr>
          <a:lstStyle/>
          <a:p>
            <a:r>
              <a:rPr lang="zh-CN" altLang="en-US" sz="2400" b="1">
                <a:solidFill>
                  <a:schemeClr val="bg1"/>
                </a:solidFill>
                <a:latin typeface="Times New Roman" pitchFamily="18" charset="0"/>
              </a:rPr>
              <a:t>以热的形式被释放到环境中</a:t>
            </a:r>
          </a:p>
        </p:txBody>
      </p:sp>
      <p:sp>
        <p:nvSpPr>
          <p:cNvPr id="16396" name="AutoShape 12"/>
          <p:cNvSpPr>
            <a:spLocks noChangeArrowheads="1"/>
          </p:cNvSpPr>
          <p:nvPr/>
        </p:nvSpPr>
        <p:spPr bwMode="auto">
          <a:xfrm>
            <a:off x="2216150" y="3228975"/>
            <a:ext cx="609600" cy="2286000"/>
          </a:xfrm>
          <a:prstGeom prst="curvedRightArrow">
            <a:avLst>
              <a:gd name="adj1" fmla="val 75000"/>
              <a:gd name="adj2" fmla="val 150000"/>
              <a:gd name="adj3" fmla="val 33333"/>
            </a:avLst>
          </a:prstGeom>
          <a:solidFill>
            <a:srgbClr val="FF9900"/>
          </a:solidFill>
          <a:ln w="9525">
            <a:noFill/>
            <a:miter lim="800000"/>
            <a:headEnd/>
            <a:tailEnd/>
          </a:ln>
        </p:spPr>
        <p:txBody>
          <a:bodyPr wrap="none" anchor="ctr">
            <a:spAutoFit/>
          </a:bodyPr>
          <a:lstStyle/>
          <a:p>
            <a:endParaRPr lang="zh-CN" altLang="en-US"/>
          </a:p>
        </p:txBody>
      </p:sp>
      <p:sp>
        <p:nvSpPr>
          <p:cNvPr id="21515" name="Text Box 13"/>
          <p:cNvSpPr txBox="1">
            <a:spLocks noChangeArrowheads="1"/>
          </p:cNvSpPr>
          <p:nvPr/>
        </p:nvSpPr>
        <p:spPr bwMode="auto">
          <a:xfrm>
            <a:off x="2987675" y="404813"/>
            <a:ext cx="3600450" cy="669925"/>
          </a:xfrm>
          <a:prstGeom prst="rect">
            <a:avLst/>
          </a:prstGeom>
          <a:noFill/>
          <a:ln w="28575">
            <a:solidFill>
              <a:srgbClr val="00CC00"/>
            </a:solidFill>
            <a:prstDash val="sysDot"/>
            <a:miter lim="800000"/>
            <a:headEnd/>
            <a:tailEnd/>
          </a:ln>
        </p:spPr>
        <p:txBody>
          <a:bodyPr>
            <a:spAutoFit/>
          </a:bodyPr>
          <a:lstStyle/>
          <a:p>
            <a:pPr>
              <a:spcBef>
                <a:spcPct val="50000"/>
              </a:spcBef>
            </a:pPr>
            <a:r>
              <a:rPr lang="zh-CN" altLang="en-US" sz="3600" b="1">
                <a:ea typeface="楷体_GB2312" pitchFamily="49" charset="-122"/>
              </a:rPr>
              <a:t>生物氧化与产能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390"/>
                                        </p:tgtEl>
                                        <p:attrNameLst>
                                          <p:attrName>style.visibility</p:attrName>
                                        </p:attrNameLst>
                                      </p:cBhvr>
                                      <p:to>
                                        <p:strVal val="visible"/>
                                      </p:to>
                                    </p:set>
                                    <p:anim calcmode="lin" valueType="num">
                                      <p:cBhvr additive="base">
                                        <p:cTn id="13" dur="500" fill="hold"/>
                                        <p:tgtEl>
                                          <p:spTgt spid="16390"/>
                                        </p:tgtEl>
                                        <p:attrNameLst>
                                          <p:attrName>ppt_x</p:attrName>
                                        </p:attrNameLst>
                                      </p:cBhvr>
                                      <p:tavLst>
                                        <p:tav tm="0">
                                          <p:val>
                                            <p:strVal val="#ppt_x"/>
                                          </p:val>
                                        </p:tav>
                                        <p:tav tm="100000">
                                          <p:val>
                                            <p:strVal val="#ppt_x"/>
                                          </p:val>
                                        </p:tav>
                                      </p:tavLst>
                                    </p:anim>
                                    <p:anim calcmode="lin" valueType="num">
                                      <p:cBhvr additive="base">
                                        <p:cTn id="14" dur="500" fill="hold"/>
                                        <p:tgtEl>
                                          <p:spTgt spid="16390"/>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16391"/>
                                        </p:tgtEl>
                                        <p:attrNameLst>
                                          <p:attrName>style.visibility</p:attrName>
                                        </p:attrNameLst>
                                      </p:cBhvr>
                                      <p:to>
                                        <p:strVal val="visible"/>
                                      </p:to>
                                    </p:set>
                                    <p:anim calcmode="lin" valueType="num">
                                      <p:cBhvr additive="base">
                                        <p:cTn id="18" dur="500" fill="hold"/>
                                        <p:tgtEl>
                                          <p:spTgt spid="16391"/>
                                        </p:tgtEl>
                                        <p:attrNameLst>
                                          <p:attrName>ppt_x</p:attrName>
                                        </p:attrNameLst>
                                      </p:cBhvr>
                                      <p:tavLst>
                                        <p:tav tm="0">
                                          <p:val>
                                            <p:strVal val="0-#ppt_w/2"/>
                                          </p:val>
                                        </p:tav>
                                        <p:tav tm="100000">
                                          <p:val>
                                            <p:strVal val="#ppt_x"/>
                                          </p:val>
                                        </p:tav>
                                      </p:tavLst>
                                    </p:anim>
                                    <p:anim calcmode="lin" valueType="num">
                                      <p:cBhvr additive="base">
                                        <p:cTn id="19" dur="500" fill="hold"/>
                                        <p:tgtEl>
                                          <p:spTgt spid="16391"/>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3" presetClass="entr" presetSubtype="32" fill="hold" grpId="0" nodeType="afterEffect">
                                  <p:stCondLst>
                                    <p:cond delay="0"/>
                                  </p:stCondLst>
                                  <p:childTnLst>
                                    <p:set>
                                      <p:cBhvr>
                                        <p:cTn id="22" dur="1" fill="hold">
                                          <p:stCondLst>
                                            <p:cond delay="0"/>
                                          </p:stCondLst>
                                        </p:cTn>
                                        <p:tgtEl>
                                          <p:spTgt spid="16392"/>
                                        </p:tgtEl>
                                        <p:attrNameLst>
                                          <p:attrName>style.visibility</p:attrName>
                                        </p:attrNameLst>
                                      </p:cBhvr>
                                      <p:to>
                                        <p:strVal val="visible"/>
                                      </p:to>
                                    </p:set>
                                    <p:anim calcmode="lin" valueType="num">
                                      <p:cBhvr>
                                        <p:cTn id="23" dur="500" fill="hold"/>
                                        <p:tgtEl>
                                          <p:spTgt spid="16392"/>
                                        </p:tgtEl>
                                        <p:attrNameLst>
                                          <p:attrName>ppt_w</p:attrName>
                                        </p:attrNameLst>
                                      </p:cBhvr>
                                      <p:tavLst>
                                        <p:tav tm="0">
                                          <p:val>
                                            <p:strVal val="4*#ppt_w"/>
                                          </p:val>
                                        </p:tav>
                                        <p:tav tm="100000">
                                          <p:val>
                                            <p:strVal val="#ppt_w"/>
                                          </p:val>
                                        </p:tav>
                                      </p:tavLst>
                                    </p:anim>
                                    <p:anim calcmode="lin" valueType="num">
                                      <p:cBhvr>
                                        <p:cTn id="24" dur="500" fill="hold"/>
                                        <p:tgtEl>
                                          <p:spTgt spid="16392"/>
                                        </p:tgtEl>
                                        <p:attrNameLst>
                                          <p:attrName>ppt_h</p:attrName>
                                        </p:attrNameLst>
                                      </p:cBhvr>
                                      <p:tavLst>
                                        <p:tav tm="0">
                                          <p:val>
                                            <p:strVal val="4*#ppt_h"/>
                                          </p:val>
                                        </p:tav>
                                        <p:tav tm="100000">
                                          <p:val>
                                            <p:strVal val="#ppt_h"/>
                                          </p:val>
                                        </p:tav>
                                      </p:tavLst>
                                    </p:anim>
                                  </p:childTnLst>
                                </p:cTn>
                              </p:par>
                            </p:childTnLst>
                          </p:cTn>
                        </p:par>
                        <p:par>
                          <p:cTn id="25" fill="hold">
                            <p:stCondLst>
                              <p:cond delay="1500"/>
                            </p:stCondLst>
                            <p:childTnLst>
                              <p:par>
                                <p:cTn id="26" presetID="2" presetClass="entr" presetSubtype="1" fill="hold" grpId="0" nodeType="afterEffect">
                                  <p:stCondLst>
                                    <p:cond delay="0"/>
                                  </p:stCondLst>
                                  <p:childTnLst>
                                    <p:set>
                                      <p:cBhvr>
                                        <p:cTn id="27" dur="1" fill="hold">
                                          <p:stCondLst>
                                            <p:cond delay="0"/>
                                          </p:stCondLst>
                                        </p:cTn>
                                        <p:tgtEl>
                                          <p:spTgt spid="16393"/>
                                        </p:tgtEl>
                                        <p:attrNameLst>
                                          <p:attrName>style.visibility</p:attrName>
                                        </p:attrNameLst>
                                      </p:cBhvr>
                                      <p:to>
                                        <p:strVal val="visible"/>
                                      </p:to>
                                    </p:set>
                                    <p:anim calcmode="lin" valueType="num">
                                      <p:cBhvr additive="base">
                                        <p:cTn id="28" dur="500" fill="hold"/>
                                        <p:tgtEl>
                                          <p:spTgt spid="16393"/>
                                        </p:tgtEl>
                                        <p:attrNameLst>
                                          <p:attrName>ppt_x</p:attrName>
                                        </p:attrNameLst>
                                      </p:cBhvr>
                                      <p:tavLst>
                                        <p:tav tm="0">
                                          <p:val>
                                            <p:strVal val="#ppt_x"/>
                                          </p:val>
                                        </p:tav>
                                        <p:tav tm="100000">
                                          <p:val>
                                            <p:strVal val="#ppt_x"/>
                                          </p:val>
                                        </p:tav>
                                      </p:tavLst>
                                    </p:anim>
                                    <p:anim calcmode="lin" valueType="num">
                                      <p:cBhvr additive="base">
                                        <p:cTn id="29" dur="500" fill="hold"/>
                                        <p:tgtEl>
                                          <p:spTgt spid="16393"/>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16394"/>
                                        </p:tgtEl>
                                        <p:attrNameLst>
                                          <p:attrName>style.visibility</p:attrName>
                                        </p:attrNameLst>
                                      </p:cBhvr>
                                      <p:to>
                                        <p:strVal val="visible"/>
                                      </p:to>
                                    </p:set>
                                    <p:anim calcmode="lin" valueType="num">
                                      <p:cBhvr additive="base">
                                        <p:cTn id="33" dur="500" fill="hold"/>
                                        <p:tgtEl>
                                          <p:spTgt spid="16394"/>
                                        </p:tgtEl>
                                        <p:attrNameLst>
                                          <p:attrName>ppt_x</p:attrName>
                                        </p:attrNameLst>
                                      </p:cBhvr>
                                      <p:tavLst>
                                        <p:tav tm="0">
                                          <p:val>
                                            <p:strVal val="0-#ppt_w/2"/>
                                          </p:val>
                                        </p:tav>
                                        <p:tav tm="100000">
                                          <p:val>
                                            <p:strVal val="#ppt_x"/>
                                          </p:val>
                                        </p:tav>
                                      </p:tavLst>
                                    </p:anim>
                                    <p:anim calcmode="lin" valueType="num">
                                      <p:cBhvr additive="base">
                                        <p:cTn id="34" dur="500" fill="hold"/>
                                        <p:tgtEl>
                                          <p:spTgt spid="16394"/>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3" presetClass="entr" presetSubtype="32" fill="hold" grpId="0" nodeType="afterEffect">
                                  <p:stCondLst>
                                    <p:cond delay="0"/>
                                  </p:stCondLst>
                                  <p:childTnLst>
                                    <p:set>
                                      <p:cBhvr>
                                        <p:cTn id="37" dur="1" fill="hold">
                                          <p:stCondLst>
                                            <p:cond delay="0"/>
                                          </p:stCondLst>
                                        </p:cTn>
                                        <p:tgtEl>
                                          <p:spTgt spid="16395"/>
                                        </p:tgtEl>
                                        <p:attrNameLst>
                                          <p:attrName>style.visibility</p:attrName>
                                        </p:attrNameLst>
                                      </p:cBhvr>
                                      <p:to>
                                        <p:strVal val="visible"/>
                                      </p:to>
                                    </p:set>
                                    <p:anim calcmode="lin" valueType="num">
                                      <p:cBhvr>
                                        <p:cTn id="38" dur="500" fill="hold"/>
                                        <p:tgtEl>
                                          <p:spTgt spid="16395"/>
                                        </p:tgtEl>
                                        <p:attrNameLst>
                                          <p:attrName>ppt_w</p:attrName>
                                        </p:attrNameLst>
                                      </p:cBhvr>
                                      <p:tavLst>
                                        <p:tav tm="0">
                                          <p:val>
                                            <p:strVal val="4*#ppt_w"/>
                                          </p:val>
                                        </p:tav>
                                        <p:tav tm="100000">
                                          <p:val>
                                            <p:strVal val="#ppt_w"/>
                                          </p:val>
                                        </p:tav>
                                      </p:tavLst>
                                    </p:anim>
                                    <p:anim calcmode="lin" valueType="num">
                                      <p:cBhvr>
                                        <p:cTn id="39" dur="500" fill="hold"/>
                                        <p:tgtEl>
                                          <p:spTgt spid="16395"/>
                                        </p:tgtEl>
                                        <p:attrNameLst>
                                          <p:attrName>ppt_h</p:attrName>
                                        </p:attrNameLst>
                                      </p:cBhvr>
                                      <p:tavLst>
                                        <p:tav tm="0">
                                          <p:val>
                                            <p:strVal val="4*#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32" fill="hold" grpId="0" nodeType="clickEffect">
                                  <p:stCondLst>
                                    <p:cond delay="0"/>
                                  </p:stCondLst>
                                  <p:childTnLst>
                                    <p:set>
                                      <p:cBhvr>
                                        <p:cTn id="43" dur="1" fill="hold">
                                          <p:stCondLst>
                                            <p:cond delay="0"/>
                                          </p:stCondLst>
                                        </p:cTn>
                                        <p:tgtEl>
                                          <p:spTgt spid="16396"/>
                                        </p:tgtEl>
                                        <p:attrNameLst>
                                          <p:attrName>style.visibility</p:attrName>
                                        </p:attrNameLst>
                                      </p:cBhvr>
                                      <p:to>
                                        <p:strVal val="visible"/>
                                      </p:to>
                                    </p:set>
                                    <p:anim calcmode="lin" valueType="num">
                                      <p:cBhvr>
                                        <p:cTn id="44" dur="500" fill="hold"/>
                                        <p:tgtEl>
                                          <p:spTgt spid="16396"/>
                                        </p:tgtEl>
                                        <p:attrNameLst>
                                          <p:attrName>ppt_w</p:attrName>
                                        </p:attrNameLst>
                                      </p:cBhvr>
                                      <p:tavLst>
                                        <p:tav tm="0">
                                          <p:val>
                                            <p:strVal val="4*#ppt_w"/>
                                          </p:val>
                                        </p:tav>
                                        <p:tav tm="100000">
                                          <p:val>
                                            <p:strVal val="#ppt_w"/>
                                          </p:val>
                                        </p:tav>
                                      </p:tavLst>
                                    </p:anim>
                                    <p:anim calcmode="lin" valueType="num">
                                      <p:cBhvr>
                                        <p:cTn id="45" dur="500" fill="hold"/>
                                        <p:tgtEl>
                                          <p:spTgt spid="16396"/>
                                        </p:tgtEl>
                                        <p:attrNameLst>
                                          <p:attrName>ppt_h</p:attrName>
                                        </p:attrNameLst>
                                      </p:cBhvr>
                                      <p:tavLst>
                                        <p:tav tm="0">
                                          <p:val>
                                            <p:strVal val="4*#ppt_h"/>
                                          </p:val>
                                        </p:tav>
                                        <p:tav tm="100000">
                                          <p:val>
                                            <p:strVal val="#ppt_h"/>
                                          </p:val>
                                        </p:tav>
                                      </p:tavLst>
                                    </p:anim>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16388"/>
                                        </p:tgtEl>
                                        <p:attrNameLst>
                                          <p:attrName>style.visibility</p:attrName>
                                        </p:attrNameLst>
                                      </p:cBhvr>
                                      <p:to>
                                        <p:strVal val="visible"/>
                                      </p:to>
                                    </p:set>
                                    <p:anim calcmode="lin" valueType="num">
                                      <p:cBhvr additive="base">
                                        <p:cTn id="49" dur="500" fill="hold"/>
                                        <p:tgtEl>
                                          <p:spTgt spid="16388"/>
                                        </p:tgtEl>
                                        <p:attrNameLst>
                                          <p:attrName>ppt_x</p:attrName>
                                        </p:attrNameLst>
                                      </p:cBhvr>
                                      <p:tavLst>
                                        <p:tav tm="0">
                                          <p:val>
                                            <p:strVal val="#ppt_x"/>
                                          </p:val>
                                        </p:tav>
                                        <p:tav tm="100000">
                                          <p:val>
                                            <p:strVal val="#ppt_x"/>
                                          </p:val>
                                        </p:tav>
                                      </p:tavLst>
                                    </p:anim>
                                    <p:anim calcmode="lin" valueType="num">
                                      <p:cBhvr additive="base">
                                        <p:cTn id="50" dur="500" fill="hold"/>
                                        <p:tgtEl>
                                          <p:spTgt spid="163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autoUpdateAnimBg="0"/>
      <p:bldP spid="16389" grpId="0" animBg="1" autoUpdateAnimBg="0"/>
      <p:bldP spid="16390" grpId="0" animBg="1"/>
      <p:bldP spid="16391" grpId="0" autoUpdateAnimBg="0"/>
      <p:bldP spid="16392" grpId="0" animBg="1"/>
      <p:bldP spid="16393" grpId="0" animBg="1" autoUpdateAnimBg="0"/>
      <p:bldP spid="16394" grpId="0" animBg="1" autoUpdateAnimBg="0"/>
      <p:bldP spid="16395" grpId="0" animBg="1" autoUpdateAnimBg="0"/>
      <p:bldP spid="1639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0" y="2420938"/>
            <a:ext cx="9540875" cy="4398962"/>
          </a:xfrm>
          <a:prstGeom prst="rect">
            <a:avLst/>
          </a:prstGeom>
          <a:solidFill>
            <a:srgbClr val="FFFFFF"/>
          </a:solidFill>
          <a:ln w="38100">
            <a:noFill/>
            <a:miter lim="800000"/>
            <a:headEnd/>
            <a:tailEnd/>
          </a:ln>
        </p:spPr>
        <p:txBody>
          <a:bodyPr wrap="none" anchor="ctr"/>
          <a:lstStyle/>
          <a:p>
            <a:endParaRPr lang="zh-CN" altLang="en-US"/>
          </a:p>
        </p:txBody>
      </p:sp>
      <p:sp>
        <p:nvSpPr>
          <p:cNvPr id="117763" name="Rectangle 3"/>
          <p:cNvSpPr>
            <a:spLocks noGrp="1" noChangeArrowheads="1"/>
          </p:cNvSpPr>
          <p:nvPr>
            <p:ph type="body" idx="1"/>
          </p:nvPr>
        </p:nvSpPr>
        <p:spPr>
          <a:xfrm>
            <a:off x="0" y="2133600"/>
            <a:ext cx="9144000" cy="4114800"/>
          </a:xfrm>
        </p:spPr>
        <p:txBody>
          <a:bodyPr/>
          <a:lstStyle/>
          <a:p>
            <a:pPr eaLnBrk="1" hangingPunct="1"/>
            <a:endParaRPr lang="en-US" altLang="zh-CN" dirty="0" smtClean="0"/>
          </a:p>
          <a:p>
            <a:pPr eaLnBrk="1" hangingPunct="1">
              <a:lnSpc>
                <a:spcPct val="130000"/>
              </a:lnSpc>
              <a:buFontTx/>
              <a:buNone/>
            </a:pPr>
            <a:r>
              <a:rPr lang="en-US" altLang="zh-CN" sz="2400" dirty="0" smtClean="0"/>
              <a:t>    </a:t>
            </a:r>
            <a:r>
              <a:rPr lang="en-US" altLang="zh-CN" sz="2000" b="1" dirty="0" smtClean="0">
                <a:solidFill>
                  <a:srgbClr val="FF3300"/>
                </a:solidFill>
              </a:rPr>
              <a:t>H</a:t>
            </a:r>
            <a:r>
              <a:rPr lang="en-US" altLang="zh-CN" sz="2000" b="1" baseline="-25000" dirty="0" smtClean="0">
                <a:solidFill>
                  <a:srgbClr val="FF3300"/>
                </a:solidFill>
              </a:rPr>
              <a:t>2</a:t>
            </a:r>
            <a:r>
              <a:rPr lang="en-US" altLang="zh-CN" sz="2000" b="1" dirty="0" smtClean="0">
                <a:solidFill>
                  <a:srgbClr val="FF3300"/>
                </a:solidFill>
              </a:rPr>
              <a:t>                   NH</a:t>
            </a:r>
            <a:r>
              <a:rPr lang="en-US" altLang="zh-CN" sz="2000" b="1" baseline="30000" dirty="0" smtClean="0">
                <a:solidFill>
                  <a:srgbClr val="FF3300"/>
                </a:solidFill>
              </a:rPr>
              <a:t>4+</a:t>
            </a:r>
            <a:r>
              <a:rPr lang="en-US" altLang="zh-CN" sz="2000" b="1" dirty="0" smtClean="0">
                <a:solidFill>
                  <a:srgbClr val="FF3300"/>
                </a:solidFill>
              </a:rPr>
              <a:t> S</a:t>
            </a:r>
            <a:r>
              <a:rPr lang="en-US" altLang="zh-CN" sz="2000" b="1" baseline="30000" dirty="0" smtClean="0">
                <a:solidFill>
                  <a:srgbClr val="FF3300"/>
                </a:solidFill>
              </a:rPr>
              <a:t>2-</a:t>
            </a:r>
            <a:r>
              <a:rPr lang="en-US" altLang="zh-CN" sz="2000" b="1" dirty="0" smtClean="0">
                <a:solidFill>
                  <a:srgbClr val="FF3300"/>
                </a:solidFill>
              </a:rPr>
              <a:t> SO</a:t>
            </a:r>
            <a:r>
              <a:rPr lang="en-US" altLang="zh-CN" sz="2000" b="1" baseline="-25000" dirty="0" smtClean="0">
                <a:solidFill>
                  <a:srgbClr val="FF3300"/>
                </a:solidFill>
              </a:rPr>
              <a:t>3</a:t>
            </a:r>
            <a:r>
              <a:rPr lang="en-US" altLang="zh-CN" sz="2000" b="1" baseline="30000" dirty="0" smtClean="0">
                <a:solidFill>
                  <a:srgbClr val="FF3300"/>
                </a:solidFill>
              </a:rPr>
              <a:t>2-</a:t>
            </a:r>
            <a:r>
              <a:rPr lang="en-US" altLang="zh-CN" sz="2000" b="1" dirty="0" smtClean="0">
                <a:solidFill>
                  <a:srgbClr val="FF3300"/>
                </a:solidFill>
              </a:rPr>
              <a:t>  S</a:t>
            </a:r>
            <a:r>
              <a:rPr lang="en-US" altLang="zh-CN" sz="2000" b="1" baseline="-25000" dirty="0" smtClean="0">
                <a:solidFill>
                  <a:srgbClr val="FF3300"/>
                </a:solidFill>
              </a:rPr>
              <a:t>2</a:t>
            </a:r>
            <a:r>
              <a:rPr lang="en-US" altLang="zh-CN" sz="2000" b="1" dirty="0" smtClean="0">
                <a:solidFill>
                  <a:srgbClr val="FF3300"/>
                </a:solidFill>
              </a:rPr>
              <a:t>O</a:t>
            </a:r>
            <a:r>
              <a:rPr lang="en-US" altLang="zh-CN" sz="2000" b="1" baseline="30000" dirty="0" smtClean="0">
                <a:solidFill>
                  <a:srgbClr val="FF3300"/>
                </a:solidFill>
              </a:rPr>
              <a:t>3-</a:t>
            </a:r>
            <a:r>
              <a:rPr lang="en-US" altLang="zh-CN" sz="2000" b="1" dirty="0" smtClean="0">
                <a:solidFill>
                  <a:srgbClr val="FF3300"/>
                </a:solidFill>
              </a:rPr>
              <a:t> Fe2+            NO</a:t>
            </a:r>
            <a:r>
              <a:rPr lang="en-US" altLang="zh-CN" sz="2000" b="1" baseline="30000" dirty="0" smtClean="0">
                <a:solidFill>
                  <a:srgbClr val="FF3300"/>
                </a:solidFill>
              </a:rPr>
              <a:t>2-</a:t>
            </a:r>
            <a:endParaRPr lang="en-US" altLang="zh-CN" sz="2000" dirty="0" smtClean="0">
              <a:solidFill>
                <a:srgbClr val="FF3300"/>
              </a:solidFill>
            </a:endParaRPr>
          </a:p>
          <a:p>
            <a:pPr eaLnBrk="1" hangingPunct="1"/>
            <a:endParaRPr lang="en-US" altLang="zh-CN" sz="2000" dirty="0" smtClean="0">
              <a:solidFill>
                <a:srgbClr val="FF3300"/>
              </a:solidFill>
            </a:endParaRPr>
          </a:p>
          <a:p>
            <a:pPr eaLnBrk="1" hangingPunct="1">
              <a:buFontTx/>
              <a:buNone/>
            </a:pPr>
            <a:r>
              <a:rPr lang="en-US" altLang="zh-CN" sz="2800" dirty="0" smtClean="0"/>
              <a:t>NAD       FP     Q        Cyt.cc</a:t>
            </a:r>
            <a:r>
              <a:rPr lang="en-US" altLang="zh-CN" sz="2800" baseline="-25000" dirty="0" smtClean="0"/>
              <a:t>1</a:t>
            </a:r>
            <a:r>
              <a:rPr lang="en-US" altLang="zh-CN" sz="2800" dirty="0" smtClean="0"/>
              <a:t>        Cyt.a</a:t>
            </a:r>
            <a:r>
              <a:rPr lang="en-US" altLang="zh-CN" sz="2800" baseline="-25000" dirty="0" smtClean="0"/>
              <a:t>1</a:t>
            </a:r>
            <a:r>
              <a:rPr lang="en-US" altLang="zh-CN" sz="2800" dirty="0" smtClean="0"/>
              <a:t>.aa</a:t>
            </a:r>
            <a:r>
              <a:rPr lang="en-US" altLang="zh-CN" sz="2800" baseline="-25000" dirty="0" smtClean="0"/>
              <a:t>3</a:t>
            </a:r>
            <a:r>
              <a:rPr lang="en-US" altLang="zh-CN" sz="2800" dirty="0" smtClean="0"/>
              <a:t>      O</a:t>
            </a:r>
            <a:r>
              <a:rPr lang="en-US" altLang="zh-CN" sz="2800" baseline="-25000" dirty="0" smtClean="0"/>
              <a:t>2</a:t>
            </a:r>
            <a:r>
              <a:rPr lang="en-US" altLang="zh-CN" sz="2800" dirty="0" smtClean="0"/>
              <a:t>(NO</a:t>
            </a:r>
            <a:r>
              <a:rPr lang="en-US" altLang="zh-CN" sz="2800" baseline="30000" dirty="0" smtClean="0"/>
              <a:t>2-</a:t>
            </a:r>
            <a:r>
              <a:rPr lang="en-US" altLang="zh-CN" sz="2800" dirty="0" smtClean="0"/>
              <a:t>)</a:t>
            </a:r>
          </a:p>
          <a:p>
            <a:pPr eaLnBrk="1" hangingPunct="1">
              <a:lnSpc>
                <a:spcPct val="70000"/>
              </a:lnSpc>
              <a:buFontTx/>
              <a:buNone/>
            </a:pPr>
            <a:r>
              <a:rPr lang="en-US" altLang="zh-CN" sz="2800" dirty="0" smtClean="0"/>
              <a:t>                      </a:t>
            </a:r>
            <a:r>
              <a:rPr lang="en-US" altLang="zh-CN" sz="2800" dirty="0" err="1" smtClean="0"/>
              <a:t>Cyt.b</a:t>
            </a:r>
            <a:endParaRPr lang="en-US" altLang="zh-CN" sz="2800" dirty="0" smtClean="0"/>
          </a:p>
          <a:p>
            <a:pPr eaLnBrk="1" hangingPunct="1">
              <a:lnSpc>
                <a:spcPct val="120000"/>
              </a:lnSpc>
              <a:buFontTx/>
              <a:buNone/>
            </a:pPr>
            <a:r>
              <a:rPr lang="en-US" altLang="zh-CN" dirty="0" smtClean="0"/>
              <a:t>       </a:t>
            </a:r>
            <a:r>
              <a:rPr lang="en-US" altLang="zh-CN" sz="2400" b="1" dirty="0" smtClean="0">
                <a:solidFill>
                  <a:srgbClr val="FF3300"/>
                </a:solidFill>
              </a:rPr>
              <a:t>ATP                </a:t>
            </a:r>
            <a:r>
              <a:rPr lang="en-US" altLang="zh-CN" sz="2400" b="1" dirty="0" err="1" smtClean="0">
                <a:solidFill>
                  <a:srgbClr val="FF3300"/>
                </a:solidFill>
              </a:rPr>
              <a:t>ATP</a:t>
            </a:r>
            <a:r>
              <a:rPr lang="en-US" altLang="zh-CN" sz="2400" b="1" dirty="0" smtClean="0">
                <a:solidFill>
                  <a:srgbClr val="FF3300"/>
                </a:solidFill>
              </a:rPr>
              <a:t>                            </a:t>
            </a:r>
            <a:r>
              <a:rPr lang="en-US" altLang="zh-CN" sz="2400" b="1" dirty="0" err="1" smtClean="0">
                <a:solidFill>
                  <a:srgbClr val="FF3300"/>
                </a:solidFill>
              </a:rPr>
              <a:t>ATP</a:t>
            </a:r>
            <a:endParaRPr lang="en-US" altLang="zh-CN" sz="2400" b="1" dirty="0" smtClean="0">
              <a:solidFill>
                <a:srgbClr val="FF3300"/>
              </a:solidFill>
            </a:endParaRPr>
          </a:p>
          <a:p>
            <a:pPr eaLnBrk="1" hangingPunct="1">
              <a:lnSpc>
                <a:spcPct val="120000"/>
              </a:lnSpc>
              <a:buFontTx/>
              <a:buNone/>
            </a:pPr>
            <a:r>
              <a:rPr lang="en-US" altLang="zh-CN" sz="2000" b="1" dirty="0" smtClean="0">
                <a:solidFill>
                  <a:schemeClr val="tx2"/>
                </a:solidFill>
              </a:rPr>
              <a:t>       *   </a:t>
            </a:r>
            <a:r>
              <a:rPr lang="zh-CN" altLang="en-US" sz="2000" b="1" dirty="0" smtClean="0">
                <a:solidFill>
                  <a:schemeClr val="tx2"/>
                </a:solidFill>
              </a:rPr>
              <a:t>无机底物脱氢后以其</a:t>
            </a:r>
            <a:r>
              <a:rPr lang="en-US" altLang="zh-CN" sz="2000" b="1" dirty="0" smtClean="0">
                <a:solidFill>
                  <a:schemeClr val="tx2"/>
                </a:solidFill>
              </a:rPr>
              <a:t>OR</a:t>
            </a:r>
            <a:r>
              <a:rPr lang="zh-CN" altLang="en-US" sz="2000" b="1" dirty="0" smtClean="0">
                <a:solidFill>
                  <a:schemeClr val="tx2"/>
                </a:solidFill>
              </a:rPr>
              <a:t>电位的高低其电子进入</a:t>
            </a:r>
            <a:r>
              <a:rPr lang="en-US" altLang="zh-CN" sz="2000" b="1" dirty="0" smtClean="0">
                <a:solidFill>
                  <a:schemeClr val="tx2"/>
                </a:solidFill>
              </a:rPr>
              <a:t>RC</a:t>
            </a:r>
            <a:r>
              <a:rPr lang="zh-CN" altLang="en-US" sz="2000" b="1" dirty="0" smtClean="0">
                <a:solidFill>
                  <a:schemeClr val="tx2"/>
                </a:solidFill>
              </a:rPr>
              <a:t>相应部位</a:t>
            </a:r>
          </a:p>
          <a:p>
            <a:pPr eaLnBrk="1" hangingPunct="1">
              <a:lnSpc>
                <a:spcPct val="120000"/>
              </a:lnSpc>
              <a:buFontTx/>
              <a:buNone/>
            </a:pPr>
            <a:r>
              <a:rPr lang="zh-CN" altLang="en-US" sz="2000" b="1" dirty="0" smtClean="0">
                <a:solidFill>
                  <a:schemeClr val="tx2"/>
                </a:solidFill>
              </a:rPr>
              <a:t>   </a:t>
            </a:r>
            <a:r>
              <a:rPr lang="en-US" altLang="zh-CN" sz="2000" b="1" dirty="0" smtClean="0">
                <a:solidFill>
                  <a:schemeClr val="tx2"/>
                </a:solidFill>
              </a:rPr>
              <a:t>(</a:t>
            </a:r>
            <a:r>
              <a:rPr lang="zh-CN" altLang="en-US" sz="2000" b="1" dirty="0" smtClean="0">
                <a:solidFill>
                  <a:schemeClr val="tx2"/>
                </a:solidFill>
              </a:rPr>
              <a:t>正向传递可产生</a:t>
            </a:r>
            <a:r>
              <a:rPr lang="en-US" altLang="zh-CN" sz="2000" b="1" dirty="0" smtClean="0">
                <a:solidFill>
                  <a:schemeClr val="tx2"/>
                </a:solidFill>
              </a:rPr>
              <a:t>ATP,</a:t>
            </a:r>
            <a:r>
              <a:rPr lang="zh-CN" altLang="en-US" sz="2000" b="1" dirty="0" smtClean="0">
                <a:solidFill>
                  <a:schemeClr val="tx2"/>
                </a:solidFill>
              </a:rPr>
              <a:t>而逆向传递则要消耗</a:t>
            </a:r>
            <a:r>
              <a:rPr lang="en-US" altLang="zh-CN" sz="2000" b="1" dirty="0" smtClean="0">
                <a:solidFill>
                  <a:schemeClr val="tx2"/>
                </a:solidFill>
              </a:rPr>
              <a:t>ATP</a:t>
            </a:r>
            <a:r>
              <a:rPr lang="zh-CN" altLang="en-US" sz="2000" b="1" dirty="0" smtClean="0">
                <a:solidFill>
                  <a:schemeClr val="tx2"/>
                </a:solidFill>
              </a:rPr>
              <a:t>而产生还原力</a:t>
            </a:r>
            <a:r>
              <a:rPr lang="en-US" altLang="zh-CN" sz="2000" b="1" dirty="0" smtClean="0">
                <a:solidFill>
                  <a:schemeClr val="tx2"/>
                </a:solidFill>
              </a:rPr>
              <a:t>[H])</a:t>
            </a:r>
            <a:r>
              <a:rPr lang="zh-CN" altLang="en-US" sz="2000" b="1" dirty="0" smtClean="0">
                <a:solidFill>
                  <a:schemeClr val="tx2"/>
                </a:solidFill>
              </a:rPr>
              <a:t>。</a:t>
            </a:r>
            <a:endParaRPr lang="zh-CN" altLang="en-US" dirty="0" smtClean="0"/>
          </a:p>
        </p:txBody>
      </p:sp>
      <p:sp>
        <p:nvSpPr>
          <p:cNvPr id="117764" name="Line 4"/>
          <p:cNvSpPr>
            <a:spLocks noChangeShapeType="1"/>
          </p:cNvSpPr>
          <p:nvPr/>
        </p:nvSpPr>
        <p:spPr bwMode="auto">
          <a:xfrm>
            <a:off x="838200" y="3829050"/>
            <a:ext cx="647700" cy="0"/>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117765" name="Line 5"/>
          <p:cNvSpPr>
            <a:spLocks noChangeShapeType="1"/>
          </p:cNvSpPr>
          <p:nvPr/>
        </p:nvSpPr>
        <p:spPr bwMode="auto">
          <a:xfrm>
            <a:off x="2686050" y="3848100"/>
            <a:ext cx="895350" cy="0"/>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117766" name="Line 6"/>
          <p:cNvSpPr>
            <a:spLocks noChangeShapeType="1"/>
          </p:cNvSpPr>
          <p:nvPr/>
        </p:nvSpPr>
        <p:spPr bwMode="auto">
          <a:xfrm>
            <a:off x="4643438" y="3933825"/>
            <a:ext cx="895350" cy="0"/>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117767" name="Line 7"/>
          <p:cNvSpPr>
            <a:spLocks noChangeShapeType="1"/>
          </p:cNvSpPr>
          <p:nvPr/>
        </p:nvSpPr>
        <p:spPr bwMode="auto">
          <a:xfrm>
            <a:off x="1866900" y="3867150"/>
            <a:ext cx="647700" cy="0"/>
          </a:xfrm>
          <a:prstGeom prst="line">
            <a:avLst/>
          </a:prstGeom>
          <a:noFill/>
          <a:ln w="38100">
            <a:solidFill>
              <a:srgbClr val="FF3300"/>
            </a:solidFill>
            <a:round/>
            <a:headEnd type="triangle" w="med" len="med"/>
            <a:tailEnd type="triangle" w="med" len="med"/>
          </a:ln>
        </p:spPr>
        <p:txBody>
          <a:bodyPr wrap="none" anchor="ctr"/>
          <a:lstStyle/>
          <a:p>
            <a:endParaRPr lang="zh-CN" altLang="en-US"/>
          </a:p>
        </p:txBody>
      </p:sp>
      <p:sp>
        <p:nvSpPr>
          <p:cNvPr id="117768" name="Line 8"/>
          <p:cNvSpPr>
            <a:spLocks noChangeShapeType="1"/>
          </p:cNvSpPr>
          <p:nvPr/>
        </p:nvSpPr>
        <p:spPr bwMode="auto">
          <a:xfrm>
            <a:off x="6877050" y="3860800"/>
            <a:ext cx="7810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7769" name="Line 9"/>
          <p:cNvSpPr>
            <a:spLocks noChangeShapeType="1"/>
          </p:cNvSpPr>
          <p:nvPr/>
        </p:nvSpPr>
        <p:spPr bwMode="auto">
          <a:xfrm>
            <a:off x="468313" y="3213100"/>
            <a:ext cx="0" cy="5715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17770" name="Line 10"/>
          <p:cNvSpPr>
            <a:spLocks noChangeShapeType="1"/>
          </p:cNvSpPr>
          <p:nvPr/>
        </p:nvSpPr>
        <p:spPr bwMode="auto">
          <a:xfrm>
            <a:off x="2627313" y="3141663"/>
            <a:ext cx="0" cy="5715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17771" name="Line 11"/>
          <p:cNvSpPr>
            <a:spLocks noChangeShapeType="1"/>
          </p:cNvSpPr>
          <p:nvPr/>
        </p:nvSpPr>
        <p:spPr bwMode="auto">
          <a:xfrm>
            <a:off x="6076950" y="3028950"/>
            <a:ext cx="0" cy="5715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17772" name="Line 12"/>
          <p:cNvSpPr>
            <a:spLocks noChangeShapeType="1"/>
          </p:cNvSpPr>
          <p:nvPr/>
        </p:nvSpPr>
        <p:spPr bwMode="auto">
          <a:xfrm>
            <a:off x="2268538" y="3141663"/>
            <a:ext cx="266700" cy="4953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7773" name="Line 13"/>
          <p:cNvSpPr>
            <a:spLocks noChangeShapeType="1"/>
          </p:cNvSpPr>
          <p:nvPr/>
        </p:nvSpPr>
        <p:spPr bwMode="auto">
          <a:xfrm>
            <a:off x="3924300" y="3213100"/>
            <a:ext cx="266700" cy="4953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7774" name="Line 14"/>
          <p:cNvSpPr>
            <a:spLocks noChangeShapeType="1"/>
          </p:cNvSpPr>
          <p:nvPr/>
        </p:nvSpPr>
        <p:spPr bwMode="auto">
          <a:xfrm flipH="1">
            <a:off x="2700338" y="3141663"/>
            <a:ext cx="381000" cy="5143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7775" name="Line 15"/>
          <p:cNvSpPr>
            <a:spLocks noChangeShapeType="1"/>
          </p:cNvSpPr>
          <p:nvPr/>
        </p:nvSpPr>
        <p:spPr bwMode="auto">
          <a:xfrm flipH="1">
            <a:off x="4284663" y="3141663"/>
            <a:ext cx="381000" cy="5143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17776" name="Line 16"/>
          <p:cNvSpPr>
            <a:spLocks noChangeShapeType="1"/>
          </p:cNvSpPr>
          <p:nvPr/>
        </p:nvSpPr>
        <p:spPr bwMode="auto">
          <a:xfrm>
            <a:off x="1200150" y="4095750"/>
            <a:ext cx="0" cy="5715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17777" name="Line 17"/>
          <p:cNvSpPr>
            <a:spLocks noChangeShapeType="1"/>
          </p:cNvSpPr>
          <p:nvPr/>
        </p:nvSpPr>
        <p:spPr bwMode="auto">
          <a:xfrm>
            <a:off x="3181350" y="4095750"/>
            <a:ext cx="0" cy="5715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17778" name="Line 18"/>
          <p:cNvSpPr>
            <a:spLocks noChangeShapeType="1"/>
          </p:cNvSpPr>
          <p:nvPr/>
        </p:nvSpPr>
        <p:spPr bwMode="auto">
          <a:xfrm>
            <a:off x="6096000" y="4076700"/>
            <a:ext cx="0" cy="571500"/>
          </a:xfrm>
          <a:prstGeom prst="line">
            <a:avLst/>
          </a:prstGeom>
          <a:noFill/>
          <a:ln w="28575">
            <a:solidFill>
              <a:srgbClr val="FF3300"/>
            </a:solidFill>
            <a:round/>
            <a:headEnd type="triangle" w="med" len="med"/>
            <a:tailEnd type="triangle" w="med" len="med"/>
          </a:ln>
        </p:spPr>
        <p:txBody>
          <a:bodyPr wrap="none" anchor="ctr"/>
          <a:lstStyle/>
          <a:p>
            <a:endParaRPr lang="zh-CN" altLang="en-US"/>
          </a:p>
        </p:txBody>
      </p:sp>
      <p:sp>
        <p:nvSpPr>
          <p:cNvPr id="117779" name="Rectangle 19"/>
          <p:cNvSpPr>
            <a:spLocks noChangeArrowheads="1"/>
          </p:cNvSpPr>
          <p:nvPr/>
        </p:nvSpPr>
        <p:spPr bwMode="auto">
          <a:xfrm>
            <a:off x="1258888" y="981075"/>
            <a:ext cx="6256337" cy="519113"/>
          </a:xfrm>
          <a:prstGeom prst="rect">
            <a:avLst/>
          </a:prstGeom>
          <a:noFill/>
          <a:ln w="9525" algn="ctr">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800" b="1" dirty="0">
                <a:solidFill>
                  <a:schemeClr val="hlink"/>
                </a:solidFill>
                <a:latin typeface="Times New Roman" pitchFamily="18" charset="0"/>
              </a:rPr>
              <a:t>无机底物脱氢或电子进入呼吸链的部位</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68313" y="620713"/>
            <a:ext cx="4835525" cy="561975"/>
          </a:xfrm>
        </p:spPr>
        <p:txBody>
          <a:bodyPr/>
          <a:lstStyle/>
          <a:p>
            <a:pPr eaLnBrk="1" hangingPunct="1"/>
            <a:r>
              <a:rPr lang="zh-CN" altLang="en-US" sz="2800" b="1" smtClean="0">
                <a:solidFill>
                  <a:schemeClr val="hlink"/>
                </a:solidFill>
              </a:rPr>
              <a:t>化能自养菌能量代谢的特点</a:t>
            </a:r>
          </a:p>
        </p:txBody>
      </p:sp>
      <p:sp>
        <p:nvSpPr>
          <p:cNvPr id="116739" name="Rectangle 3"/>
          <p:cNvSpPr>
            <a:spLocks noChangeArrowheads="1"/>
          </p:cNvSpPr>
          <p:nvPr/>
        </p:nvSpPr>
        <p:spPr bwMode="auto">
          <a:xfrm>
            <a:off x="755650" y="1773238"/>
            <a:ext cx="7488238" cy="466725"/>
          </a:xfrm>
          <a:prstGeom prst="rect">
            <a:avLst/>
          </a:prstGeom>
          <a:solidFill>
            <a:srgbClr val="969696"/>
          </a:solidFill>
          <a:ln w="9525" algn="ctr">
            <a:solidFill>
              <a:srgbClr val="FFFF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a:solidFill>
                  <a:srgbClr val="FF3300"/>
                </a:solidFill>
                <a:latin typeface="Times New Roman" pitchFamily="18" charset="0"/>
              </a:rPr>
              <a:t>直接性</a:t>
            </a:r>
            <a:r>
              <a:rPr lang="zh-CN" altLang="en-US" sz="2400" b="1">
                <a:latin typeface="Times New Roman" pitchFamily="18" charset="0"/>
              </a:rPr>
              <a:t>：无机底物脱氢（电子）后直接进入 呼吸链；</a:t>
            </a:r>
          </a:p>
        </p:txBody>
      </p:sp>
      <p:sp>
        <p:nvSpPr>
          <p:cNvPr id="116740" name="Rectangle 4"/>
          <p:cNvSpPr>
            <a:spLocks noChangeArrowheads="1"/>
          </p:cNvSpPr>
          <p:nvPr/>
        </p:nvSpPr>
        <p:spPr bwMode="auto">
          <a:xfrm>
            <a:off x="755650" y="2895600"/>
            <a:ext cx="7632700" cy="831850"/>
          </a:xfrm>
          <a:prstGeom prst="rect">
            <a:avLst/>
          </a:prstGeom>
          <a:solidFill>
            <a:schemeClr val="accent2"/>
          </a:solidFill>
          <a:ln w="9525" algn="ctr">
            <a:solidFill>
              <a:srgbClr val="FFFF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a:solidFill>
                  <a:srgbClr val="FF3300"/>
                </a:solidFill>
                <a:latin typeface="Times New Roman" pitchFamily="18" charset="0"/>
              </a:rPr>
              <a:t>多样化</a:t>
            </a:r>
            <a:r>
              <a:rPr lang="zh-CN" altLang="en-US" sz="2400" b="1">
                <a:latin typeface="Times New Roman" pitchFamily="18" charset="0"/>
              </a:rPr>
              <a:t>：</a:t>
            </a:r>
            <a:r>
              <a:rPr lang="zh-CN" altLang="en-US" sz="2400" b="1">
                <a:solidFill>
                  <a:srgbClr val="FFCC66"/>
                </a:solidFill>
                <a:latin typeface="Times New Roman" pitchFamily="18" charset="0"/>
              </a:rPr>
              <a:t>呼吸链组分多样化、氢或电子可从不同部位进入呼吸链；</a:t>
            </a:r>
          </a:p>
        </p:txBody>
      </p:sp>
      <p:sp>
        <p:nvSpPr>
          <p:cNvPr id="116741" name="Rectangle 5"/>
          <p:cNvSpPr>
            <a:spLocks noChangeArrowheads="1"/>
          </p:cNvSpPr>
          <p:nvPr/>
        </p:nvSpPr>
        <p:spPr bwMode="auto">
          <a:xfrm>
            <a:off x="684213" y="4292600"/>
            <a:ext cx="7704137" cy="831850"/>
          </a:xfrm>
          <a:prstGeom prst="rect">
            <a:avLst/>
          </a:prstGeom>
          <a:solidFill>
            <a:srgbClr val="008000"/>
          </a:solidFill>
          <a:ln w="9525" algn="ctr">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a:solidFill>
                  <a:srgbClr val="FFFF99"/>
                </a:solidFill>
                <a:latin typeface="Times New Roman" pitchFamily="18" charset="0"/>
              </a:rPr>
              <a:t>能效低：</a:t>
            </a:r>
            <a:r>
              <a:rPr lang="zh-CN" altLang="en-US" sz="2400" b="1">
                <a:solidFill>
                  <a:schemeClr val="bg1"/>
                </a:solidFill>
                <a:latin typeface="Times New Roman" pitchFamily="18" charset="0"/>
              </a:rPr>
              <a:t>除氢外，其他底物脱下氢或电子产能（</a:t>
            </a:r>
            <a:r>
              <a:rPr lang="en-US" altLang="zh-CN" sz="2400" b="1">
                <a:solidFill>
                  <a:schemeClr val="bg1"/>
                </a:solidFill>
                <a:latin typeface="Times New Roman" pitchFamily="18" charset="0"/>
              </a:rPr>
              <a:t>P/O</a:t>
            </a:r>
            <a:r>
              <a:rPr lang="zh-CN" altLang="en-US" sz="2400" b="1">
                <a:solidFill>
                  <a:schemeClr val="bg1"/>
                </a:solidFill>
                <a:latin typeface="Times New Roman" pitchFamily="18" charset="0"/>
              </a:rPr>
              <a:t>）均小于</a:t>
            </a:r>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 calcmode="lin" valueType="num">
                                      <p:cBhvr additive="base">
                                        <p:cTn id="7" dur="500" fill="hold"/>
                                        <p:tgtEl>
                                          <p:spTgt spid="116739"/>
                                        </p:tgtEl>
                                        <p:attrNameLst>
                                          <p:attrName>ppt_x</p:attrName>
                                        </p:attrNameLst>
                                      </p:cBhvr>
                                      <p:tavLst>
                                        <p:tav tm="0">
                                          <p:val>
                                            <p:strVal val="0-#ppt_w/2"/>
                                          </p:val>
                                        </p:tav>
                                        <p:tav tm="100000">
                                          <p:val>
                                            <p:strVal val="#ppt_x"/>
                                          </p:val>
                                        </p:tav>
                                      </p:tavLst>
                                    </p:anim>
                                    <p:anim calcmode="lin" valueType="num">
                                      <p:cBhvr additive="base">
                                        <p:cTn id="8" dur="500" fill="hold"/>
                                        <p:tgtEl>
                                          <p:spTgt spid="1167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 calcmode="lin" valueType="num">
                                      <p:cBhvr additive="base">
                                        <p:cTn id="13" dur="500" fill="hold"/>
                                        <p:tgtEl>
                                          <p:spTgt spid="116740"/>
                                        </p:tgtEl>
                                        <p:attrNameLst>
                                          <p:attrName>ppt_x</p:attrName>
                                        </p:attrNameLst>
                                      </p:cBhvr>
                                      <p:tavLst>
                                        <p:tav tm="0">
                                          <p:val>
                                            <p:strVal val="#ppt_x"/>
                                          </p:val>
                                        </p:tav>
                                        <p:tav tm="100000">
                                          <p:val>
                                            <p:strVal val="#ppt_x"/>
                                          </p:val>
                                        </p:tav>
                                      </p:tavLst>
                                    </p:anim>
                                    <p:anim calcmode="lin" valueType="num">
                                      <p:cBhvr additive="base">
                                        <p:cTn id="14" dur="500" fill="hold"/>
                                        <p:tgtEl>
                                          <p:spTgt spid="1167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16741"/>
                                        </p:tgtEl>
                                        <p:attrNameLst>
                                          <p:attrName>style.visibility</p:attrName>
                                        </p:attrNameLst>
                                      </p:cBhvr>
                                      <p:to>
                                        <p:strVal val="visible"/>
                                      </p:to>
                                    </p:set>
                                    <p:anim calcmode="lin" valueType="num">
                                      <p:cBhvr additive="base">
                                        <p:cTn id="19" dur="500" fill="hold"/>
                                        <p:tgtEl>
                                          <p:spTgt spid="116741"/>
                                        </p:tgtEl>
                                        <p:attrNameLst>
                                          <p:attrName>ppt_x</p:attrName>
                                        </p:attrNameLst>
                                      </p:cBhvr>
                                      <p:tavLst>
                                        <p:tav tm="0">
                                          <p:val>
                                            <p:strVal val="0-#ppt_w/2"/>
                                          </p:val>
                                        </p:tav>
                                        <p:tav tm="100000">
                                          <p:val>
                                            <p:strVal val="#ppt_x"/>
                                          </p:val>
                                        </p:tav>
                                      </p:tavLst>
                                    </p:anim>
                                    <p:anim calcmode="lin" valueType="num">
                                      <p:cBhvr additive="base">
                                        <p:cTn id="20" dur="500" fill="hold"/>
                                        <p:tgtEl>
                                          <p:spTgt spid="1167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nimBg="1"/>
      <p:bldP spid="116740" grpId="0" animBg="1"/>
      <p:bldP spid="11674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52400" y="1624013"/>
            <a:ext cx="8863013" cy="427037"/>
          </a:xfrm>
          <a:prstGeom prst="rect">
            <a:avLst/>
          </a:prstGeom>
          <a:noFill/>
          <a:ln w="9525">
            <a:noFill/>
            <a:miter lim="800000"/>
            <a:headEnd/>
            <a:tailEnd/>
          </a:ln>
        </p:spPr>
        <p:txBody>
          <a:bodyPr wrap="none">
            <a:spAutoFit/>
          </a:bodyPr>
          <a:lstStyle/>
          <a:p>
            <a:r>
              <a:rPr lang="en-US" altLang="zh-CN" sz="2200" b="1">
                <a:latin typeface="Times New Roman" pitchFamily="18" charset="0"/>
              </a:rPr>
              <a:t>NH</a:t>
            </a:r>
            <a:r>
              <a:rPr lang="en-US" altLang="zh-CN" sz="2200" b="1" baseline="-25000">
                <a:latin typeface="Times New Roman" pitchFamily="18" charset="0"/>
              </a:rPr>
              <a:t>3</a:t>
            </a:r>
            <a:r>
              <a:rPr lang="zh-CN" altLang="en-US" sz="2200" b="1">
                <a:latin typeface="Times New Roman" pitchFamily="18" charset="0"/>
              </a:rPr>
              <a:t>、亚硝酸（</a:t>
            </a:r>
            <a:r>
              <a:rPr lang="en-US" altLang="zh-CN" sz="2200" b="1">
                <a:latin typeface="Times New Roman" pitchFamily="18" charset="0"/>
              </a:rPr>
              <a:t>NO</a:t>
            </a:r>
            <a:r>
              <a:rPr lang="en-US" altLang="zh-CN" sz="2200" b="1" baseline="-25000">
                <a:latin typeface="Times New Roman" pitchFamily="18" charset="0"/>
              </a:rPr>
              <a:t>2</a:t>
            </a:r>
            <a:r>
              <a:rPr lang="en-US" altLang="zh-CN" sz="2200" b="1" baseline="30000">
                <a:latin typeface="Times New Roman" pitchFamily="18" charset="0"/>
              </a:rPr>
              <a:t>-</a:t>
            </a:r>
            <a:r>
              <a:rPr lang="zh-CN" altLang="en-US" sz="2200" b="1">
                <a:latin typeface="Times New Roman" pitchFamily="18" charset="0"/>
              </a:rPr>
              <a:t>）等无机氮化物可以被某些化能自养细菌用作能源</a:t>
            </a:r>
            <a:endParaRPr lang="zh-CN" altLang="en-US" sz="2400" b="1">
              <a:latin typeface="Times New Roman" pitchFamily="18" charset="0"/>
            </a:endParaRPr>
          </a:p>
        </p:txBody>
      </p:sp>
      <p:sp>
        <p:nvSpPr>
          <p:cNvPr id="117763" name="Text Box 3"/>
          <p:cNvSpPr txBox="1">
            <a:spLocks noChangeArrowheads="1"/>
          </p:cNvSpPr>
          <p:nvPr/>
        </p:nvSpPr>
        <p:spPr bwMode="auto">
          <a:xfrm>
            <a:off x="593725" y="2382838"/>
            <a:ext cx="2032000" cy="466725"/>
          </a:xfrm>
          <a:prstGeom prst="rect">
            <a:avLst/>
          </a:prstGeom>
          <a:solidFill>
            <a:schemeClr val="bg2"/>
          </a:solidFill>
          <a:ln w="9525">
            <a:solidFill>
              <a:srgbClr val="FF9900"/>
            </a:solidFill>
            <a:miter lim="800000"/>
            <a:headEnd/>
            <a:tailEnd/>
          </a:ln>
        </p:spPr>
        <p:txBody>
          <a:bodyPr wrap="none">
            <a:spAutoFit/>
          </a:bodyPr>
          <a:lstStyle/>
          <a:p>
            <a:r>
              <a:rPr lang="zh-CN" altLang="en-US" sz="2400" b="1">
                <a:latin typeface="Times New Roman" pitchFamily="18" charset="0"/>
              </a:rPr>
              <a:t>亚硝化细菌：</a:t>
            </a:r>
          </a:p>
        </p:txBody>
      </p:sp>
      <p:sp>
        <p:nvSpPr>
          <p:cNvPr id="117764" name="Text Box 4"/>
          <p:cNvSpPr txBox="1">
            <a:spLocks noChangeArrowheads="1"/>
          </p:cNvSpPr>
          <p:nvPr/>
        </p:nvSpPr>
        <p:spPr bwMode="auto">
          <a:xfrm>
            <a:off x="609600" y="2971800"/>
            <a:ext cx="1725613" cy="466725"/>
          </a:xfrm>
          <a:prstGeom prst="rect">
            <a:avLst/>
          </a:prstGeom>
          <a:solidFill>
            <a:schemeClr val="bg2"/>
          </a:solidFill>
          <a:ln w="9525">
            <a:solidFill>
              <a:srgbClr val="FF9900"/>
            </a:solidFill>
            <a:miter lim="800000"/>
            <a:headEnd/>
            <a:tailEnd/>
          </a:ln>
        </p:spPr>
        <p:txBody>
          <a:bodyPr wrap="none">
            <a:spAutoFit/>
          </a:bodyPr>
          <a:lstStyle/>
          <a:p>
            <a:r>
              <a:rPr lang="zh-CN" altLang="en-US" sz="2400" b="1">
                <a:latin typeface="Times New Roman" pitchFamily="18" charset="0"/>
              </a:rPr>
              <a:t>硝化细菌：</a:t>
            </a:r>
          </a:p>
        </p:txBody>
      </p:sp>
      <p:sp>
        <p:nvSpPr>
          <p:cNvPr id="117765" name="Text Box 5"/>
          <p:cNvSpPr txBox="1">
            <a:spLocks noChangeArrowheads="1"/>
          </p:cNvSpPr>
          <p:nvPr/>
        </p:nvSpPr>
        <p:spPr bwMode="auto">
          <a:xfrm>
            <a:off x="2971800" y="2362200"/>
            <a:ext cx="4146550" cy="457200"/>
          </a:xfrm>
          <a:prstGeom prst="rect">
            <a:avLst/>
          </a:prstGeom>
          <a:noFill/>
          <a:ln w="9525">
            <a:noFill/>
            <a:miter lim="800000"/>
            <a:headEnd/>
            <a:tailEnd/>
          </a:ln>
        </p:spPr>
        <p:txBody>
          <a:bodyPr wrap="none">
            <a:spAutoFit/>
          </a:bodyPr>
          <a:lstStyle/>
          <a:p>
            <a:r>
              <a:rPr lang="zh-CN" altLang="en-US" sz="2400">
                <a:solidFill>
                  <a:srgbClr val="33CC33"/>
                </a:solidFill>
                <a:latin typeface="Times New Roman" pitchFamily="18" charset="0"/>
              </a:rPr>
              <a:t>将氨氧化为亚硝酸并获得能量</a:t>
            </a:r>
            <a:endParaRPr lang="zh-CN" altLang="en-US" sz="2400">
              <a:latin typeface="Times New Roman" pitchFamily="18" charset="0"/>
            </a:endParaRPr>
          </a:p>
        </p:txBody>
      </p:sp>
      <p:sp>
        <p:nvSpPr>
          <p:cNvPr id="117766" name="Text Box 6"/>
          <p:cNvSpPr txBox="1">
            <a:spLocks noChangeArrowheads="1"/>
          </p:cNvSpPr>
          <p:nvPr/>
        </p:nvSpPr>
        <p:spPr bwMode="auto">
          <a:xfrm>
            <a:off x="2971800" y="2971800"/>
            <a:ext cx="4146550" cy="457200"/>
          </a:xfrm>
          <a:prstGeom prst="rect">
            <a:avLst/>
          </a:prstGeom>
          <a:noFill/>
          <a:ln w="9525">
            <a:noFill/>
            <a:miter lim="800000"/>
            <a:headEnd/>
            <a:tailEnd/>
          </a:ln>
        </p:spPr>
        <p:txBody>
          <a:bodyPr wrap="none">
            <a:spAutoFit/>
          </a:bodyPr>
          <a:lstStyle/>
          <a:p>
            <a:r>
              <a:rPr lang="zh-CN" altLang="en-US" sz="2400">
                <a:solidFill>
                  <a:srgbClr val="33CC33"/>
                </a:solidFill>
                <a:latin typeface="Times New Roman" pitchFamily="18" charset="0"/>
              </a:rPr>
              <a:t>将亚硝氧化为硝酸并获得能量</a:t>
            </a:r>
          </a:p>
        </p:txBody>
      </p:sp>
      <p:graphicFrame>
        <p:nvGraphicFramePr>
          <p:cNvPr id="117767" name="Object 7"/>
          <p:cNvGraphicFramePr>
            <a:graphicFrameLocks noChangeAspect="1"/>
          </p:cNvGraphicFramePr>
          <p:nvPr/>
        </p:nvGraphicFramePr>
        <p:xfrm>
          <a:off x="1143000" y="3581400"/>
          <a:ext cx="6494463" cy="1498600"/>
        </p:xfrm>
        <a:graphic>
          <a:graphicData uri="http://schemas.openxmlformats.org/presentationml/2006/ole">
            <p:oleObj spid="_x0000_s6146" name="Image" r:id="rId3" imgW="6493470" imgH="1499471" progId="">
              <p:embed/>
            </p:oleObj>
          </a:graphicData>
        </a:graphic>
      </p:graphicFrame>
      <p:sp>
        <p:nvSpPr>
          <p:cNvPr id="117768" name="Text Box 8"/>
          <p:cNvSpPr txBox="1">
            <a:spLocks noChangeArrowheads="1"/>
          </p:cNvSpPr>
          <p:nvPr/>
        </p:nvSpPr>
        <p:spPr bwMode="auto">
          <a:xfrm>
            <a:off x="42863" y="5365750"/>
            <a:ext cx="9129712" cy="1492250"/>
          </a:xfrm>
          <a:prstGeom prst="rect">
            <a:avLst/>
          </a:prstGeom>
          <a:noFill/>
          <a:ln w="9525">
            <a:noFill/>
            <a:miter lim="800000"/>
            <a:headEnd/>
            <a:tailEnd/>
          </a:ln>
        </p:spPr>
        <p:txBody>
          <a:bodyPr wrap="none">
            <a:spAutoFit/>
          </a:bodyPr>
          <a:lstStyle/>
          <a:p>
            <a:pPr algn="ctr"/>
            <a:r>
              <a:rPr lang="zh-CN" altLang="en-US" sz="2400" b="1">
                <a:solidFill>
                  <a:schemeClr val="folHlink"/>
                </a:solidFill>
                <a:latin typeface="Times New Roman" pitchFamily="18" charset="0"/>
              </a:rPr>
              <a:t>这两类细菌往往伴生在一起，在它们的共同作用下将铵盐氧化</a:t>
            </a:r>
          </a:p>
          <a:p>
            <a:pPr algn="ctr"/>
            <a:r>
              <a:rPr lang="zh-CN" altLang="en-US" sz="2400" b="1">
                <a:solidFill>
                  <a:schemeClr val="folHlink"/>
                </a:solidFill>
                <a:latin typeface="Times New Roman" pitchFamily="18" charset="0"/>
              </a:rPr>
              <a:t>成硝酸盐，避免亚硝酸积累所产生的毒害作用。</a:t>
            </a:r>
            <a:endParaRPr lang="zh-CN" altLang="en-US" sz="2400" b="1">
              <a:latin typeface="Times New Roman" pitchFamily="18" charset="0"/>
            </a:endParaRPr>
          </a:p>
          <a:p>
            <a:pPr algn="ctr"/>
            <a:endParaRPr lang="zh-CN" altLang="en-US" sz="2400" b="1">
              <a:latin typeface="Times New Roman" pitchFamily="18" charset="0"/>
            </a:endParaRPr>
          </a:p>
          <a:p>
            <a:pPr algn="ctr"/>
            <a:r>
              <a:rPr lang="zh-CN" altLang="en-US" sz="2000" b="1">
                <a:solidFill>
                  <a:schemeClr val="hlink"/>
                </a:solidFill>
                <a:latin typeface="Times New Roman" pitchFamily="18" charset="0"/>
              </a:rPr>
              <a:t>这类细菌在自然界的氮素循环中也起者重要的作用，在自然界中分布非常广泛</a:t>
            </a:r>
            <a:r>
              <a:rPr lang="zh-CN" altLang="en-US" sz="2000" b="1">
                <a:solidFill>
                  <a:schemeClr val="accent1"/>
                </a:solidFill>
                <a:latin typeface="Times New Roman" pitchFamily="18" charset="0"/>
              </a:rPr>
              <a:t>。</a:t>
            </a:r>
            <a:endParaRPr lang="zh-CN" altLang="en-US" sz="2400" b="1">
              <a:latin typeface="Times New Roman" pitchFamily="18" charset="0"/>
            </a:endParaRPr>
          </a:p>
        </p:txBody>
      </p:sp>
      <p:sp>
        <p:nvSpPr>
          <p:cNvPr id="6153" name="Rectangle 9"/>
          <p:cNvSpPr>
            <a:spLocks noChangeArrowheads="1"/>
          </p:cNvSpPr>
          <p:nvPr/>
        </p:nvSpPr>
        <p:spPr bwMode="auto">
          <a:xfrm>
            <a:off x="323850" y="476250"/>
            <a:ext cx="4608513" cy="620713"/>
          </a:xfrm>
          <a:prstGeom prst="rect">
            <a:avLst/>
          </a:prstGeom>
          <a:noFill/>
          <a:ln w="9525">
            <a:noFill/>
            <a:miter lim="800000"/>
            <a:headEnd/>
            <a:tailEnd/>
          </a:ln>
        </p:spPr>
        <p:txBody>
          <a:bodyPr anchor="ctr"/>
          <a:lstStyle/>
          <a:p>
            <a:r>
              <a:rPr lang="zh-CN" altLang="en-US" sz="2400" b="1">
                <a:solidFill>
                  <a:schemeClr val="hlink"/>
                </a:solidFill>
              </a:rPr>
              <a:t>硝化细菌（</a:t>
            </a:r>
            <a:r>
              <a:rPr lang="en-US" altLang="zh-CN" sz="2400" b="1">
                <a:solidFill>
                  <a:schemeClr val="hlink"/>
                </a:solidFill>
              </a:rPr>
              <a:t>niteifyinf bacteria</a:t>
            </a:r>
            <a:r>
              <a:rPr lang="zh-CN" altLang="en-US" sz="2400" b="1">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 calcmode="lin" valueType="num">
                                      <p:cBhvr additive="base">
                                        <p:cTn id="7" dur="500" fill="hold"/>
                                        <p:tgtEl>
                                          <p:spTgt spid="117762"/>
                                        </p:tgtEl>
                                        <p:attrNameLst>
                                          <p:attrName>ppt_x</p:attrName>
                                        </p:attrNameLst>
                                      </p:cBhvr>
                                      <p:tavLst>
                                        <p:tav tm="0">
                                          <p:val>
                                            <p:strVal val="#ppt_x"/>
                                          </p:val>
                                        </p:tav>
                                        <p:tav tm="100000">
                                          <p:val>
                                            <p:strVal val="#ppt_x"/>
                                          </p:val>
                                        </p:tav>
                                      </p:tavLst>
                                    </p:anim>
                                    <p:anim calcmode="lin" valueType="num">
                                      <p:cBhvr additive="base">
                                        <p:cTn id="8" dur="500" fill="hold"/>
                                        <p:tgtEl>
                                          <p:spTgt spid="1177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63"/>
                                        </p:tgtEl>
                                        <p:attrNameLst>
                                          <p:attrName>style.visibility</p:attrName>
                                        </p:attrNameLst>
                                      </p:cBhvr>
                                      <p:to>
                                        <p:strVal val="visible"/>
                                      </p:to>
                                    </p:set>
                                    <p:anim calcmode="lin" valueType="num">
                                      <p:cBhvr additive="base">
                                        <p:cTn id="13" dur="500" fill="hold"/>
                                        <p:tgtEl>
                                          <p:spTgt spid="117763"/>
                                        </p:tgtEl>
                                        <p:attrNameLst>
                                          <p:attrName>ppt_x</p:attrName>
                                        </p:attrNameLst>
                                      </p:cBhvr>
                                      <p:tavLst>
                                        <p:tav tm="0">
                                          <p:val>
                                            <p:strVal val="#ppt_x"/>
                                          </p:val>
                                        </p:tav>
                                        <p:tav tm="100000">
                                          <p:val>
                                            <p:strVal val="#ppt_x"/>
                                          </p:val>
                                        </p:tav>
                                      </p:tavLst>
                                    </p:anim>
                                    <p:anim calcmode="lin" valueType="num">
                                      <p:cBhvr additive="base">
                                        <p:cTn id="14" dur="500" fill="hold"/>
                                        <p:tgtEl>
                                          <p:spTgt spid="11776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117764"/>
                                        </p:tgtEl>
                                        <p:attrNameLst>
                                          <p:attrName>style.visibility</p:attrName>
                                        </p:attrNameLst>
                                      </p:cBhvr>
                                      <p:to>
                                        <p:strVal val="visible"/>
                                      </p:to>
                                    </p:set>
                                    <p:anim calcmode="lin" valueType="num">
                                      <p:cBhvr additive="base">
                                        <p:cTn id="18" dur="500" fill="hold"/>
                                        <p:tgtEl>
                                          <p:spTgt spid="117764"/>
                                        </p:tgtEl>
                                        <p:attrNameLst>
                                          <p:attrName>ppt_x</p:attrName>
                                        </p:attrNameLst>
                                      </p:cBhvr>
                                      <p:tavLst>
                                        <p:tav tm="0">
                                          <p:val>
                                            <p:strVal val="0-#ppt_w/2"/>
                                          </p:val>
                                        </p:tav>
                                        <p:tav tm="100000">
                                          <p:val>
                                            <p:strVal val="#ppt_x"/>
                                          </p:val>
                                        </p:tav>
                                      </p:tavLst>
                                    </p:anim>
                                    <p:anim calcmode="lin" valueType="num">
                                      <p:cBhvr additive="base">
                                        <p:cTn id="19"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17765"/>
                                        </p:tgtEl>
                                        <p:attrNameLst>
                                          <p:attrName>style.visibility</p:attrName>
                                        </p:attrNameLst>
                                      </p:cBhvr>
                                      <p:to>
                                        <p:strVal val="visible"/>
                                      </p:to>
                                    </p:set>
                                    <p:anim calcmode="lin" valueType="num">
                                      <p:cBhvr additive="base">
                                        <p:cTn id="24" dur="500" fill="hold"/>
                                        <p:tgtEl>
                                          <p:spTgt spid="117765"/>
                                        </p:tgtEl>
                                        <p:attrNameLst>
                                          <p:attrName>ppt_x</p:attrName>
                                        </p:attrNameLst>
                                      </p:cBhvr>
                                      <p:tavLst>
                                        <p:tav tm="0">
                                          <p:val>
                                            <p:strVal val="1+#ppt_w/2"/>
                                          </p:val>
                                        </p:tav>
                                        <p:tav tm="100000">
                                          <p:val>
                                            <p:strVal val="#ppt_x"/>
                                          </p:val>
                                        </p:tav>
                                      </p:tavLst>
                                    </p:anim>
                                    <p:anim calcmode="lin" valueType="num">
                                      <p:cBhvr additive="base">
                                        <p:cTn id="25" dur="500" fill="hold"/>
                                        <p:tgtEl>
                                          <p:spTgt spid="117765"/>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1" fill="hold" grpId="0" nodeType="afterEffect">
                                  <p:stCondLst>
                                    <p:cond delay="0"/>
                                  </p:stCondLst>
                                  <p:childTnLst>
                                    <p:set>
                                      <p:cBhvr>
                                        <p:cTn id="28" dur="1" fill="hold">
                                          <p:stCondLst>
                                            <p:cond delay="0"/>
                                          </p:stCondLst>
                                        </p:cTn>
                                        <p:tgtEl>
                                          <p:spTgt spid="117766"/>
                                        </p:tgtEl>
                                        <p:attrNameLst>
                                          <p:attrName>style.visibility</p:attrName>
                                        </p:attrNameLst>
                                      </p:cBhvr>
                                      <p:to>
                                        <p:strVal val="visible"/>
                                      </p:to>
                                    </p:set>
                                    <p:anim calcmode="lin" valueType="num">
                                      <p:cBhvr additive="base">
                                        <p:cTn id="29" dur="500" fill="hold"/>
                                        <p:tgtEl>
                                          <p:spTgt spid="117766"/>
                                        </p:tgtEl>
                                        <p:attrNameLst>
                                          <p:attrName>ppt_x</p:attrName>
                                        </p:attrNameLst>
                                      </p:cBhvr>
                                      <p:tavLst>
                                        <p:tav tm="0">
                                          <p:val>
                                            <p:strVal val="#ppt_x"/>
                                          </p:val>
                                        </p:tav>
                                        <p:tav tm="100000">
                                          <p:val>
                                            <p:strVal val="#ppt_x"/>
                                          </p:val>
                                        </p:tav>
                                      </p:tavLst>
                                    </p:anim>
                                    <p:anim calcmode="lin" valueType="num">
                                      <p:cBhvr additive="base">
                                        <p:cTn id="30" dur="500" fill="hold"/>
                                        <p:tgtEl>
                                          <p:spTgt spid="11776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17767"/>
                                        </p:tgtEl>
                                        <p:attrNameLst>
                                          <p:attrName>style.visibility</p:attrName>
                                        </p:attrNameLst>
                                      </p:cBhvr>
                                      <p:to>
                                        <p:strVal val="visible"/>
                                      </p:to>
                                    </p:set>
                                    <p:anim calcmode="lin" valueType="num">
                                      <p:cBhvr additive="base">
                                        <p:cTn id="35" dur="500" fill="hold"/>
                                        <p:tgtEl>
                                          <p:spTgt spid="117767"/>
                                        </p:tgtEl>
                                        <p:attrNameLst>
                                          <p:attrName>ppt_x</p:attrName>
                                        </p:attrNameLst>
                                      </p:cBhvr>
                                      <p:tavLst>
                                        <p:tav tm="0">
                                          <p:val>
                                            <p:strVal val="0-#ppt_w/2"/>
                                          </p:val>
                                        </p:tav>
                                        <p:tav tm="100000">
                                          <p:val>
                                            <p:strVal val="#ppt_x"/>
                                          </p:val>
                                        </p:tav>
                                      </p:tavLst>
                                    </p:anim>
                                    <p:anim calcmode="lin" valueType="num">
                                      <p:cBhvr additive="base">
                                        <p:cTn id="36" dur="500" fill="hold"/>
                                        <p:tgtEl>
                                          <p:spTgt spid="11776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17768"/>
                                        </p:tgtEl>
                                        <p:attrNameLst>
                                          <p:attrName>style.visibility</p:attrName>
                                        </p:attrNameLst>
                                      </p:cBhvr>
                                      <p:to>
                                        <p:strVal val="visible"/>
                                      </p:to>
                                    </p:set>
                                    <p:anim calcmode="lin" valueType="num">
                                      <p:cBhvr additive="base">
                                        <p:cTn id="41" dur="500" fill="hold"/>
                                        <p:tgtEl>
                                          <p:spTgt spid="117768"/>
                                        </p:tgtEl>
                                        <p:attrNameLst>
                                          <p:attrName>ppt_x</p:attrName>
                                        </p:attrNameLst>
                                      </p:cBhvr>
                                      <p:tavLst>
                                        <p:tav tm="0">
                                          <p:val>
                                            <p:strVal val="1+#ppt_w/2"/>
                                          </p:val>
                                        </p:tav>
                                        <p:tav tm="100000">
                                          <p:val>
                                            <p:strVal val="#ppt_x"/>
                                          </p:val>
                                        </p:tav>
                                      </p:tavLst>
                                    </p:anim>
                                    <p:anim calcmode="lin" valueType="num">
                                      <p:cBhvr additive="base">
                                        <p:cTn id="42" dur="500" fill="hold"/>
                                        <p:tgtEl>
                                          <p:spTgt spid="1177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animBg="1" autoUpdateAnimBg="0"/>
      <p:bldP spid="117764" grpId="0" animBg="1" autoUpdateAnimBg="0"/>
      <p:bldP spid="117765" grpId="0" autoUpdateAnimBg="0"/>
      <p:bldP spid="117766" grpId="0" autoUpdateAnimBg="0"/>
      <p:bldP spid="117768"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23850" y="476250"/>
            <a:ext cx="4318000" cy="620713"/>
          </a:xfrm>
          <a:noFill/>
        </p:spPr>
        <p:txBody>
          <a:bodyPr/>
          <a:lstStyle/>
          <a:p>
            <a:pPr algn="l" eaLnBrk="1" hangingPunct="1"/>
            <a:r>
              <a:rPr lang="zh-CN" altLang="en-US" sz="2400" b="1" smtClean="0">
                <a:solidFill>
                  <a:schemeClr val="hlink"/>
                </a:solidFill>
              </a:rPr>
              <a:t>硝化细菌的能量代谢与</a:t>
            </a:r>
            <a:r>
              <a:rPr lang="en-US" altLang="zh-CN" sz="2400" b="1" smtClean="0">
                <a:solidFill>
                  <a:schemeClr val="hlink"/>
                </a:solidFill>
              </a:rPr>
              <a:t>(H)</a:t>
            </a:r>
            <a:r>
              <a:rPr lang="zh-CN" altLang="en-US" sz="2400" b="1" smtClean="0">
                <a:solidFill>
                  <a:schemeClr val="hlink"/>
                </a:solidFill>
              </a:rPr>
              <a:t>产生</a:t>
            </a:r>
          </a:p>
        </p:txBody>
      </p:sp>
      <p:sp>
        <p:nvSpPr>
          <p:cNvPr id="118787" name="Rectangle 3"/>
          <p:cNvSpPr>
            <a:spLocks noChangeArrowheads="1"/>
          </p:cNvSpPr>
          <p:nvPr/>
        </p:nvSpPr>
        <p:spPr bwMode="auto">
          <a:xfrm>
            <a:off x="539750" y="1484313"/>
            <a:ext cx="7848600" cy="831850"/>
          </a:xfrm>
          <a:prstGeom prst="rect">
            <a:avLst/>
          </a:prstGeom>
          <a:solidFill>
            <a:srgbClr val="008000"/>
          </a:solidFill>
          <a:ln w="9525" algn="ctr">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sz="2400" b="1">
                <a:solidFill>
                  <a:schemeClr val="bg1"/>
                </a:solidFill>
                <a:latin typeface="Times New Roman" pitchFamily="18" charset="0"/>
              </a:rPr>
              <a:t>NO</a:t>
            </a:r>
            <a:r>
              <a:rPr lang="en-US" altLang="zh-CN" sz="2400" b="1" baseline="-25000">
                <a:solidFill>
                  <a:schemeClr val="bg1"/>
                </a:solidFill>
                <a:latin typeface="Times New Roman" pitchFamily="18" charset="0"/>
              </a:rPr>
              <a:t>2</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电位高</a:t>
            </a:r>
            <a:r>
              <a:rPr lang="zh-CN" altLang="en-US" sz="2400">
                <a:solidFill>
                  <a:schemeClr val="bg1"/>
                </a:solidFill>
                <a:latin typeface="Times New Roman" pitchFamily="18" charset="0"/>
              </a:rPr>
              <a:t>：</a:t>
            </a:r>
            <a:r>
              <a:rPr lang="zh-CN" altLang="en-US" sz="2400" b="1">
                <a:solidFill>
                  <a:schemeClr val="bg1"/>
                </a:solidFill>
                <a:latin typeface="Times New Roman" pitchFamily="18" charset="0"/>
              </a:rPr>
              <a:t>能源物为亚硝酸（</a:t>
            </a:r>
            <a:r>
              <a:rPr lang="en-US" altLang="zh-CN" sz="2400" b="1">
                <a:solidFill>
                  <a:schemeClr val="bg1"/>
                </a:solidFill>
                <a:latin typeface="Times New Roman" pitchFamily="18" charset="0"/>
              </a:rPr>
              <a:t>NO</a:t>
            </a:r>
            <a:r>
              <a:rPr lang="en-US" altLang="zh-CN" sz="2400" b="1" baseline="-25000">
                <a:solidFill>
                  <a:schemeClr val="bg1"/>
                </a:solidFill>
                <a:latin typeface="Times New Roman" pitchFamily="18" charset="0"/>
              </a:rPr>
              <a:t>2</a:t>
            </a:r>
            <a:r>
              <a:rPr lang="en-US" altLang="zh-CN" sz="2400" b="1" baseline="30000">
                <a:solidFill>
                  <a:schemeClr val="bg1"/>
                </a:solidFill>
                <a:latin typeface="Times New Roman" pitchFamily="18" charset="0"/>
              </a:rPr>
              <a:t>-</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a:t>
            </a:r>
            <a:r>
              <a:rPr lang="zh-CN" altLang="en-US" sz="2400" b="1" i="1">
                <a:solidFill>
                  <a:schemeClr val="bg1"/>
                </a:solidFill>
                <a:latin typeface="Times New Roman" pitchFamily="18" charset="0"/>
              </a:rPr>
              <a:t>，</a:t>
            </a:r>
            <a:r>
              <a:rPr lang="zh-CN" altLang="en-US" sz="2400" b="1">
                <a:solidFill>
                  <a:schemeClr val="bg1"/>
                </a:solidFill>
                <a:latin typeface="Times New Roman" pitchFamily="18" charset="0"/>
              </a:rPr>
              <a:t>其氧化还原电位较高，故只能从与其相当的</a:t>
            </a:r>
            <a:r>
              <a:rPr lang="en-US" altLang="zh-CN" sz="2400" b="1" i="1">
                <a:solidFill>
                  <a:schemeClr val="bg1"/>
                </a:solidFill>
                <a:latin typeface="Times New Roman" pitchFamily="18" charset="0"/>
              </a:rPr>
              <a:t>Cyt.a1</a:t>
            </a:r>
            <a:r>
              <a:rPr lang="zh-CN" altLang="en-US" sz="2400" b="1">
                <a:solidFill>
                  <a:schemeClr val="bg1"/>
                </a:solidFill>
                <a:latin typeface="Times New Roman" pitchFamily="18" charset="0"/>
              </a:rPr>
              <a:t>部位进入</a:t>
            </a:r>
            <a:r>
              <a:rPr lang="en-US" altLang="zh-CN" sz="2400" b="1" i="1">
                <a:solidFill>
                  <a:schemeClr val="bg1"/>
                </a:solidFill>
                <a:latin typeface="Times New Roman" pitchFamily="18" charset="0"/>
              </a:rPr>
              <a:t>RC</a:t>
            </a:r>
            <a:r>
              <a:rPr lang="zh-CN" altLang="en-US" sz="2400">
                <a:solidFill>
                  <a:schemeClr val="bg1"/>
                </a:solidFill>
                <a:latin typeface="Times New Roman" pitchFamily="18" charset="0"/>
              </a:rPr>
              <a:t>。</a:t>
            </a:r>
          </a:p>
        </p:txBody>
      </p:sp>
      <p:sp>
        <p:nvSpPr>
          <p:cNvPr id="118788" name="Rectangle 4"/>
          <p:cNvSpPr>
            <a:spLocks noChangeArrowheads="1"/>
          </p:cNvSpPr>
          <p:nvPr/>
        </p:nvSpPr>
        <p:spPr bwMode="auto">
          <a:xfrm>
            <a:off x="611188" y="2636838"/>
            <a:ext cx="7345362" cy="466725"/>
          </a:xfrm>
          <a:prstGeom prst="rect">
            <a:avLst/>
          </a:prstGeom>
          <a:solidFill>
            <a:srgbClr val="0000FF"/>
          </a:solidFill>
          <a:ln w="9525" algn="ctr">
            <a:solidFill>
              <a:srgbClr val="FFFF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dirty="0">
                <a:solidFill>
                  <a:schemeClr val="bg1"/>
                </a:solidFill>
                <a:latin typeface="Times New Roman" pitchFamily="18" charset="0"/>
              </a:rPr>
              <a:t>受  体   氧：   产能中电子受体则来自水分子中的氧。</a:t>
            </a:r>
          </a:p>
        </p:txBody>
      </p:sp>
      <p:sp>
        <p:nvSpPr>
          <p:cNvPr id="118789" name="Rectangle 5"/>
          <p:cNvSpPr>
            <a:spLocks noChangeArrowheads="1"/>
          </p:cNvSpPr>
          <p:nvPr/>
        </p:nvSpPr>
        <p:spPr bwMode="auto">
          <a:xfrm>
            <a:off x="539750" y="3500438"/>
            <a:ext cx="8137525" cy="466725"/>
          </a:xfrm>
          <a:prstGeom prst="rect">
            <a:avLst/>
          </a:prstGeom>
          <a:solidFill>
            <a:srgbClr val="969696"/>
          </a:solidFill>
          <a:ln w="9525" algn="ctr">
            <a:solidFill>
              <a:srgbClr val="FFFF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a:latin typeface="Times New Roman" pitchFamily="18" charset="0"/>
              </a:rPr>
              <a:t>产  </a:t>
            </a:r>
            <a:r>
              <a:rPr lang="en-US" altLang="zh-CN" sz="2400" b="1">
                <a:latin typeface="Times New Roman" pitchFamily="18" charset="0"/>
              </a:rPr>
              <a:t>1  ATP</a:t>
            </a:r>
            <a:r>
              <a:rPr lang="zh-CN" altLang="en-US" sz="2400" b="1">
                <a:latin typeface="Times New Roman" pitchFamily="18" charset="0"/>
              </a:rPr>
              <a:t>：  </a:t>
            </a:r>
            <a:r>
              <a:rPr lang="en-US" altLang="zh-CN" sz="2400" b="1">
                <a:latin typeface="Times New Roman" pitchFamily="18" charset="0"/>
              </a:rPr>
              <a:t>2H++2e</a:t>
            </a:r>
            <a:r>
              <a:rPr lang="zh-CN" altLang="en-US" sz="2400" b="1">
                <a:latin typeface="Times New Roman" pitchFamily="18" charset="0"/>
              </a:rPr>
              <a:t>顺呼吸链传递至</a:t>
            </a:r>
            <a:r>
              <a:rPr lang="en-US" altLang="zh-CN" sz="2400" b="1">
                <a:latin typeface="Times New Roman" pitchFamily="18" charset="0"/>
              </a:rPr>
              <a:t>O2</a:t>
            </a:r>
            <a:r>
              <a:rPr lang="zh-CN" altLang="en-US" sz="2400" b="1">
                <a:latin typeface="Times New Roman" pitchFamily="18" charset="0"/>
              </a:rPr>
              <a:t>，仅产生</a:t>
            </a:r>
            <a:r>
              <a:rPr lang="en-US" altLang="zh-CN" sz="2400" b="1">
                <a:latin typeface="Times New Roman" pitchFamily="18" charset="0"/>
              </a:rPr>
              <a:t>1ATP</a:t>
            </a:r>
            <a:r>
              <a:rPr lang="zh-CN" altLang="en-US" sz="2400" b="1">
                <a:latin typeface="Times New Roman" pitchFamily="18" charset="0"/>
              </a:rPr>
              <a:t>，</a:t>
            </a:r>
          </a:p>
        </p:txBody>
      </p:sp>
      <p:sp>
        <p:nvSpPr>
          <p:cNvPr id="118790" name="Rectangle 6"/>
          <p:cNvSpPr>
            <a:spLocks noChangeArrowheads="1"/>
          </p:cNvSpPr>
          <p:nvPr/>
        </p:nvSpPr>
        <p:spPr bwMode="auto">
          <a:xfrm>
            <a:off x="539750" y="4292600"/>
            <a:ext cx="8064500" cy="831850"/>
          </a:xfrm>
          <a:prstGeom prst="rect">
            <a:avLst/>
          </a:prstGeom>
          <a:solidFill>
            <a:srgbClr val="008000"/>
          </a:solidFill>
          <a:ln w="9525" algn="ctr">
            <a:solidFill>
              <a:srgbClr val="FFFF00"/>
            </a:solid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2400" b="1">
                <a:solidFill>
                  <a:schemeClr val="bg1"/>
                </a:solidFill>
                <a:latin typeface="Times New Roman" pitchFamily="18" charset="0"/>
              </a:rPr>
              <a:t>产生还原力：则通过逆呼吸链传氢或电子，其消耗大量</a:t>
            </a:r>
            <a:r>
              <a:rPr lang="en-US" altLang="zh-CN" sz="2400" b="1" i="1">
                <a:solidFill>
                  <a:schemeClr val="bg1"/>
                </a:solidFill>
                <a:latin typeface="Times New Roman" pitchFamily="18" charset="0"/>
              </a:rPr>
              <a:t>ATP</a:t>
            </a:r>
            <a:r>
              <a:rPr lang="zh-CN" altLang="en-US" sz="2400" b="1">
                <a:solidFill>
                  <a:schemeClr val="bg1"/>
                </a:solidFill>
                <a:latin typeface="Times New Roman" pitchFamily="18" charset="0"/>
              </a:rPr>
              <a:t>才能形成少量</a:t>
            </a:r>
            <a:r>
              <a:rPr lang="en-US" altLang="zh-CN" sz="2400" b="1">
                <a:solidFill>
                  <a:schemeClr val="bg1"/>
                </a:solidFill>
                <a:latin typeface="Times New Roman" pitchFamily="18" charset="0"/>
              </a:rPr>
              <a:t>[H] </a:t>
            </a:r>
            <a:r>
              <a:rPr lang="zh-CN" altLang="en-US" sz="2400" b="1">
                <a:solidFill>
                  <a:schemeClr val="bg1"/>
                </a:solidFill>
                <a:latin typeface="Times New Roman" pitchFamily="18" charset="0"/>
              </a:rPr>
              <a:t>。</a:t>
            </a:r>
          </a:p>
        </p:txBody>
      </p:sp>
      <p:sp>
        <p:nvSpPr>
          <p:cNvPr id="118791" name="Rectangle 7"/>
          <p:cNvSpPr>
            <a:spLocks noChangeArrowheads="1"/>
          </p:cNvSpPr>
          <p:nvPr/>
        </p:nvSpPr>
        <p:spPr bwMode="auto">
          <a:xfrm>
            <a:off x="539750" y="5516563"/>
            <a:ext cx="7546975" cy="466725"/>
          </a:xfrm>
          <a:prstGeom prst="rect">
            <a:avLst/>
          </a:prstGeom>
          <a:solidFill>
            <a:srgbClr val="0000FF"/>
          </a:solidFill>
          <a:ln w="9525" algn="ctr">
            <a:solidFill>
              <a:srgbClr val="FF0000"/>
            </a:solidFill>
            <a:miter lim="800000"/>
            <a:headEnd/>
            <a:tailEnd/>
          </a:ln>
        </p:spPr>
        <p:txBody>
          <a:bodyPr wrap="none">
            <a:spAutoFit/>
          </a:bodyPr>
          <a:lstStyle/>
          <a:p>
            <a:pPr>
              <a:spcBef>
                <a:spcPct val="20000"/>
              </a:spcBef>
              <a:buClr>
                <a:schemeClr val="accent2"/>
              </a:buClr>
              <a:buSzPct val="80000"/>
              <a:buFont typeface="Wingdings" pitchFamily="2" charset="2"/>
              <a:buNone/>
            </a:pPr>
            <a:r>
              <a:rPr lang="zh-CN" altLang="en-US" sz="2400" b="1">
                <a:solidFill>
                  <a:srgbClr val="FFCC66"/>
                </a:solidFill>
                <a:latin typeface="Times New Roman" pitchFamily="18" charset="0"/>
              </a:rPr>
              <a:t>旺盛而菌少：故土壤中硝化作用旺盛而硝化细菌量少。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additive="base">
                                        <p:cTn id="7" dur="500" fill="hold"/>
                                        <p:tgtEl>
                                          <p:spTgt spid="118787"/>
                                        </p:tgtEl>
                                        <p:attrNameLst>
                                          <p:attrName>ppt_x</p:attrName>
                                        </p:attrNameLst>
                                      </p:cBhvr>
                                      <p:tavLst>
                                        <p:tav tm="0">
                                          <p:val>
                                            <p:strVal val="1+#ppt_w/2"/>
                                          </p:val>
                                        </p:tav>
                                        <p:tav tm="100000">
                                          <p:val>
                                            <p:strVal val="#ppt_x"/>
                                          </p:val>
                                        </p:tav>
                                      </p:tavLst>
                                    </p:anim>
                                    <p:anim calcmode="lin" valueType="num">
                                      <p:cBhvr additive="base">
                                        <p:cTn id="8" dur="500" fill="hold"/>
                                        <p:tgtEl>
                                          <p:spTgt spid="1187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8788"/>
                                        </p:tgtEl>
                                        <p:attrNameLst>
                                          <p:attrName>style.visibility</p:attrName>
                                        </p:attrNameLst>
                                      </p:cBhvr>
                                      <p:to>
                                        <p:strVal val="visible"/>
                                      </p:to>
                                    </p:set>
                                    <p:anim calcmode="lin" valueType="num">
                                      <p:cBhvr additive="base">
                                        <p:cTn id="13" dur="500" fill="hold"/>
                                        <p:tgtEl>
                                          <p:spTgt spid="118788"/>
                                        </p:tgtEl>
                                        <p:attrNameLst>
                                          <p:attrName>ppt_x</p:attrName>
                                        </p:attrNameLst>
                                      </p:cBhvr>
                                      <p:tavLst>
                                        <p:tav tm="0">
                                          <p:val>
                                            <p:strVal val="#ppt_x"/>
                                          </p:val>
                                        </p:tav>
                                        <p:tav tm="100000">
                                          <p:val>
                                            <p:strVal val="#ppt_x"/>
                                          </p:val>
                                        </p:tav>
                                      </p:tavLst>
                                    </p:anim>
                                    <p:anim calcmode="lin" valueType="num">
                                      <p:cBhvr additive="base">
                                        <p:cTn id="14" dur="500" fill="hold"/>
                                        <p:tgtEl>
                                          <p:spTgt spid="11878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8789"/>
                                        </p:tgtEl>
                                        <p:attrNameLst>
                                          <p:attrName>style.visibility</p:attrName>
                                        </p:attrNameLst>
                                      </p:cBhvr>
                                      <p:to>
                                        <p:strVal val="visible"/>
                                      </p:to>
                                    </p:set>
                                    <p:anim calcmode="lin" valueType="num">
                                      <p:cBhvr additive="base">
                                        <p:cTn id="19" dur="500" fill="hold"/>
                                        <p:tgtEl>
                                          <p:spTgt spid="118789"/>
                                        </p:tgtEl>
                                        <p:attrNameLst>
                                          <p:attrName>ppt_x</p:attrName>
                                        </p:attrNameLst>
                                      </p:cBhvr>
                                      <p:tavLst>
                                        <p:tav tm="0">
                                          <p:val>
                                            <p:strVal val="0-#ppt_w/2"/>
                                          </p:val>
                                        </p:tav>
                                        <p:tav tm="100000">
                                          <p:val>
                                            <p:strVal val="#ppt_x"/>
                                          </p:val>
                                        </p:tav>
                                      </p:tavLst>
                                    </p:anim>
                                    <p:anim calcmode="lin" valueType="num">
                                      <p:cBhvr additive="base">
                                        <p:cTn id="20" dur="500" fill="hold"/>
                                        <p:tgtEl>
                                          <p:spTgt spid="1187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18790"/>
                                        </p:tgtEl>
                                        <p:attrNameLst>
                                          <p:attrName>style.visibility</p:attrName>
                                        </p:attrNameLst>
                                      </p:cBhvr>
                                      <p:to>
                                        <p:strVal val="visible"/>
                                      </p:to>
                                    </p:set>
                                    <p:anim calcmode="lin" valueType="num">
                                      <p:cBhvr additive="base">
                                        <p:cTn id="25" dur="500" fill="hold"/>
                                        <p:tgtEl>
                                          <p:spTgt spid="118790"/>
                                        </p:tgtEl>
                                        <p:attrNameLst>
                                          <p:attrName>ppt_x</p:attrName>
                                        </p:attrNameLst>
                                      </p:cBhvr>
                                      <p:tavLst>
                                        <p:tav tm="0">
                                          <p:val>
                                            <p:strVal val="0-#ppt_w/2"/>
                                          </p:val>
                                        </p:tav>
                                        <p:tav tm="100000">
                                          <p:val>
                                            <p:strVal val="#ppt_x"/>
                                          </p:val>
                                        </p:tav>
                                      </p:tavLst>
                                    </p:anim>
                                    <p:anim calcmode="lin" valueType="num">
                                      <p:cBhvr additive="base">
                                        <p:cTn id="26" dur="500" fill="hold"/>
                                        <p:tgtEl>
                                          <p:spTgt spid="11879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118791"/>
                                        </p:tgtEl>
                                        <p:attrNameLst>
                                          <p:attrName>style.visibility</p:attrName>
                                        </p:attrNameLst>
                                      </p:cBhvr>
                                      <p:to>
                                        <p:strVal val="visible"/>
                                      </p:to>
                                    </p:set>
                                    <p:anim calcmode="lin" valueType="num">
                                      <p:cBhvr additive="base">
                                        <p:cTn id="31" dur="500" fill="hold"/>
                                        <p:tgtEl>
                                          <p:spTgt spid="118791"/>
                                        </p:tgtEl>
                                        <p:attrNameLst>
                                          <p:attrName>ppt_x</p:attrName>
                                        </p:attrNameLst>
                                      </p:cBhvr>
                                      <p:tavLst>
                                        <p:tav tm="0">
                                          <p:val>
                                            <p:strVal val="0-#ppt_w/2"/>
                                          </p:val>
                                        </p:tav>
                                        <p:tav tm="100000">
                                          <p:val>
                                            <p:strVal val="#ppt_x"/>
                                          </p:val>
                                        </p:tav>
                                      </p:tavLst>
                                    </p:anim>
                                    <p:anim calcmode="lin" valueType="num">
                                      <p:cBhvr additive="base">
                                        <p:cTn id="32" dur="500" fill="hold"/>
                                        <p:tgtEl>
                                          <p:spTgt spid="1187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88" grpId="0" animBg="1"/>
      <p:bldP spid="118789" grpId="0" animBg="1"/>
      <p:bldP spid="118790" grpId="0" animBg="1"/>
      <p:bldP spid="11879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b8-13"/>
          <p:cNvPicPr>
            <a:picLocks noChangeAspect="1" noChangeArrowheads="1"/>
          </p:cNvPicPr>
          <p:nvPr/>
        </p:nvPicPr>
        <p:blipFill>
          <a:blip r:embed="rId2" cstate="print"/>
          <a:srcRect/>
          <a:stretch>
            <a:fillRect/>
          </a:stretch>
        </p:blipFill>
        <p:spPr bwMode="auto">
          <a:xfrm>
            <a:off x="0" y="0"/>
            <a:ext cx="4589463" cy="6858000"/>
          </a:xfrm>
          <a:prstGeom prst="rect">
            <a:avLst/>
          </a:prstGeom>
          <a:noFill/>
          <a:ln w="9525">
            <a:noFill/>
            <a:miter lim="800000"/>
            <a:headEnd/>
            <a:tailEnd/>
          </a:ln>
        </p:spPr>
      </p:pic>
      <p:pic>
        <p:nvPicPr>
          <p:cNvPr id="120835" name="Picture 3" descr="b8-13"/>
          <p:cNvPicPr>
            <a:picLocks noChangeAspect="1" noChangeArrowheads="1"/>
          </p:cNvPicPr>
          <p:nvPr/>
        </p:nvPicPr>
        <p:blipFill>
          <a:blip r:embed="rId3" cstate="print"/>
          <a:srcRect/>
          <a:stretch>
            <a:fillRect/>
          </a:stretch>
        </p:blipFill>
        <p:spPr bwMode="auto">
          <a:xfrm>
            <a:off x="4267200" y="1905000"/>
            <a:ext cx="4983163" cy="5105400"/>
          </a:xfrm>
          <a:prstGeom prst="rect">
            <a:avLst/>
          </a:prstGeom>
          <a:noFill/>
          <a:ln w="9525">
            <a:noFill/>
            <a:miter lim="800000"/>
            <a:headEnd/>
            <a:tailEnd/>
          </a:ln>
        </p:spPr>
      </p:pic>
      <p:sp>
        <p:nvSpPr>
          <p:cNvPr id="119812" name="Text Box 4"/>
          <p:cNvSpPr txBox="1">
            <a:spLocks noChangeArrowheads="1"/>
          </p:cNvSpPr>
          <p:nvPr/>
        </p:nvSpPr>
        <p:spPr bwMode="auto">
          <a:xfrm>
            <a:off x="152400" y="5638800"/>
            <a:ext cx="2022475" cy="466725"/>
          </a:xfrm>
          <a:prstGeom prst="rect">
            <a:avLst/>
          </a:prstGeom>
          <a:solidFill>
            <a:schemeClr val="bg2"/>
          </a:solidFill>
          <a:ln w="9525">
            <a:solidFill>
              <a:srgbClr val="FF9900"/>
            </a:solidFill>
            <a:miter lim="800000"/>
            <a:headEnd/>
            <a:tailEnd/>
          </a:ln>
        </p:spPr>
        <p:txBody>
          <a:bodyPr wrap="none">
            <a:spAutoFit/>
          </a:bodyPr>
          <a:lstStyle/>
          <a:p>
            <a:r>
              <a:rPr lang="zh-CN" altLang="en-US" sz="2400" dirty="0">
                <a:latin typeface="Times New Roman" pitchFamily="18" charset="0"/>
              </a:rPr>
              <a:t>亚硝化细菌：</a:t>
            </a:r>
          </a:p>
        </p:txBody>
      </p:sp>
      <p:sp>
        <p:nvSpPr>
          <p:cNvPr id="119813" name="Text Box 5"/>
          <p:cNvSpPr txBox="1">
            <a:spLocks noChangeArrowheads="1"/>
          </p:cNvSpPr>
          <p:nvPr/>
        </p:nvSpPr>
        <p:spPr bwMode="auto">
          <a:xfrm>
            <a:off x="6934200" y="6391275"/>
            <a:ext cx="1717675" cy="466725"/>
          </a:xfrm>
          <a:prstGeom prst="rect">
            <a:avLst/>
          </a:prstGeom>
          <a:solidFill>
            <a:schemeClr val="bg2"/>
          </a:solidFill>
          <a:ln w="9525">
            <a:solidFill>
              <a:srgbClr val="FF9900"/>
            </a:solidFill>
            <a:miter lim="800000"/>
            <a:headEnd/>
            <a:tailEnd/>
          </a:ln>
        </p:spPr>
        <p:txBody>
          <a:bodyPr wrap="none">
            <a:spAutoFit/>
          </a:bodyPr>
          <a:lstStyle/>
          <a:p>
            <a:r>
              <a:rPr lang="zh-CN" altLang="en-US" sz="2400">
                <a:latin typeface="Times New Roman" pitchFamily="18" charset="0"/>
              </a:rPr>
              <a:t>硝化细菌：</a:t>
            </a:r>
          </a:p>
        </p:txBody>
      </p:sp>
      <p:sp>
        <p:nvSpPr>
          <p:cNvPr id="120838" name="Rectangle 6"/>
          <p:cNvSpPr>
            <a:spLocks noChangeArrowheads="1"/>
          </p:cNvSpPr>
          <p:nvPr/>
        </p:nvSpPr>
        <p:spPr bwMode="auto">
          <a:xfrm>
            <a:off x="4826000" y="404813"/>
            <a:ext cx="4318000" cy="620712"/>
          </a:xfrm>
          <a:prstGeom prst="rect">
            <a:avLst/>
          </a:prstGeom>
          <a:noFill/>
          <a:ln w="9525">
            <a:noFill/>
            <a:miter lim="800000"/>
            <a:headEnd/>
            <a:tailEnd/>
          </a:ln>
        </p:spPr>
        <p:txBody>
          <a:bodyPr anchor="ctr"/>
          <a:lstStyle/>
          <a:p>
            <a:r>
              <a:rPr lang="zh-CN" altLang="en-US" sz="2400" b="1">
                <a:solidFill>
                  <a:schemeClr val="hlink"/>
                </a:solidFill>
              </a:rPr>
              <a:t>硝化细菌的能量代谢与</a:t>
            </a:r>
            <a:r>
              <a:rPr lang="en-US" altLang="zh-CN" sz="2400" b="1">
                <a:solidFill>
                  <a:schemeClr val="hlink"/>
                </a:solidFill>
              </a:rPr>
              <a:t>(H)</a:t>
            </a:r>
            <a:r>
              <a:rPr lang="zh-CN" altLang="en-US" sz="2400" b="1">
                <a:solidFill>
                  <a:schemeClr val="hlink"/>
                </a:solidFill>
              </a:rPr>
              <a:t>产生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 calcmode="lin" valueType="num">
                                      <p:cBhvr additive="base">
                                        <p:cTn id="7" dur="500" fill="hold"/>
                                        <p:tgtEl>
                                          <p:spTgt spid="119812"/>
                                        </p:tgtEl>
                                        <p:attrNameLst>
                                          <p:attrName>ppt_x</p:attrName>
                                        </p:attrNameLst>
                                      </p:cBhvr>
                                      <p:tavLst>
                                        <p:tav tm="0">
                                          <p:val>
                                            <p:strVal val="#ppt_x"/>
                                          </p:val>
                                        </p:tav>
                                        <p:tav tm="100000">
                                          <p:val>
                                            <p:strVal val="#ppt_x"/>
                                          </p:val>
                                        </p:tav>
                                      </p:tavLst>
                                    </p:anim>
                                    <p:anim calcmode="lin" valueType="num">
                                      <p:cBhvr additive="base">
                                        <p:cTn id="8" dur="500" fill="hold"/>
                                        <p:tgtEl>
                                          <p:spTgt spid="1198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119813"/>
                                        </p:tgtEl>
                                        <p:attrNameLst>
                                          <p:attrName>style.visibility</p:attrName>
                                        </p:attrNameLst>
                                      </p:cBhvr>
                                      <p:to>
                                        <p:strVal val="visible"/>
                                      </p:to>
                                    </p:set>
                                    <p:anim calcmode="lin" valueType="num">
                                      <p:cBhvr additive="base">
                                        <p:cTn id="12" dur="500" fill="hold"/>
                                        <p:tgtEl>
                                          <p:spTgt spid="119813"/>
                                        </p:tgtEl>
                                        <p:attrNameLst>
                                          <p:attrName>ppt_x</p:attrName>
                                        </p:attrNameLst>
                                      </p:cBhvr>
                                      <p:tavLst>
                                        <p:tav tm="0">
                                          <p:val>
                                            <p:strVal val="0-#ppt_w/2"/>
                                          </p:val>
                                        </p:tav>
                                        <p:tav tm="100000">
                                          <p:val>
                                            <p:strVal val="#ppt_x"/>
                                          </p:val>
                                        </p:tav>
                                      </p:tavLst>
                                    </p:anim>
                                    <p:anim calcmode="lin" valueType="num">
                                      <p:cBhvr additive="base">
                                        <p:cTn id="13" dur="500" fill="hold"/>
                                        <p:tgtEl>
                                          <p:spTgt spid="119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nimBg="1" autoUpdateAnimBg="0"/>
      <p:bldP spid="119813"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b8-t13"/>
          <p:cNvPicPr>
            <a:picLocks noChangeAspect="1" noChangeArrowheads="1"/>
          </p:cNvPicPr>
          <p:nvPr/>
        </p:nvPicPr>
        <p:blipFill>
          <a:blip r:embed="rId2" cstate="print"/>
          <a:srcRect/>
          <a:stretch>
            <a:fillRect/>
          </a:stretch>
        </p:blipFill>
        <p:spPr bwMode="auto">
          <a:xfrm>
            <a:off x="0" y="-304800"/>
            <a:ext cx="6088063" cy="7772400"/>
          </a:xfrm>
          <a:prstGeom prst="rect">
            <a:avLst/>
          </a:prstGeom>
          <a:noFill/>
          <a:ln w="9525">
            <a:noFill/>
            <a:miter lim="800000"/>
            <a:headEnd/>
            <a:tailEnd/>
          </a:ln>
        </p:spPr>
      </p:pic>
      <p:pic>
        <p:nvPicPr>
          <p:cNvPr id="120835" name="Picture 3" descr="fanyi-f9"/>
          <p:cNvPicPr>
            <a:picLocks noChangeAspect="1" noChangeArrowheads="1"/>
          </p:cNvPicPr>
          <p:nvPr/>
        </p:nvPicPr>
        <p:blipFill>
          <a:blip r:embed="rId3" cstate="print"/>
          <a:srcRect/>
          <a:stretch>
            <a:fillRect/>
          </a:stretch>
        </p:blipFill>
        <p:spPr bwMode="auto">
          <a:xfrm>
            <a:off x="-76200" y="609600"/>
            <a:ext cx="5332413" cy="6248400"/>
          </a:xfrm>
          <a:prstGeom prst="rect">
            <a:avLst/>
          </a:prstGeom>
          <a:noFill/>
          <a:ln w="9525">
            <a:noFill/>
            <a:miter lim="800000"/>
            <a:headEnd/>
            <a:tailEnd/>
          </a:ln>
        </p:spPr>
      </p:pic>
      <p:sp>
        <p:nvSpPr>
          <p:cNvPr id="121860" name="Text Box 4"/>
          <p:cNvSpPr txBox="1">
            <a:spLocks noChangeArrowheads="1"/>
          </p:cNvSpPr>
          <p:nvPr/>
        </p:nvSpPr>
        <p:spPr bwMode="auto">
          <a:xfrm>
            <a:off x="3962400" y="993775"/>
            <a:ext cx="5381625" cy="3406775"/>
          </a:xfrm>
          <a:prstGeom prst="rect">
            <a:avLst/>
          </a:prstGeom>
          <a:solidFill>
            <a:schemeClr val="bg2"/>
          </a:solidFill>
          <a:ln w="28575">
            <a:solidFill>
              <a:srgbClr val="FF6600"/>
            </a:solidFill>
            <a:miter lim="800000"/>
            <a:headEnd/>
            <a:tailEnd/>
          </a:ln>
        </p:spPr>
        <p:txBody>
          <a:bodyPr wrap="none">
            <a:spAutoFit/>
          </a:bodyPr>
          <a:lstStyle/>
          <a:p>
            <a:pPr>
              <a:lnSpc>
                <a:spcPct val="150000"/>
              </a:lnSpc>
            </a:pPr>
            <a:r>
              <a:rPr lang="en-US" altLang="zh-CN" sz="2400" b="1">
                <a:latin typeface="Times New Roman" pitchFamily="18" charset="0"/>
              </a:rPr>
              <a:t>NH</a:t>
            </a:r>
            <a:r>
              <a:rPr lang="en-US" altLang="zh-CN" sz="2400" b="1" baseline="-25000">
                <a:latin typeface="Times New Roman" pitchFamily="18" charset="0"/>
              </a:rPr>
              <a:t>3</a:t>
            </a:r>
            <a:r>
              <a:rPr lang="zh-CN" altLang="en-US" sz="2400" b="1">
                <a:latin typeface="Times New Roman" pitchFamily="18" charset="0"/>
              </a:rPr>
              <a:t>、</a:t>
            </a:r>
            <a:r>
              <a:rPr lang="en-US" altLang="zh-CN" sz="2400" b="1">
                <a:latin typeface="Times New Roman" pitchFamily="18" charset="0"/>
              </a:rPr>
              <a:t>NO</a:t>
            </a:r>
            <a:r>
              <a:rPr lang="en-US" altLang="zh-CN" sz="2400" b="1" baseline="-25000">
                <a:latin typeface="Times New Roman" pitchFamily="18" charset="0"/>
              </a:rPr>
              <a:t>2</a:t>
            </a:r>
            <a:r>
              <a:rPr lang="en-US" altLang="zh-CN" sz="2400" b="1" baseline="30000">
                <a:latin typeface="Times New Roman" pitchFamily="18" charset="0"/>
              </a:rPr>
              <a:t>-</a:t>
            </a:r>
            <a:r>
              <a:rPr lang="zh-CN" altLang="en-US" sz="2400" b="1">
                <a:latin typeface="Times New Roman" pitchFamily="18" charset="0"/>
              </a:rPr>
              <a:t>的氧化还原电势均比较高，</a:t>
            </a:r>
          </a:p>
          <a:p>
            <a:pPr>
              <a:lnSpc>
                <a:spcPct val="150000"/>
              </a:lnSpc>
            </a:pPr>
            <a:r>
              <a:rPr lang="zh-CN" altLang="en-US" sz="2400" b="1">
                <a:latin typeface="Times New Roman" pitchFamily="18" charset="0"/>
              </a:rPr>
              <a:t>以氧为电子受体进行氧化时产生的能</a:t>
            </a:r>
          </a:p>
          <a:p>
            <a:pPr>
              <a:lnSpc>
                <a:spcPct val="150000"/>
              </a:lnSpc>
            </a:pPr>
            <a:r>
              <a:rPr lang="zh-CN" altLang="en-US" sz="2400" b="1">
                <a:latin typeface="Times New Roman" pitchFamily="18" charset="0"/>
              </a:rPr>
              <a:t>量较少，而且进行合成代谢所需要的</a:t>
            </a:r>
          </a:p>
          <a:p>
            <a:pPr>
              <a:lnSpc>
                <a:spcPct val="150000"/>
              </a:lnSpc>
            </a:pPr>
            <a:r>
              <a:rPr lang="zh-CN" altLang="en-US" sz="2400" b="1">
                <a:latin typeface="Times New Roman" pitchFamily="18" charset="0"/>
              </a:rPr>
              <a:t>还原力需消耗</a:t>
            </a:r>
            <a:r>
              <a:rPr lang="en-US" altLang="zh-CN" sz="2400" b="1">
                <a:latin typeface="Times New Roman" pitchFamily="18" charset="0"/>
              </a:rPr>
              <a:t>ATP</a:t>
            </a:r>
            <a:r>
              <a:rPr lang="zh-CN" altLang="en-US" sz="2400" b="1">
                <a:latin typeface="Times New Roman" pitchFamily="18" charset="0"/>
              </a:rPr>
              <a:t>进行电子的逆呼吸</a:t>
            </a:r>
          </a:p>
          <a:p>
            <a:pPr>
              <a:lnSpc>
                <a:spcPct val="150000"/>
              </a:lnSpc>
            </a:pPr>
            <a:r>
              <a:rPr lang="zh-CN" altLang="en-US" sz="2400" b="1">
                <a:latin typeface="Times New Roman" pitchFamily="18" charset="0"/>
              </a:rPr>
              <a:t>链传递来产生，因此这类细菌生长缓</a:t>
            </a:r>
          </a:p>
          <a:p>
            <a:pPr>
              <a:lnSpc>
                <a:spcPct val="150000"/>
              </a:lnSpc>
            </a:pPr>
            <a:r>
              <a:rPr lang="zh-CN" altLang="en-US" sz="2400" b="1">
                <a:latin typeface="Times New Roman" pitchFamily="18" charset="0"/>
              </a:rPr>
              <a:t>慢，平均代时在</a:t>
            </a:r>
            <a:r>
              <a:rPr lang="en-US" altLang="zh-CN" sz="2400" b="1">
                <a:latin typeface="Times New Roman" pitchFamily="18" charset="0"/>
              </a:rPr>
              <a:t>10h</a:t>
            </a:r>
            <a:r>
              <a:rPr lang="zh-CN" altLang="en-US" sz="2400" b="1">
                <a:latin typeface="Times New Roman" pitchFamily="18" charset="0"/>
              </a:rPr>
              <a:t>以上。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additive="base">
                                        <p:cTn id="7" dur="500" fill="hold"/>
                                        <p:tgtEl>
                                          <p:spTgt spid="120834"/>
                                        </p:tgtEl>
                                        <p:attrNameLst>
                                          <p:attrName>ppt_x</p:attrName>
                                        </p:attrNameLst>
                                      </p:cBhvr>
                                      <p:tavLst>
                                        <p:tav tm="0">
                                          <p:val>
                                            <p:strVal val="1+#ppt_w/2"/>
                                          </p:val>
                                        </p:tav>
                                        <p:tav tm="100000">
                                          <p:val>
                                            <p:strVal val="#ppt_x"/>
                                          </p:val>
                                        </p:tav>
                                      </p:tavLst>
                                    </p:anim>
                                    <p:anim calcmode="lin" valueType="num">
                                      <p:cBhvr additive="base">
                                        <p:cTn id="8" dur="500" fill="hold"/>
                                        <p:tgtEl>
                                          <p:spTgt spid="12083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083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0835"/>
                                        </p:tgtEl>
                                        <p:attrNameLst>
                                          <p:attrName>style.visibility</p:attrName>
                                        </p:attrNameLst>
                                      </p:cBhvr>
                                      <p:to>
                                        <p:strVal val="visible"/>
                                      </p:to>
                                    </p:set>
                                    <p:anim calcmode="lin" valueType="num">
                                      <p:cBhvr additive="base">
                                        <p:cTn id="13" dur="500" fill="hold"/>
                                        <p:tgtEl>
                                          <p:spTgt spid="120835"/>
                                        </p:tgtEl>
                                        <p:attrNameLst>
                                          <p:attrName>ppt_x</p:attrName>
                                        </p:attrNameLst>
                                      </p:cBhvr>
                                      <p:tavLst>
                                        <p:tav tm="0">
                                          <p:val>
                                            <p:strVal val="0-#ppt_w/2"/>
                                          </p:val>
                                        </p:tav>
                                        <p:tav tm="100000">
                                          <p:val>
                                            <p:strVal val="#ppt_x"/>
                                          </p:val>
                                        </p:tav>
                                      </p:tavLst>
                                    </p:anim>
                                    <p:anim calcmode="lin" valueType="num">
                                      <p:cBhvr additive="base">
                                        <p:cTn id="14" dur="500" fill="hold"/>
                                        <p:tgtEl>
                                          <p:spTgt spid="120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395288" y="620713"/>
            <a:ext cx="3248025" cy="457200"/>
          </a:xfrm>
          <a:prstGeom prst="rect">
            <a:avLst/>
          </a:prstGeom>
          <a:noFill/>
          <a:ln w="9525">
            <a:noFill/>
            <a:miter lim="800000"/>
            <a:headEnd/>
            <a:tailEnd/>
          </a:ln>
        </p:spPr>
        <p:txBody>
          <a:bodyPr wrap="none">
            <a:spAutoFit/>
          </a:bodyPr>
          <a:lstStyle/>
          <a:p>
            <a:r>
              <a:rPr kumimoji="1" lang="zh-CN" altLang="en-US" sz="2400" b="1">
                <a:solidFill>
                  <a:schemeClr val="hlink"/>
                </a:solidFill>
                <a:latin typeface="Times New Roman" pitchFamily="18" charset="0"/>
              </a:rPr>
              <a:t>（二）光能营养微生物</a:t>
            </a:r>
          </a:p>
        </p:txBody>
      </p:sp>
      <p:sp>
        <p:nvSpPr>
          <p:cNvPr id="122883" name="Text Box 3"/>
          <p:cNvSpPr txBox="1">
            <a:spLocks noChangeArrowheads="1"/>
          </p:cNvSpPr>
          <p:nvPr/>
        </p:nvSpPr>
        <p:spPr bwMode="auto">
          <a:xfrm>
            <a:off x="212725" y="3654425"/>
            <a:ext cx="184150" cy="457200"/>
          </a:xfrm>
          <a:prstGeom prst="rect">
            <a:avLst/>
          </a:prstGeom>
          <a:noFill/>
          <a:ln w="9525">
            <a:noFill/>
            <a:miter lim="800000"/>
            <a:headEnd/>
            <a:tailEnd/>
          </a:ln>
        </p:spPr>
        <p:txBody>
          <a:bodyPr wrap="none">
            <a:spAutoFit/>
          </a:bodyPr>
          <a:lstStyle/>
          <a:p>
            <a:endParaRPr lang="zh-CN" altLang="en-US"/>
          </a:p>
        </p:txBody>
      </p:sp>
      <p:sp>
        <p:nvSpPr>
          <p:cNvPr id="122884" name="Rectangle 4"/>
          <p:cNvSpPr>
            <a:spLocks noChangeArrowheads="1"/>
          </p:cNvSpPr>
          <p:nvPr/>
        </p:nvSpPr>
        <p:spPr bwMode="auto">
          <a:xfrm>
            <a:off x="285720" y="3786190"/>
            <a:ext cx="1928794" cy="830997"/>
          </a:xfrm>
          <a:prstGeom prst="rect">
            <a:avLst/>
          </a:prstGeom>
          <a:solidFill>
            <a:srgbClr val="969696"/>
          </a:solidFill>
          <a:ln w="38100">
            <a:solidFill>
              <a:srgbClr val="FFFF00"/>
            </a:solidFill>
            <a:miter lim="800000"/>
            <a:headEnd/>
            <a:tailEnd/>
          </a:ln>
        </p:spPr>
        <p:txBody>
          <a:bodyPr wrap="square" anchor="ctr">
            <a:spAutoFit/>
          </a:bodyPr>
          <a:lstStyle/>
          <a:p>
            <a:pPr algn="ctr">
              <a:spcBef>
                <a:spcPct val="20000"/>
              </a:spcBef>
              <a:buClr>
                <a:schemeClr val="bg2"/>
              </a:buClr>
              <a:buFont typeface="Monotype Sorts" pitchFamily="2" charset="2"/>
              <a:buNone/>
            </a:pPr>
            <a:r>
              <a:rPr kumimoji="1" lang="zh-CN" altLang="en-US" sz="2400" b="1" dirty="0">
                <a:latin typeface="Times New Roman" pitchFamily="18" charset="0"/>
              </a:rPr>
              <a:t>光能营养型生物</a:t>
            </a:r>
            <a:endParaRPr kumimoji="1" lang="zh-CN" altLang="en-US" sz="2400" dirty="0">
              <a:latin typeface="Times New Roman" pitchFamily="18" charset="0"/>
            </a:endParaRPr>
          </a:p>
        </p:txBody>
      </p:sp>
      <p:sp>
        <p:nvSpPr>
          <p:cNvPr id="122885" name="Rectangle 5"/>
          <p:cNvSpPr>
            <a:spLocks noGrp="1" noChangeArrowheads="1"/>
          </p:cNvSpPr>
          <p:nvPr>
            <p:ph type="body" idx="4294967295"/>
          </p:nvPr>
        </p:nvSpPr>
        <p:spPr>
          <a:xfrm>
            <a:off x="2843213" y="3379788"/>
            <a:ext cx="1225550" cy="576262"/>
          </a:xfrm>
          <a:solidFill>
            <a:srgbClr val="969696"/>
          </a:solidFill>
          <a:ln w="38100">
            <a:solidFill>
              <a:srgbClr val="FF0000"/>
            </a:solidFill>
          </a:ln>
        </p:spPr>
        <p:txBody>
          <a:bodyPr/>
          <a:lstStyle/>
          <a:p>
            <a:pPr eaLnBrk="1" hangingPunct="1">
              <a:buFontTx/>
              <a:buNone/>
            </a:pPr>
            <a:r>
              <a:rPr lang="zh-CN" altLang="en-US" sz="2400" b="1" smtClean="0"/>
              <a:t>产氧</a:t>
            </a:r>
          </a:p>
        </p:txBody>
      </p:sp>
      <p:sp>
        <p:nvSpPr>
          <p:cNvPr id="122886" name="AutoShape 6"/>
          <p:cNvSpPr>
            <a:spLocks/>
          </p:cNvSpPr>
          <p:nvPr/>
        </p:nvSpPr>
        <p:spPr bwMode="auto">
          <a:xfrm>
            <a:off x="2411413" y="3595688"/>
            <a:ext cx="419100" cy="1485900"/>
          </a:xfrm>
          <a:prstGeom prst="leftBrace">
            <a:avLst>
              <a:gd name="adj1" fmla="val 29545"/>
              <a:gd name="adj2" fmla="val 50000"/>
            </a:avLst>
          </a:prstGeom>
          <a:noFill/>
          <a:ln w="38100">
            <a:solidFill>
              <a:srgbClr val="99CCFF"/>
            </a:solidFill>
            <a:round/>
            <a:headEnd/>
            <a:tailEnd/>
          </a:ln>
        </p:spPr>
        <p:txBody>
          <a:bodyPr wrap="none" anchor="ctr"/>
          <a:lstStyle/>
          <a:p>
            <a:endParaRPr lang="zh-CN" altLang="en-US"/>
          </a:p>
        </p:txBody>
      </p:sp>
      <p:sp>
        <p:nvSpPr>
          <p:cNvPr id="122887" name="AutoShape 7"/>
          <p:cNvSpPr>
            <a:spLocks/>
          </p:cNvSpPr>
          <p:nvPr/>
        </p:nvSpPr>
        <p:spPr bwMode="auto">
          <a:xfrm>
            <a:off x="4140200" y="3090863"/>
            <a:ext cx="342900" cy="1085850"/>
          </a:xfrm>
          <a:prstGeom prst="leftBrace">
            <a:avLst>
              <a:gd name="adj1" fmla="val 26389"/>
              <a:gd name="adj2" fmla="val 50000"/>
            </a:avLst>
          </a:prstGeom>
          <a:noFill/>
          <a:ln w="38100">
            <a:solidFill>
              <a:srgbClr val="00FFFF"/>
            </a:solidFill>
            <a:round/>
            <a:headEnd/>
            <a:tailEnd/>
          </a:ln>
        </p:spPr>
        <p:txBody>
          <a:bodyPr wrap="none" anchor="ctr"/>
          <a:lstStyle/>
          <a:p>
            <a:endParaRPr lang="zh-CN" altLang="en-US"/>
          </a:p>
        </p:txBody>
      </p:sp>
      <p:sp>
        <p:nvSpPr>
          <p:cNvPr id="122888" name="Rectangle 8"/>
          <p:cNvSpPr>
            <a:spLocks noChangeArrowheads="1"/>
          </p:cNvSpPr>
          <p:nvPr/>
        </p:nvSpPr>
        <p:spPr bwMode="auto">
          <a:xfrm>
            <a:off x="2916238" y="4838700"/>
            <a:ext cx="1141412" cy="495300"/>
          </a:xfrm>
          <a:prstGeom prst="rect">
            <a:avLst/>
          </a:prstGeom>
          <a:solidFill>
            <a:srgbClr val="C0C0C0"/>
          </a:solidFill>
          <a:ln w="38100" algn="ctr">
            <a:solidFill>
              <a:srgbClr val="FF0000"/>
            </a:solidFill>
            <a:miter lim="800000"/>
            <a:headEnd/>
            <a:tailEnd/>
          </a:ln>
        </p:spPr>
        <p:txBody>
          <a:bodyPr wrap="none">
            <a:spAutoFit/>
          </a:bodyPr>
          <a:lstStyle/>
          <a:p>
            <a:pPr>
              <a:spcBef>
                <a:spcPct val="20000"/>
              </a:spcBef>
              <a:buClr>
                <a:schemeClr val="accent2"/>
              </a:buClr>
              <a:buFont typeface="Wingdings" pitchFamily="2" charset="2"/>
              <a:buNone/>
            </a:pPr>
            <a:r>
              <a:rPr lang="zh-CN" altLang="en-US" sz="2400" b="1">
                <a:latin typeface="Times New Roman" pitchFamily="18" charset="0"/>
              </a:rPr>
              <a:t>不产氧</a:t>
            </a:r>
          </a:p>
        </p:txBody>
      </p:sp>
      <p:sp>
        <p:nvSpPr>
          <p:cNvPr id="122889" name="Rectangle 9"/>
          <p:cNvSpPr>
            <a:spLocks noChangeArrowheads="1"/>
          </p:cNvSpPr>
          <p:nvPr/>
        </p:nvSpPr>
        <p:spPr bwMode="auto">
          <a:xfrm>
            <a:off x="4572000" y="2730500"/>
            <a:ext cx="4309193" cy="461665"/>
          </a:xfrm>
          <a:prstGeom prst="rect">
            <a:avLst/>
          </a:prstGeom>
          <a:solidFill>
            <a:srgbClr val="969696"/>
          </a:solidFill>
          <a:ln w="38100" algn="ctr">
            <a:solidFill>
              <a:srgbClr val="FF0000"/>
            </a:solidFill>
            <a:miter lim="800000"/>
            <a:headEnd/>
            <a:tailEnd/>
          </a:ln>
        </p:spPr>
        <p:txBody>
          <a:bodyPr wrap="none">
            <a:spAutoFit/>
          </a:bodyPr>
          <a:lstStyle/>
          <a:p>
            <a:pPr>
              <a:spcBef>
                <a:spcPct val="20000"/>
              </a:spcBef>
              <a:buClr>
                <a:schemeClr val="accent2"/>
              </a:buClr>
              <a:buFont typeface="Wingdings" pitchFamily="2" charset="2"/>
              <a:buNone/>
            </a:pPr>
            <a:r>
              <a:rPr kumimoji="1" lang="zh-CN" altLang="en-US" sz="2400" b="1" dirty="0">
                <a:latin typeface="Times New Roman" pitchFamily="18" charset="0"/>
              </a:rPr>
              <a:t>真核生物</a:t>
            </a:r>
            <a:r>
              <a:rPr kumimoji="1" lang="en-US" altLang="zh-CN" sz="2400" b="1" dirty="0">
                <a:latin typeface="Times New Roman" pitchFamily="18" charset="0"/>
              </a:rPr>
              <a:t>:</a:t>
            </a:r>
            <a:r>
              <a:rPr kumimoji="1" lang="zh-CN" altLang="en-US" sz="2400" b="1" dirty="0">
                <a:latin typeface="Times New Roman" pitchFamily="18" charset="0"/>
              </a:rPr>
              <a:t>藻类</a:t>
            </a:r>
            <a:r>
              <a:rPr kumimoji="1" lang="zh-CN" altLang="en-US" sz="2400" b="1" dirty="0" smtClean="0">
                <a:latin typeface="Times New Roman" pitchFamily="18" charset="0"/>
              </a:rPr>
              <a:t>及其它绿色植物</a:t>
            </a:r>
            <a:endParaRPr kumimoji="1" lang="zh-CN" altLang="en-US" sz="2400" b="1" dirty="0">
              <a:latin typeface="Times New Roman" pitchFamily="18" charset="0"/>
            </a:endParaRPr>
          </a:p>
        </p:txBody>
      </p:sp>
      <p:sp>
        <p:nvSpPr>
          <p:cNvPr id="122890" name="Rectangle 10"/>
          <p:cNvSpPr>
            <a:spLocks noChangeArrowheads="1"/>
          </p:cNvSpPr>
          <p:nvPr/>
        </p:nvSpPr>
        <p:spPr bwMode="auto">
          <a:xfrm>
            <a:off x="4572000" y="3956050"/>
            <a:ext cx="2468563" cy="422275"/>
          </a:xfrm>
          <a:prstGeom prst="rect">
            <a:avLst/>
          </a:prstGeom>
          <a:solidFill>
            <a:srgbClr val="969696"/>
          </a:solidFill>
          <a:ln w="38100" algn="ctr">
            <a:solidFill>
              <a:srgbClr val="FF0000"/>
            </a:solidFill>
            <a:miter lim="800000"/>
            <a:headEnd/>
            <a:tailEnd/>
          </a:ln>
        </p:spPr>
        <p:txBody>
          <a:bodyPr wrap="none">
            <a:spAutoFit/>
          </a:bodyPr>
          <a:lstStyle/>
          <a:p>
            <a:pPr>
              <a:lnSpc>
                <a:spcPct val="80000"/>
              </a:lnSpc>
              <a:spcBef>
                <a:spcPct val="20000"/>
              </a:spcBef>
              <a:buClr>
                <a:schemeClr val="bg2"/>
              </a:buClr>
              <a:buFont typeface="Monotype Sorts" pitchFamily="2" charset="2"/>
              <a:buNone/>
            </a:pPr>
            <a:r>
              <a:rPr kumimoji="1" lang="zh-CN" altLang="en-US" sz="2400" b="1">
                <a:latin typeface="Times New Roman" pitchFamily="18" charset="0"/>
              </a:rPr>
              <a:t>原核生物</a:t>
            </a:r>
            <a:r>
              <a:rPr kumimoji="1" lang="en-US" altLang="zh-CN" sz="2400" b="1">
                <a:latin typeface="Times New Roman" pitchFamily="18" charset="0"/>
              </a:rPr>
              <a:t>:</a:t>
            </a:r>
            <a:r>
              <a:rPr kumimoji="1" lang="zh-CN" altLang="en-US" sz="2400" b="1">
                <a:latin typeface="Times New Roman" pitchFamily="18" charset="0"/>
              </a:rPr>
              <a:t>蓝细菌</a:t>
            </a:r>
          </a:p>
        </p:txBody>
      </p:sp>
      <p:sp>
        <p:nvSpPr>
          <p:cNvPr id="122891" name="Rectangle 11"/>
          <p:cNvSpPr>
            <a:spLocks noChangeArrowheads="1"/>
          </p:cNvSpPr>
          <p:nvPr/>
        </p:nvSpPr>
        <p:spPr bwMode="auto">
          <a:xfrm>
            <a:off x="4427538" y="4819650"/>
            <a:ext cx="4716462" cy="495300"/>
          </a:xfrm>
          <a:prstGeom prst="rect">
            <a:avLst/>
          </a:prstGeom>
          <a:solidFill>
            <a:srgbClr val="969696"/>
          </a:solidFill>
          <a:ln w="38100" algn="ctr">
            <a:solidFill>
              <a:srgbClr val="FF0000"/>
            </a:solidFill>
            <a:miter lim="800000"/>
            <a:headEnd/>
            <a:tailEnd/>
          </a:ln>
        </p:spPr>
        <p:txBody>
          <a:bodyPr>
            <a:spAutoFit/>
          </a:bodyPr>
          <a:lstStyle/>
          <a:p>
            <a:pPr>
              <a:lnSpc>
                <a:spcPct val="0"/>
              </a:lnSpc>
              <a:buClr>
                <a:schemeClr val="bg2"/>
              </a:buClr>
              <a:buFont typeface="Monotype Sorts" pitchFamily="2" charset="2"/>
              <a:buNone/>
            </a:pPr>
            <a:endParaRPr kumimoji="1" lang="en-US" altLang="zh-CN" sz="2400" b="1">
              <a:latin typeface="Times New Roman" pitchFamily="18" charset="0"/>
            </a:endParaRPr>
          </a:p>
          <a:p>
            <a:pPr>
              <a:lnSpc>
                <a:spcPct val="50000"/>
              </a:lnSpc>
              <a:spcBef>
                <a:spcPct val="50000"/>
              </a:spcBef>
              <a:buClr>
                <a:schemeClr val="bg2"/>
              </a:buClr>
              <a:buFont typeface="Monotype Sorts" pitchFamily="2" charset="2"/>
              <a:buNone/>
            </a:pPr>
            <a:r>
              <a:rPr kumimoji="1" lang="en-US" altLang="zh-CN" sz="2400" b="1">
                <a:latin typeface="Times New Roman" pitchFamily="18" charset="0"/>
              </a:rPr>
              <a:t>(</a:t>
            </a:r>
            <a:r>
              <a:rPr kumimoji="1" lang="zh-CN" altLang="en-US" sz="2400" b="1">
                <a:latin typeface="Times New Roman" pitchFamily="18" charset="0"/>
              </a:rPr>
              <a:t>仅原核生物有</a:t>
            </a:r>
            <a:r>
              <a:rPr kumimoji="1" lang="en-US" altLang="zh-CN" sz="2400" b="1">
                <a:latin typeface="Times New Roman" pitchFamily="18" charset="0"/>
              </a:rPr>
              <a:t>):</a:t>
            </a:r>
            <a:r>
              <a:rPr kumimoji="1" lang="zh-CN" altLang="en-US" sz="2400" b="1">
                <a:latin typeface="Times New Roman" pitchFamily="18" charset="0"/>
              </a:rPr>
              <a:t>光合细菌   </a:t>
            </a:r>
          </a:p>
        </p:txBody>
      </p:sp>
      <p:pic>
        <p:nvPicPr>
          <p:cNvPr id="121868" name="Picture 12" descr="b8-f13"/>
          <p:cNvPicPr>
            <a:picLocks noChangeAspect="1" noChangeArrowheads="1"/>
          </p:cNvPicPr>
          <p:nvPr/>
        </p:nvPicPr>
        <p:blipFill>
          <a:blip r:embed="rId2" cstate="print"/>
          <a:srcRect/>
          <a:stretch>
            <a:fillRect/>
          </a:stretch>
        </p:blipFill>
        <p:spPr bwMode="auto">
          <a:xfrm>
            <a:off x="1835150" y="2227263"/>
            <a:ext cx="4800600" cy="3649662"/>
          </a:xfrm>
          <a:prstGeom prst="rect">
            <a:avLst/>
          </a:prstGeom>
          <a:noFill/>
          <a:ln w="9525">
            <a:noFill/>
            <a:miter lim="800000"/>
            <a:headEnd/>
            <a:tailEnd/>
          </a:ln>
        </p:spPr>
      </p:pic>
      <p:sp>
        <p:nvSpPr>
          <p:cNvPr id="122893" name="AutoShape 13"/>
          <p:cNvSpPr>
            <a:spLocks/>
          </p:cNvSpPr>
          <p:nvPr/>
        </p:nvSpPr>
        <p:spPr bwMode="auto">
          <a:xfrm>
            <a:off x="3635375" y="333375"/>
            <a:ext cx="304800" cy="990600"/>
          </a:xfrm>
          <a:prstGeom prst="leftBrace">
            <a:avLst>
              <a:gd name="adj1" fmla="val 27083"/>
              <a:gd name="adj2" fmla="val 50000"/>
            </a:avLst>
          </a:prstGeom>
          <a:noFill/>
          <a:ln w="31750">
            <a:solidFill>
              <a:srgbClr val="0000FF"/>
            </a:solidFill>
            <a:round/>
            <a:headEnd/>
            <a:tailEnd/>
          </a:ln>
        </p:spPr>
        <p:txBody>
          <a:bodyPr wrap="none" anchor="ctr">
            <a:spAutoFit/>
          </a:bodyPr>
          <a:lstStyle/>
          <a:p>
            <a:endParaRPr lang="zh-CN" altLang="en-US"/>
          </a:p>
        </p:txBody>
      </p:sp>
      <p:sp>
        <p:nvSpPr>
          <p:cNvPr id="122894" name="Text Box 14"/>
          <p:cNvSpPr txBox="1">
            <a:spLocks noChangeArrowheads="1"/>
          </p:cNvSpPr>
          <p:nvPr/>
        </p:nvSpPr>
        <p:spPr bwMode="auto">
          <a:xfrm>
            <a:off x="3924300" y="260350"/>
            <a:ext cx="2520950" cy="366713"/>
          </a:xfrm>
          <a:prstGeom prst="rect">
            <a:avLst/>
          </a:prstGeom>
          <a:noFill/>
          <a:ln w="9525">
            <a:noFill/>
            <a:miter lim="800000"/>
            <a:headEnd/>
            <a:tailEnd/>
          </a:ln>
        </p:spPr>
        <p:txBody>
          <a:bodyPr>
            <a:spAutoFit/>
          </a:bodyPr>
          <a:lstStyle/>
          <a:p>
            <a:pPr>
              <a:spcBef>
                <a:spcPct val="50000"/>
              </a:spcBef>
            </a:pPr>
            <a:r>
              <a:rPr lang="zh-CN" altLang="en-US" b="1" dirty="0"/>
              <a:t>光能自养</a:t>
            </a:r>
            <a:r>
              <a:rPr lang="en-US" altLang="zh-CN" b="1" dirty="0"/>
              <a:t>(CO</a:t>
            </a:r>
            <a:r>
              <a:rPr lang="en-US" altLang="zh-CN" b="1" baseline="-25000" dirty="0"/>
              <a:t>2</a:t>
            </a:r>
            <a:r>
              <a:rPr lang="zh-CN" altLang="en-US" b="1" dirty="0"/>
              <a:t>为碳源</a:t>
            </a:r>
            <a:r>
              <a:rPr lang="en-US" altLang="zh-CN" b="1" dirty="0"/>
              <a:t>)</a:t>
            </a:r>
          </a:p>
        </p:txBody>
      </p:sp>
      <p:sp>
        <p:nvSpPr>
          <p:cNvPr id="122895" name="Text Box 15"/>
          <p:cNvSpPr txBox="1">
            <a:spLocks noChangeArrowheads="1"/>
          </p:cNvSpPr>
          <p:nvPr/>
        </p:nvSpPr>
        <p:spPr bwMode="auto">
          <a:xfrm>
            <a:off x="3924300" y="1052513"/>
            <a:ext cx="2663825" cy="366712"/>
          </a:xfrm>
          <a:prstGeom prst="rect">
            <a:avLst/>
          </a:prstGeom>
          <a:noFill/>
          <a:ln w="9525">
            <a:noFill/>
            <a:miter lim="800000"/>
            <a:headEnd/>
            <a:tailEnd/>
          </a:ln>
        </p:spPr>
        <p:txBody>
          <a:bodyPr>
            <a:spAutoFit/>
          </a:bodyPr>
          <a:lstStyle/>
          <a:p>
            <a:pPr>
              <a:spcBef>
                <a:spcPct val="50000"/>
              </a:spcBef>
            </a:pPr>
            <a:r>
              <a:rPr lang="zh-CN" altLang="en-US" b="1"/>
              <a:t>光能异养</a:t>
            </a:r>
            <a:r>
              <a:rPr lang="en-US" altLang="zh-CN" b="1"/>
              <a:t>(</a:t>
            </a:r>
            <a:r>
              <a:rPr lang="zh-CN" altLang="en-US" b="1"/>
              <a:t>有机物为碳源</a:t>
            </a:r>
            <a:r>
              <a:rPr lang="en-US" altLang="zh-CN"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868"/>
                                        </p:tgtEl>
                                        <p:attrNameLst>
                                          <p:attrName>style.visibility</p:attrName>
                                        </p:attrNameLst>
                                      </p:cBhvr>
                                      <p:to>
                                        <p:strVal val="visible"/>
                                      </p:to>
                                    </p:set>
                                    <p:anim calcmode="lin" valueType="num">
                                      <p:cBhvr additive="base">
                                        <p:cTn id="7" dur="500" fill="hold"/>
                                        <p:tgtEl>
                                          <p:spTgt spid="121868"/>
                                        </p:tgtEl>
                                        <p:attrNameLst>
                                          <p:attrName>ppt_x</p:attrName>
                                        </p:attrNameLst>
                                      </p:cBhvr>
                                      <p:tavLst>
                                        <p:tav tm="0">
                                          <p:val>
                                            <p:strVal val="#ppt_x"/>
                                          </p:val>
                                        </p:tav>
                                        <p:tav tm="100000">
                                          <p:val>
                                            <p:strVal val="#ppt_x"/>
                                          </p:val>
                                        </p:tav>
                                      </p:tavLst>
                                    </p:anim>
                                    <p:anim calcmode="lin" valueType="num">
                                      <p:cBhvr additive="base">
                                        <p:cTn id="8" dur="500" fill="hold"/>
                                        <p:tgtEl>
                                          <p:spTgt spid="12186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218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212725" y="2840038"/>
            <a:ext cx="184150" cy="457200"/>
          </a:xfrm>
          <a:prstGeom prst="rect">
            <a:avLst/>
          </a:prstGeom>
          <a:noFill/>
          <a:ln w="9525">
            <a:noFill/>
            <a:miter lim="800000"/>
            <a:headEnd/>
            <a:tailEnd/>
          </a:ln>
        </p:spPr>
        <p:txBody>
          <a:bodyPr wrap="none">
            <a:spAutoFit/>
          </a:bodyPr>
          <a:lstStyle/>
          <a:p>
            <a:endParaRPr lang="zh-CN" altLang="en-US"/>
          </a:p>
        </p:txBody>
      </p:sp>
      <p:sp>
        <p:nvSpPr>
          <p:cNvPr id="122883" name="Text Box 3"/>
          <p:cNvSpPr txBox="1">
            <a:spLocks noChangeArrowheads="1"/>
          </p:cNvSpPr>
          <p:nvPr/>
        </p:nvSpPr>
        <p:spPr bwMode="auto">
          <a:xfrm>
            <a:off x="468313" y="3192463"/>
            <a:ext cx="8005762" cy="2292350"/>
          </a:xfrm>
          <a:prstGeom prst="rect">
            <a:avLst/>
          </a:prstGeom>
          <a:solidFill>
            <a:srgbClr val="969696"/>
          </a:solidFill>
          <a:ln w="9525">
            <a:solidFill>
              <a:srgbClr val="FF0000"/>
            </a:solidFill>
            <a:miter lim="800000"/>
            <a:headEnd/>
            <a:tailEnd/>
          </a:ln>
        </p:spPr>
        <p:txBody>
          <a:bodyPr wrap="none">
            <a:spAutoFit/>
          </a:bodyPr>
          <a:lstStyle/>
          <a:p>
            <a:r>
              <a:rPr kumimoji="1" lang="zh-CN" altLang="en-US" sz="2400" b="1">
                <a:solidFill>
                  <a:srgbClr val="FFCC66"/>
                </a:solidFill>
                <a:latin typeface="Times New Roman" pitchFamily="18" charset="0"/>
              </a:rPr>
              <a:t>特点：</a:t>
            </a:r>
          </a:p>
          <a:p>
            <a:r>
              <a:rPr kumimoji="1" lang="zh-CN" altLang="en-US" sz="2400" b="1">
                <a:latin typeface="Times New Roman" pitchFamily="18" charset="0"/>
              </a:rPr>
              <a:t>（</a:t>
            </a:r>
            <a:r>
              <a:rPr kumimoji="1" lang="en-US" altLang="zh-CN" sz="2400" b="1">
                <a:latin typeface="Times New Roman" pitchFamily="18" charset="0"/>
              </a:rPr>
              <a:t>1</a:t>
            </a:r>
            <a:r>
              <a:rPr kumimoji="1" lang="zh-CN" altLang="en-US" sz="2400" b="1">
                <a:latin typeface="Times New Roman" pitchFamily="18" charset="0"/>
              </a:rPr>
              <a:t>）在光能的趋动下，电子从菌绿素分子逐出后，通过类</a:t>
            </a:r>
          </a:p>
          <a:p>
            <a:r>
              <a:rPr kumimoji="1" lang="zh-CN" altLang="en-US" sz="2400" b="1">
                <a:latin typeface="Times New Roman" pitchFamily="18" charset="0"/>
              </a:rPr>
              <a:t>似呼吸链的循环，又回到菌绿素，其间产生了</a:t>
            </a:r>
            <a:r>
              <a:rPr kumimoji="1" lang="en-US" altLang="zh-CN" sz="2400" b="1">
                <a:latin typeface="Times New Roman" pitchFamily="18" charset="0"/>
              </a:rPr>
              <a:t>ATP</a:t>
            </a:r>
            <a:r>
              <a:rPr kumimoji="1" lang="zh-CN" altLang="en-US" sz="2400" b="1">
                <a:latin typeface="Times New Roman" pitchFamily="18" charset="0"/>
              </a:rPr>
              <a:t>；</a:t>
            </a:r>
          </a:p>
          <a:p>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）产</a:t>
            </a:r>
            <a:r>
              <a:rPr kumimoji="1" lang="en-US" altLang="zh-CN" sz="2400" b="1">
                <a:latin typeface="Times New Roman" pitchFamily="18" charset="0"/>
              </a:rPr>
              <a:t>ATP</a:t>
            </a:r>
            <a:r>
              <a:rPr kumimoji="1" lang="zh-CN" altLang="en-US" sz="2400" b="1">
                <a:latin typeface="Times New Roman" pitchFamily="18" charset="0"/>
              </a:rPr>
              <a:t>与产还原力</a:t>
            </a:r>
            <a:r>
              <a:rPr kumimoji="1" lang="en-US" altLang="zh-CN" sz="2400" b="1">
                <a:latin typeface="Times New Roman" pitchFamily="18" charset="0"/>
              </a:rPr>
              <a:t>[H]</a:t>
            </a:r>
            <a:r>
              <a:rPr kumimoji="1" lang="zh-CN" altLang="en-US" sz="2400" b="1">
                <a:latin typeface="Times New Roman" pitchFamily="18" charset="0"/>
              </a:rPr>
              <a:t>分别进行；</a:t>
            </a:r>
          </a:p>
          <a:p>
            <a:r>
              <a:rPr kumimoji="1" lang="zh-CN" altLang="en-US" sz="2400" b="1">
                <a:latin typeface="Times New Roman" pitchFamily="18" charset="0"/>
              </a:rPr>
              <a:t>（</a:t>
            </a:r>
            <a:r>
              <a:rPr kumimoji="1" lang="en-US" altLang="zh-CN" sz="2400" b="1">
                <a:latin typeface="Times New Roman" pitchFamily="18" charset="0"/>
              </a:rPr>
              <a:t>3</a:t>
            </a:r>
            <a:r>
              <a:rPr kumimoji="1" lang="zh-CN" altLang="en-US" sz="2400" b="1">
                <a:latin typeface="Times New Roman" pitchFamily="18" charset="0"/>
              </a:rPr>
              <a:t>）还原力来自</a:t>
            </a:r>
            <a:r>
              <a:rPr kumimoji="1" lang="en-US" altLang="zh-CN" sz="2400" b="1">
                <a:latin typeface="Times New Roman" pitchFamily="18" charset="0"/>
              </a:rPr>
              <a:t>H</a:t>
            </a:r>
            <a:r>
              <a:rPr kumimoji="1" lang="en-US" altLang="zh-CN" sz="2400" b="1" baseline="-25000">
                <a:latin typeface="Times New Roman" pitchFamily="18" charset="0"/>
              </a:rPr>
              <a:t>2</a:t>
            </a:r>
            <a:r>
              <a:rPr kumimoji="1" lang="en-US" altLang="zh-CN" sz="2400" b="1">
                <a:latin typeface="Times New Roman" pitchFamily="18" charset="0"/>
              </a:rPr>
              <a:t>S</a:t>
            </a:r>
            <a:r>
              <a:rPr kumimoji="1" lang="zh-CN" altLang="en-US" sz="2400" b="1">
                <a:latin typeface="Times New Roman" pitchFamily="18" charset="0"/>
              </a:rPr>
              <a:t>等的无机氢供体；</a:t>
            </a:r>
          </a:p>
          <a:p>
            <a:r>
              <a:rPr kumimoji="1" lang="zh-CN" altLang="en-US" sz="2400" b="1">
                <a:latin typeface="Times New Roman" pitchFamily="18" charset="0"/>
              </a:rPr>
              <a:t>（</a:t>
            </a:r>
            <a:r>
              <a:rPr kumimoji="1" lang="en-US" altLang="zh-CN" sz="2400" b="1">
                <a:latin typeface="Times New Roman" pitchFamily="18" charset="0"/>
              </a:rPr>
              <a:t>4</a:t>
            </a:r>
            <a:r>
              <a:rPr kumimoji="1" lang="zh-CN" altLang="en-US" sz="2400" b="1">
                <a:latin typeface="Times New Roman" pitchFamily="18" charset="0"/>
              </a:rPr>
              <a:t>）不产生氧。</a:t>
            </a:r>
          </a:p>
        </p:txBody>
      </p:sp>
      <p:sp>
        <p:nvSpPr>
          <p:cNvPr id="123908" name="Rectangle 4"/>
          <p:cNvSpPr>
            <a:spLocks noChangeArrowheads="1"/>
          </p:cNvSpPr>
          <p:nvPr/>
        </p:nvSpPr>
        <p:spPr bwMode="auto">
          <a:xfrm>
            <a:off x="395288" y="404813"/>
            <a:ext cx="8232775" cy="519112"/>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en-US" altLang="zh-CN" sz="2800" b="1">
                <a:solidFill>
                  <a:schemeClr val="hlink"/>
                </a:solidFill>
                <a:latin typeface="Times New Roman" pitchFamily="18" charset="0"/>
              </a:rPr>
              <a:t>1</a:t>
            </a:r>
            <a:r>
              <a:rPr kumimoji="1" lang="zh-CN" altLang="en-US" sz="2800" b="1">
                <a:solidFill>
                  <a:schemeClr val="hlink"/>
                </a:solidFill>
                <a:latin typeface="Times New Roman" pitchFamily="18" charset="0"/>
              </a:rPr>
              <a:t>、循环光合磷酸化</a:t>
            </a:r>
            <a:r>
              <a:rPr kumimoji="1" lang="zh-CN" altLang="en-US" sz="2800" b="1">
                <a:solidFill>
                  <a:srgbClr val="FF0000"/>
                </a:solidFill>
                <a:latin typeface="Times New Roman" pitchFamily="18" charset="0"/>
              </a:rPr>
              <a:t>（</a:t>
            </a:r>
            <a:r>
              <a:rPr kumimoji="1" lang="en-US" altLang="zh-CN" sz="2800" b="1">
                <a:solidFill>
                  <a:srgbClr val="FF0000"/>
                </a:solidFill>
                <a:latin typeface="Times New Roman" pitchFamily="18" charset="0"/>
              </a:rPr>
              <a:t>cyclic photophosphorylation</a:t>
            </a:r>
            <a:r>
              <a:rPr kumimoji="1" lang="zh-CN" altLang="en-US" sz="2800" b="1">
                <a:solidFill>
                  <a:srgbClr val="FF0000"/>
                </a:solidFill>
                <a:latin typeface="Times New Roman" pitchFamily="18" charset="0"/>
              </a:rPr>
              <a:t>）</a:t>
            </a:r>
          </a:p>
        </p:txBody>
      </p:sp>
      <p:sp>
        <p:nvSpPr>
          <p:cNvPr id="122885" name="Rectangle 5"/>
          <p:cNvSpPr>
            <a:spLocks noChangeArrowheads="1"/>
          </p:cNvSpPr>
          <p:nvPr/>
        </p:nvSpPr>
        <p:spPr bwMode="auto">
          <a:xfrm>
            <a:off x="468313" y="1484313"/>
            <a:ext cx="8135937" cy="1225550"/>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一种存在于厌氧光合细菌中的利用日光能产生</a:t>
            </a:r>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的磷酸化反应，由于它是一种在光驱动下通过电子的循环式传递而完成的磷酸化，故称光合磷酸化。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anim calcmode="lin" valueType="num">
                                      <p:cBhvr additive="base">
                                        <p:cTn id="7" dur="500" fill="hold"/>
                                        <p:tgtEl>
                                          <p:spTgt spid="122885"/>
                                        </p:tgtEl>
                                        <p:attrNameLst>
                                          <p:attrName>ppt_x</p:attrName>
                                        </p:attrNameLst>
                                      </p:cBhvr>
                                      <p:tavLst>
                                        <p:tav tm="0">
                                          <p:val>
                                            <p:strVal val="0-#ppt_w/2"/>
                                          </p:val>
                                        </p:tav>
                                        <p:tav tm="100000">
                                          <p:val>
                                            <p:strVal val="#ppt_x"/>
                                          </p:val>
                                        </p:tav>
                                      </p:tavLst>
                                    </p:anim>
                                    <p:anim calcmode="lin" valueType="num">
                                      <p:cBhvr additive="base">
                                        <p:cTn id="8" dur="500" fill="hold"/>
                                        <p:tgtEl>
                                          <p:spTgt spid="1228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22883"/>
                                        </p:tgtEl>
                                        <p:attrNameLst>
                                          <p:attrName>style.visibility</p:attrName>
                                        </p:attrNameLst>
                                      </p:cBhvr>
                                      <p:to>
                                        <p:strVal val="visible"/>
                                      </p:to>
                                    </p:set>
                                    <p:anim calcmode="lin" valueType="num">
                                      <p:cBhvr additive="base">
                                        <p:cTn id="13" dur="500" fill="hold"/>
                                        <p:tgtEl>
                                          <p:spTgt spid="122883"/>
                                        </p:tgtEl>
                                        <p:attrNameLst>
                                          <p:attrName>ppt_x</p:attrName>
                                        </p:attrNameLst>
                                      </p:cBhvr>
                                      <p:tavLst>
                                        <p:tav tm="0">
                                          <p:val>
                                            <p:strVal val="1+#ppt_w/2"/>
                                          </p:val>
                                        </p:tav>
                                        <p:tav tm="100000">
                                          <p:val>
                                            <p:strVal val="#ppt_x"/>
                                          </p:val>
                                        </p:tav>
                                      </p:tavLst>
                                    </p:anim>
                                    <p:anim calcmode="lin" valueType="num">
                                      <p:cBhvr additive="base">
                                        <p:cTn id="14" dur="500" fill="hold"/>
                                        <p:tgtEl>
                                          <p:spTgt spid="122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nimBg="1"/>
      <p:bldP spid="12288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b8-13"/>
          <p:cNvPicPr>
            <a:picLocks noChangeAspect="1" noChangeArrowheads="1"/>
          </p:cNvPicPr>
          <p:nvPr/>
        </p:nvPicPr>
        <p:blipFill>
          <a:blip r:embed="rId2" cstate="print"/>
          <a:srcRect/>
          <a:stretch>
            <a:fillRect/>
          </a:stretch>
        </p:blipFill>
        <p:spPr bwMode="auto">
          <a:xfrm>
            <a:off x="0" y="0"/>
            <a:ext cx="8229600" cy="5865813"/>
          </a:xfrm>
          <a:prstGeom prst="rect">
            <a:avLst/>
          </a:prstGeom>
          <a:noFill/>
          <a:ln w="9525">
            <a:noFill/>
            <a:miter lim="800000"/>
            <a:headEnd/>
            <a:tailEnd/>
          </a:ln>
        </p:spPr>
      </p:pic>
      <p:sp>
        <p:nvSpPr>
          <p:cNvPr id="124931" name="Text Box 3"/>
          <p:cNvSpPr txBox="1">
            <a:spLocks noChangeArrowheads="1"/>
          </p:cNvSpPr>
          <p:nvPr/>
        </p:nvSpPr>
        <p:spPr bwMode="auto">
          <a:xfrm>
            <a:off x="3641725" y="1081088"/>
            <a:ext cx="5559425" cy="406400"/>
          </a:xfrm>
          <a:prstGeom prst="rect">
            <a:avLst/>
          </a:prstGeom>
          <a:solidFill>
            <a:schemeClr val="bg2"/>
          </a:solidFill>
          <a:ln w="9525">
            <a:solidFill>
              <a:srgbClr val="FF0000"/>
            </a:solidFill>
            <a:miter lim="800000"/>
            <a:headEnd/>
            <a:tailEnd/>
          </a:ln>
        </p:spPr>
        <p:txBody>
          <a:bodyPr wrap="none">
            <a:spAutoFit/>
          </a:bodyPr>
          <a:lstStyle/>
          <a:p>
            <a:r>
              <a:rPr lang="zh-CN" altLang="en-US" sz="2000" b="1">
                <a:latin typeface="Times New Roman" pitchFamily="18" charset="0"/>
              </a:rPr>
              <a:t>光合细菌主要通过环式光合磷酸化作用产生</a:t>
            </a:r>
            <a:r>
              <a:rPr lang="en-US" altLang="zh-CN" sz="2000" b="1">
                <a:latin typeface="Times New Roman" pitchFamily="18" charset="0"/>
              </a:rPr>
              <a:t>ATP</a:t>
            </a:r>
            <a:endParaRPr lang="en-US" altLang="zh-CN" sz="2400" b="1">
              <a:latin typeface="Times New Roman" pitchFamily="18" charset="0"/>
            </a:endParaRPr>
          </a:p>
        </p:txBody>
      </p:sp>
      <p:sp>
        <p:nvSpPr>
          <p:cNvPr id="123908" name="Text Box 4"/>
          <p:cNvSpPr txBox="1">
            <a:spLocks noChangeArrowheads="1"/>
          </p:cNvSpPr>
          <p:nvPr/>
        </p:nvSpPr>
        <p:spPr bwMode="auto">
          <a:xfrm>
            <a:off x="3656013" y="1651000"/>
            <a:ext cx="5564187" cy="711200"/>
          </a:xfrm>
          <a:prstGeom prst="rect">
            <a:avLst/>
          </a:prstGeom>
          <a:solidFill>
            <a:srgbClr val="008000"/>
          </a:solidFill>
          <a:ln w="9525">
            <a:solidFill>
              <a:srgbClr val="FF6600"/>
            </a:solidFill>
            <a:miter lim="800000"/>
            <a:headEnd/>
            <a:tailEnd/>
          </a:ln>
        </p:spPr>
        <p:txBody>
          <a:bodyPr wrap="none">
            <a:spAutoFit/>
          </a:bodyPr>
          <a:lstStyle/>
          <a:p>
            <a:r>
              <a:rPr lang="zh-CN" altLang="en-US" sz="2000" b="1">
                <a:solidFill>
                  <a:schemeClr val="bg1"/>
                </a:solidFill>
                <a:latin typeface="Times New Roman" pitchFamily="18" charset="0"/>
              </a:rPr>
              <a:t>不是利用</a:t>
            </a:r>
            <a:r>
              <a:rPr lang="en-US" altLang="zh-CN" sz="2000" b="1">
                <a:solidFill>
                  <a:schemeClr val="bg1"/>
                </a:solidFill>
                <a:latin typeface="Times New Roman" pitchFamily="18" charset="0"/>
              </a:rPr>
              <a:t>H</a:t>
            </a:r>
            <a:r>
              <a:rPr lang="en-US" altLang="zh-CN" sz="2000" b="1" baseline="-25000">
                <a:solidFill>
                  <a:schemeClr val="bg1"/>
                </a:solidFill>
                <a:latin typeface="Times New Roman" pitchFamily="18" charset="0"/>
              </a:rPr>
              <a:t>2</a:t>
            </a:r>
            <a:r>
              <a:rPr lang="en-US" altLang="zh-CN" sz="2000" b="1">
                <a:solidFill>
                  <a:schemeClr val="bg1"/>
                </a:solidFill>
                <a:latin typeface="Times New Roman" pitchFamily="18" charset="0"/>
              </a:rPr>
              <a:t>O</a:t>
            </a:r>
            <a:r>
              <a:rPr lang="zh-CN" altLang="en-US" sz="2000" b="1">
                <a:solidFill>
                  <a:schemeClr val="bg1"/>
                </a:solidFill>
                <a:latin typeface="Times New Roman" pitchFamily="18" charset="0"/>
              </a:rPr>
              <a:t>，而是利用还原态的</a:t>
            </a:r>
            <a:r>
              <a:rPr lang="en-US" altLang="zh-CN" sz="2000" b="1">
                <a:solidFill>
                  <a:schemeClr val="bg1"/>
                </a:solidFill>
                <a:latin typeface="Times New Roman" pitchFamily="18" charset="0"/>
              </a:rPr>
              <a:t>H</a:t>
            </a:r>
            <a:r>
              <a:rPr lang="en-US" altLang="zh-CN" sz="2000" b="1" baseline="-25000">
                <a:solidFill>
                  <a:schemeClr val="bg1"/>
                </a:solidFill>
                <a:latin typeface="Times New Roman" pitchFamily="18" charset="0"/>
              </a:rPr>
              <a:t>2 </a:t>
            </a:r>
            <a:r>
              <a:rPr lang="zh-CN" altLang="en-US" sz="2000" b="1">
                <a:solidFill>
                  <a:schemeClr val="bg1"/>
                </a:solidFill>
                <a:latin typeface="Times New Roman" pitchFamily="18" charset="0"/>
              </a:rPr>
              <a:t>、 </a:t>
            </a:r>
            <a:r>
              <a:rPr lang="en-US" altLang="zh-CN" sz="2000" b="1">
                <a:solidFill>
                  <a:schemeClr val="bg1"/>
                </a:solidFill>
                <a:latin typeface="Times New Roman" pitchFamily="18" charset="0"/>
              </a:rPr>
              <a:t>H</a:t>
            </a:r>
            <a:r>
              <a:rPr lang="en-US" altLang="zh-CN" sz="2000" b="1" baseline="-25000">
                <a:solidFill>
                  <a:schemeClr val="bg1"/>
                </a:solidFill>
                <a:latin typeface="Times New Roman" pitchFamily="18" charset="0"/>
              </a:rPr>
              <a:t>2</a:t>
            </a:r>
            <a:r>
              <a:rPr lang="en-US" altLang="zh-CN" sz="2000" b="1">
                <a:solidFill>
                  <a:schemeClr val="bg1"/>
                </a:solidFill>
                <a:latin typeface="Times New Roman" pitchFamily="18" charset="0"/>
              </a:rPr>
              <a:t>S</a:t>
            </a:r>
            <a:r>
              <a:rPr lang="zh-CN" altLang="en-US" sz="2000" b="1">
                <a:solidFill>
                  <a:schemeClr val="bg1"/>
                </a:solidFill>
                <a:latin typeface="Times New Roman" pitchFamily="18" charset="0"/>
              </a:rPr>
              <a:t>等作</a:t>
            </a:r>
          </a:p>
          <a:p>
            <a:r>
              <a:rPr lang="zh-CN" altLang="en-US" sz="2000" b="1">
                <a:solidFill>
                  <a:schemeClr val="bg1"/>
                </a:solidFill>
                <a:latin typeface="Times New Roman" pitchFamily="18" charset="0"/>
              </a:rPr>
              <a:t>为还原</a:t>
            </a:r>
            <a:r>
              <a:rPr lang="en-US" altLang="zh-CN" sz="2000" b="1">
                <a:solidFill>
                  <a:schemeClr val="bg1"/>
                </a:solidFill>
                <a:latin typeface="Times New Roman" pitchFamily="18" charset="0"/>
              </a:rPr>
              <a:t>CO</a:t>
            </a:r>
            <a:r>
              <a:rPr lang="en-US" altLang="zh-CN" sz="2000" b="1" baseline="-25000">
                <a:solidFill>
                  <a:schemeClr val="bg1"/>
                </a:solidFill>
                <a:latin typeface="Times New Roman" pitchFamily="18" charset="0"/>
              </a:rPr>
              <a:t>2</a:t>
            </a:r>
            <a:r>
              <a:rPr lang="zh-CN" altLang="en-US" sz="2000" b="1">
                <a:solidFill>
                  <a:schemeClr val="bg1"/>
                </a:solidFill>
                <a:latin typeface="Times New Roman" pitchFamily="18" charset="0"/>
              </a:rPr>
              <a:t>的氢供体，进行不产氧的光合作用；</a:t>
            </a:r>
            <a:endParaRPr lang="zh-CN" altLang="en-US" sz="2400" b="1">
              <a:solidFill>
                <a:schemeClr val="bg1"/>
              </a:solidFill>
              <a:latin typeface="Times New Roman" pitchFamily="18" charset="0"/>
            </a:endParaRPr>
          </a:p>
        </p:txBody>
      </p:sp>
      <p:pic>
        <p:nvPicPr>
          <p:cNvPr id="123909" name="Picture 5" descr="b8-13"/>
          <p:cNvPicPr>
            <a:picLocks noChangeAspect="1" noChangeArrowheads="1"/>
          </p:cNvPicPr>
          <p:nvPr/>
        </p:nvPicPr>
        <p:blipFill>
          <a:blip r:embed="rId3" cstate="print"/>
          <a:srcRect/>
          <a:stretch>
            <a:fillRect/>
          </a:stretch>
        </p:blipFill>
        <p:spPr bwMode="auto">
          <a:xfrm>
            <a:off x="0" y="2895600"/>
            <a:ext cx="9144000" cy="4140200"/>
          </a:xfrm>
          <a:prstGeom prst="rect">
            <a:avLst/>
          </a:prstGeom>
          <a:noFill/>
          <a:ln w="9525">
            <a:noFill/>
            <a:miter lim="800000"/>
            <a:headEnd/>
            <a:tailEnd/>
          </a:ln>
        </p:spPr>
      </p:pic>
      <p:pic>
        <p:nvPicPr>
          <p:cNvPr id="123910" name="Picture 6" descr="fanyi-f9"/>
          <p:cNvPicPr>
            <a:picLocks noChangeAspect="1" noChangeArrowheads="1"/>
          </p:cNvPicPr>
          <p:nvPr/>
        </p:nvPicPr>
        <p:blipFill>
          <a:blip r:embed="rId4" cstate="print"/>
          <a:srcRect/>
          <a:stretch>
            <a:fillRect/>
          </a:stretch>
        </p:blipFill>
        <p:spPr bwMode="auto">
          <a:xfrm>
            <a:off x="0" y="3200400"/>
            <a:ext cx="9144000" cy="5130800"/>
          </a:xfrm>
          <a:prstGeom prst="rect">
            <a:avLst/>
          </a:prstGeom>
          <a:noFill/>
          <a:ln w="9525">
            <a:noFill/>
            <a:miter lim="800000"/>
            <a:headEnd/>
            <a:tailEnd/>
          </a:ln>
        </p:spPr>
      </p:pic>
      <p:sp>
        <p:nvSpPr>
          <p:cNvPr id="123911" name="Text Box 7"/>
          <p:cNvSpPr txBox="1">
            <a:spLocks noChangeArrowheads="1"/>
          </p:cNvSpPr>
          <p:nvPr/>
        </p:nvSpPr>
        <p:spPr bwMode="auto">
          <a:xfrm>
            <a:off x="4895850" y="2438400"/>
            <a:ext cx="4283075" cy="711200"/>
          </a:xfrm>
          <a:prstGeom prst="rect">
            <a:avLst/>
          </a:prstGeom>
          <a:solidFill>
            <a:srgbClr val="0000FF"/>
          </a:solidFill>
          <a:ln w="9525">
            <a:solidFill>
              <a:schemeClr val="accent1"/>
            </a:solidFill>
            <a:miter lim="800000"/>
            <a:headEnd/>
            <a:tailEnd/>
          </a:ln>
        </p:spPr>
        <p:txBody>
          <a:bodyPr wrap="none">
            <a:spAutoFit/>
          </a:bodyPr>
          <a:lstStyle/>
          <a:p>
            <a:r>
              <a:rPr lang="zh-CN" altLang="en-US" sz="2000" b="1">
                <a:solidFill>
                  <a:srgbClr val="CCFF99"/>
                </a:solidFill>
                <a:latin typeface="Times New Roman" pitchFamily="18" charset="0"/>
              </a:rPr>
              <a:t>电子传递的过程中造成了质子的跨膜</a:t>
            </a:r>
          </a:p>
          <a:p>
            <a:r>
              <a:rPr lang="zh-CN" altLang="en-US" sz="2000" b="1">
                <a:solidFill>
                  <a:srgbClr val="CCFF99"/>
                </a:solidFill>
                <a:latin typeface="Times New Roman" pitchFamily="18" charset="0"/>
              </a:rPr>
              <a:t>移动，为</a:t>
            </a:r>
            <a:r>
              <a:rPr lang="en-US" altLang="zh-CN" sz="2000" b="1">
                <a:solidFill>
                  <a:srgbClr val="CCFF99"/>
                </a:solidFill>
                <a:latin typeface="Times New Roman" pitchFamily="18" charset="0"/>
              </a:rPr>
              <a:t>ATP</a:t>
            </a:r>
            <a:r>
              <a:rPr lang="zh-CN" altLang="en-US" sz="2000" b="1">
                <a:solidFill>
                  <a:srgbClr val="CCFF99"/>
                </a:solidFill>
                <a:latin typeface="Times New Roman" pitchFamily="18" charset="0"/>
              </a:rPr>
              <a:t>的合成提供了能量。</a:t>
            </a:r>
            <a:endParaRPr lang="zh-CN" altLang="en-US" sz="2400" b="1">
              <a:solidFill>
                <a:srgbClr val="CCFF99"/>
              </a:solidFill>
              <a:latin typeface="Times New Roman" pitchFamily="18" charset="0"/>
            </a:endParaRPr>
          </a:p>
        </p:txBody>
      </p:sp>
      <p:sp>
        <p:nvSpPr>
          <p:cNvPr id="123912" name="Text Box 8"/>
          <p:cNvSpPr txBox="1">
            <a:spLocks noChangeArrowheads="1"/>
          </p:cNvSpPr>
          <p:nvPr/>
        </p:nvSpPr>
        <p:spPr bwMode="auto">
          <a:xfrm>
            <a:off x="5334000" y="3429000"/>
            <a:ext cx="4027488" cy="406400"/>
          </a:xfrm>
          <a:prstGeom prst="rect">
            <a:avLst/>
          </a:prstGeom>
          <a:solidFill>
            <a:schemeClr val="bg2"/>
          </a:solidFill>
          <a:ln w="9525">
            <a:solidFill>
              <a:srgbClr val="FF6600"/>
            </a:solidFill>
            <a:miter lim="800000"/>
            <a:headEnd/>
            <a:tailEnd/>
          </a:ln>
        </p:spPr>
        <p:txBody>
          <a:bodyPr wrap="none">
            <a:spAutoFit/>
          </a:bodyPr>
          <a:lstStyle/>
          <a:p>
            <a:r>
              <a:rPr lang="zh-CN" altLang="en-US" sz="2000" b="1">
                <a:latin typeface="Times New Roman" pitchFamily="18" charset="0"/>
              </a:rPr>
              <a:t>通过电子的逆向传递产生还原力；</a:t>
            </a:r>
            <a:endParaRPr lang="zh-CN" altLang="en-US" sz="2400" b="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additive="base">
                                        <p:cTn id="7" dur="500" fill="hold"/>
                                        <p:tgtEl>
                                          <p:spTgt spid="123908"/>
                                        </p:tgtEl>
                                        <p:attrNameLst>
                                          <p:attrName>ppt_x</p:attrName>
                                        </p:attrNameLst>
                                      </p:cBhvr>
                                      <p:tavLst>
                                        <p:tav tm="0">
                                          <p:val>
                                            <p:strVal val="0-#ppt_w/2"/>
                                          </p:val>
                                        </p:tav>
                                        <p:tav tm="100000">
                                          <p:val>
                                            <p:strVal val="#ppt_x"/>
                                          </p:val>
                                        </p:tav>
                                      </p:tavLst>
                                    </p:anim>
                                    <p:anim calcmode="lin" valueType="num">
                                      <p:cBhvr additive="base">
                                        <p:cTn id="8" dur="500" fill="hold"/>
                                        <p:tgtEl>
                                          <p:spTgt spid="1239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11"/>
                                        </p:tgtEl>
                                        <p:attrNameLst>
                                          <p:attrName>style.visibility</p:attrName>
                                        </p:attrNameLst>
                                      </p:cBhvr>
                                      <p:to>
                                        <p:strVal val="visible"/>
                                      </p:to>
                                    </p:set>
                                    <p:anim calcmode="lin" valueType="num">
                                      <p:cBhvr additive="base">
                                        <p:cTn id="13" dur="500" fill="hold"/>
                                        <p:tgtEl>
                                          <p:spTgt spid="123911"/>
                                        </p:tgtEl>
                                        <p:attrNameLst>
                                          <p:attrName>ppt_x</p:attrName>
                                        </p:attrNameLst>
                                      </p:cBhvr>
                                      <p:tavLst>
                                        <p:tav tm="0">
                                          <p:val>
                                            <p:strVal val="0-#ppt_w/2"/>
                                          </p:val>
                                        </p:tav>
                                        <p:tav tm="100000">
                                          <p:val>
                                            <p:strVal val="#ppt_x"/>
                                          </p:val>
                                        </p:tav>
                                      </p:tavLst>
                                    </p:anim>
                                    <p:anim calcmode="lin" valueType="num">
                                      <p:cBhvr additive="base">
                                        <p:cTn id="14" dur="500" fill="hold"/>
                                        <p:tgtEl>
                                          <p:spTgt spid="1239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3909"/>
                                        </p:tgtEl>
                                        <p:attrNameLst>
                                          <p:attrName>style.visibility</p:attrName>
                                        </p:attrNameLst>
                                      </p:cBhvr>
                                      <p:to>
                                        <p:strVal val="visible"/>
                                      </p:to>
                                    </p:set>
                                    <p:anim calcmode="lin" valueType="num">
                                      <p:cBhvr additive="base">
                                        <p:cTn id="19" dur="500" fill="hold"/>
                                        <p:tgtEl>
                                          <p:spTgt spid="123909"/>
                                        </p:tgtEl>
                                        <p:attrNameLst>
                                          <p:attrName>ppt_x</p:attrName>
                                        </p:attrNameLst>
                                      </p:cBhvr>
                                      <p:tavLst>
                                        <p:tav tm="0">
                                          <p:val>
                                            <p:strVal val="0-#ppt_w/2"/>
                                          </p:val>
                                        </p:tav>
                                        <p:tav tm="100000">
                                          <p:val>
                                            <p:strVal val="#ppt_x"/>
                                          </p:val>
                                        </p:tav>
                                      </p:tavLst>
                                    </p:anim>
                                    <p:anim calcmode="lin" valueType="num">
                                      <p:cBhvr additive="base">
                                        <p:cTn id="20" dur="500" fill="hold"/>
                                        <p:tgtEl>
                                          <p:spTgt spid="12390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390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3912"/>
                                        </p:tgtEl>
                                        <p:attrNameLst>
                                          <p:attrName>style.visibility</p:attrName>
                                        </p:attrNameLst>
                                      </p:cBhvr>
                                      <p:to>
                                        <p:strVal val="visible"/>
                                      </p:to>
                                    </p:set>
                                    <p:anim calcmode="lin" valueType="num">
                                      <p:cBhvr additive="base">
                                        <p:cTn id="25" dur="500" fill="hold"/>
                                        <p:tgtEl>
                                          <p:spTgt spid="123912"/>
                                        </p:tgtEl>
                                        <p:attrNameLst>
                                          <p:attrName>ppt_x</p:attrName>
                                        </p:attrNameLst>
                                      </p:cBhvr>
                                      <p:tavLst>
                                        <p:tav tm="0">
                                          <p:val>
                                            <p:strVal val="0-#ppt_w/2"/>
                                          </p:val>
                                        </p:tav>
                                        <p:tav tm="100000">
                                          <p:val>
                                            <p:strVal val="#ppt_x"/>
                                          </p:val>
                                        </p:tav>
                                      </p:tavLst>
                                    </p:anim>
                                    <p:anim calcmode="lin" valueType="num">
                                      <p:cBhvr additive="base">
                                        <p:cTn id="26" dur="500" fill="hold"/>
                                        <p:tgtEl>
                                          <p:spTgt spid="1239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3910"/>
                                        </p:tgtEl>
                                        <p:attrNameLst>
                                          <p:attrName>style.visibility</p:attrName>
                                        </p:attrNameLst>
                                      </p:cBhvr>
                                      <p:to>
                                        <p:strVal val="visible"/>
                                      </p:to>
                                    </p:set>
                                    <p:anim calcmode="lin" valueType="num">
                                      <p:cBhvr additive="base">
                                        <p:cTn id="31" dur="500" fill="hold"/>
                                        <p:tgtEl>
                                          <p:spTgt spid="123910"/>
                                        </p:tgtEl>
                                        <p:attrNameLst>
                                          <p:attrName>ppt_x</p:attrName>
                                        </p:attrNameLst>
                                      </p:cBhvr>
                                      <p:tavLst>
                                        <p:tav tm="0">
                                          <p:val>
                                            <p:strVal val="0-#ppt_w/2"/>
                                          </p:val>
                                        </p:tav>
                                        <p:tav tm="100000">
                                          <p:val>
                                            <p:strVal val="#ppt_x"/>
                                          </p:val>
                                        </p:tav>
                                      </p:tavLst>
                                    </p:anim>
                                    <p:anim calcmode="lin" valueType="num">
                                      <p:cBhvr additive="base">
                                        <p:cTn id="32" dur="500" fill="hold"/>
                                        <p:tgtEl>
                                          <p:spTgt spid="1239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nimBg="1" autoUpdateAnimBg="0"/>
      <p:bldP spid="123911" grpId="0" animBg="1" autoUpdateAnimBg="0"/>
      <p:bldP spid="123912"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25955" name="Rectangle 3"/>
          <p:cNvSpPr>
            <a:spLocks noGrp="1" noChangeArrowheads="1"/>
          </p:cNvSpPr>
          <p:nvPr>
            <p:ph type="title"/>
          </p:nvPr>
        </p:nvSpPr>
        <p:spPr>
          <a:xfrm>
            <a:off x="685800" y="228600"/>
            <a:ext cx="7772400" cy="1143000"/>
          </a:xfrm>
        </p:spPr>
        <p:txBody>
          <a:bodyPr/>
          <a:lstStyle/>
          <a:p>
            <a:pPr eaLnBrk="1" hangingPunct="1"/>
            <a:r>
              <a:rPr lang="zh-CN" altLang="en-US" sz="3600" b="1" smtClean="0"/>
              <a:t>不产氧光合细菌的循环光合磷酸化</a:t>
            </a:r>
            <a:endParaRPr lang="zh-CN" altLang="en-US" smtClean="0"/>
          </a:p>
        </p:txBody>
      </p:sp>
      <p:sp>
        <p:nvSpPr>
          <p:cNvPr id="125956" name="Oval 4"/>
          <p:cNvSpPr>
            <a:spLocks noChangeArrowheads="1"/>
          </p:cNvSpPr>
          <p:nvPr/>
        </p:nvSpPr>
        <p:spPr bwMode="auto">
          <a:xfrm>
            <a:off x="952500" y="2000250"/>
            <a:ext cx="2781300" cy="1314450"/>
          </a:xfrm>
          <a:prstGeom prst="ellipse">
            <a:avLst/>
          </a:prstGeom>
          <a:solidFill>
            <a:srgbClr val="D6FAFA"/>
          </a:solidFill>
          <a:ln w="38100">
            <a:solidFill>
              <a:srgbClr val="FF3300"/>
            </a:solidFill>
            <a:prstDash val="lgDash"/>
            <a:round/>
            <a:headEnd/>
            <a:tailEnd/>
          </a:ln>
        </p:spPr>
        <p:txBody>
          <a:bodyPr wrap="none" anchor="ctr"/>
          <a:lstStyle/>
          <a:p>
            <a:endParaRPr lang="zh-CN" altLang="en-US"/>
          </a:p>
        </p:txBody>
      </p:sp>
      <p:sp>
        <p:nvSpPr>
          <p:cNvPr id="125957" name="Oval 5"/>
          <p:cNvSpPr>
            <a:spLocks noChangeArrowheads="1"/>
          </p:cNvSpPr>
          <p:nvPr/>
        </p:nvSpPr>
        <p:spPr bwMode="auto">
          <a:xfrm>
            <a:off x="1847850" y="2533650"/>
            <a:ext cx="4705350" cy="2552700"/>
          </a:xfrm>
          <a:prstGeom prst="ellipse">
            <a:avLst/>
          </a:prstGeom>
          <a:solidFill>
            <a:srgbClr val="F6EAEA"/>
          </a:solidFill>
          <a:ln w="38100">
            <a:solidFill>
              <a:srgbClr val="3333CC"/>
            </a:solidFill>
            <a:prstDash val="lgDash"/>
            <a:round/>
            <a:headEnd/>
            <a:tailEnd/>
          </a:ln>
        </p:spPr>
        <p:txBody>
          <a:bodyPr wrap="none" anchor="ctr"/>
          <a:lstStyle/>
          <a:p>
            <a:endParaRPr lang="zh-CN" altLang="en-US"/>
          </a:p>
        </p:txBody>
      </p:sp>
      <p:sp>
        <p:nvSpPr>
          <p:cNvPr id="125958" name="Rectangle 6"/>
          <p:cNvSpPr>
            <a:spLocks noChangeArrowheads="1"/>
          </p:cNvSpPr>
          <p:nvPr/>
        </p:nvSpPr>
        <p:spPr bwMode="auto">
          <a:xfrm>
            <a:off x="4972050" y="2419350"/>
            <a:ext cx="1790700" cy="419100"/>
          </a:xfrm>
          <a:prstGeom prst="rect">
            <a:avLst/>
          </a:prstGeom>
          <a:solidFill>
            <a:srgbClr val="FDDBDC"/>
          </a:solidFill>
          <a:ln w="38100">
            <a:solidFill>
              <a:srgbClr val="3333CC"/>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铁氧还蛋白</a:t>
            </a:r>
            <a:endParaRPr kumimoji="1" lang="zh-CN" altLang="en-US" sz="3200" b="1">
              <a:latin typeface="Times New Roman" pitchFamily="18" charset="0"/>
            </a:endParaRPr>
          </a:p>
        </p:txBody>
      </p:sp>
      <p:sp>
        <p:nvSpPr>
          <p:cNvPr id="125959" name="Rectangle 7"/>
          <p:cNvSpPr>
            <a:spLocks noChangeArrowheads="1"/>
          </p:cNvSpPr>
          <p:nvPr/>
        </p:nvSpPr>
        <p:spPr bwMode="auto">
          <a:xfrm>
            <a:off x="6210300" y="3581400"/>
            <a:ext cx="857250" cy="476250"/>
          </a:xfrm>
          <a:prstGeom prst="rect">
            <a:avLst/>
          </a:prstGeom>
          <a:solidFill>
            <a:srgbClr val="FDDBDC"/>
          </a:solidFill>
          <a:ln w="38100">
            <a:solidFill>
              <a:srgbClr val="3333CC"/>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泛醌</a:t>
            </a:r>
            <a:endParaRPr kumimoji="1" lang="zh-CN" altLang="en-US" sz="3200" b="1">
              <a:latin typeface="Times New Roman" pitchFamily="18" charset="0"/>
            </a:endParaRPr>
          </a:p>
        </p:txBody>
      </p:sp>
      <p:sp>
        <p:nvSpPr>
          <p:cNvPr id="125960" name="Rectangle 8"/>
          <p:cNvSpPr>
            <a:spLocks noChangeArrowheads="1"/>
          </p:cNvSpPr>
          <p:nvPr/>
        </p:nvSpPr>
        <p:spPr bwMode="auto">
          <a:xfrm>
            <a:off x="4343400" y="4857750"/>
            <a:ext cx="952500" cy="476250"/>
          </a:xfrm>
          <a:prstGeom prst="rect">
            <a:avLst/>
          </a:prstGeom>
          <a:solidFill>
            <a:srgbClr val="FDDBDC"/>
          </a:solidFill>
          <a:ln w="38100">
            <a:solidFill>
              <a:srgbClr val="3333CC"/>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Cyt.b</a:t>
            </a:r>
            <a:endParaRPr kumimoji="1" lang="en-US" altLang="zh-CN" sz="3200" b="1">
              <a:latin typeface="Times New Roman" pitchFamily="18" charset="0"/>
            </a:endParaRPr>
          </a:p>
        </p:txBody>
      </p:sp>
      <p:sp>
        <p:nvSpPr>
          <p:cNvPr id="125961" name="Rectangle 9"/>
          <p:cNvSpPr>
            <a:spLocks noChangeArrowheads="1"/>
          </p:cNvSpPr>
          <p:nvPr/>
        </p:nvSpPr>
        <p:spPr bwMode="auto">
          <a:xfrm>
            <a:off x="1752600" y="4457700"/>
            <a:ext cx="1104900" cy="514350"/>
          </a:xfrm>
          <a:prstGeom prst="rect">
            <a:avLst/>
          </a:prstGeom>
          <a:solidFill>
            <a:srgbClr val="FDDBDC"/>
          </a:solidFill>
          <a:ln w="38100">
            <a:solidFill>
              <a:srgbClr val="3333CC"/>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Cyt.f</a:t>
            </a:r>
            <a:endParaRPr kumimoji="1" lang="en-US" altLang="zh-CN" sz="3200" b="1">
              <a:latin typeface="Times New Roman" pitchFamily="18" charset="0"/>
            </a:endParaRPr>
          </a:p>
        </p:txBody>
      </p:sp>
      <p:sp>
        <p:nvSpPr>
          <p:cNvPr id="125962" name="Oval 10"/>
          <p:cNvSpPr>
            <a:spLocks noChangeArrowheads="1"/>
          </p:cNvSpPr>
          <p:nvPr/>
        </p:nvSpPr>
        <p:spPr bwMode="auto">
          <a:xfrm>
            <a:off x="1181100" y="2990850"/>
            <a:ext cx="1352550" cy="552450"/>
          </a:xfrm>
          <a:prstGeom prst="ellipse">
            <a:avLst/>
          </a:prstGeom>
          <a:solidFill>
            <a:srgbClr val="C4F4F8"/>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3333CC"/>
                </a:solidFill>
                <a:latin typeface="Times New Roman" pitchFamily="18" charset="0"/>
              </a:rPr>
              <a:t>菌绿素</a:t>
            </a:r>
            <a:r>
              <a:rPr kumimoji="1" lang="en-US" altLang="zh-CN" sz="2400" b="1">
                <a:solidFill>
                  <a:srgbClr val="3333CC"/>
                </a:solidFill>
                <a:latin typeface="Times New Roman" pitchFamily="18" charset="0"/>
              </a:rPr>
              <a:t>+</a:t>
            </a:r>
            <a:endParaRPr kumimoji="1" lang="en-US" altLang="zh-CN" sz="3200" b="1">
              <a:latin typeface="Times New Roman" pitchFamily="18" charset="0"/>
            </a:endParaRPr>
          </a:p>
        </p:txBody>
      </p:sp>
      <p:sp>
        <p:nvSpPr>
          <p:cNvPr id="125963" name="Oval 11"/>
          <p:cNvSpPr>
            <a:spLocks noChangeArrowheads="1"/>
          </p:cNvSpPr>
          <p:nvPr/>
        </p:nvSpPr>
        <p:spPr bwMode="auto">
          <a:xfrm>
            <a:off x="1466850" y="1676400"/>
            <a:ext cx="1352550" cy="590550"/>
          </a:xfrm>
          <a:prstGeom prst="ellipse">
            <a:avLst/>
          </a:prstGeom>
          <a:solidFill>
            <a:srgbClr val="C4F4F8"/>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3333CC"/>
                </a:solidFill>
                <a:latin typeface="Times New Roman" pitchFamily="18" charset="0"/>
              </a:rPr>
              <a:t>菌绿素</a:t>
            </a:r>
            <a:endParaRPr kumimoji="1" lang="zh-CN" altLang="en-US" sz="3200" b="1">
              <a:latin typeface="Times New Roman" pitchFamily="18" charset="0"/>
            </a:endParaRPr>
          </a:p>
        </p:txBody>
      </p:sp>
      <p:sp>
        <p:nvSpPr>
          <p:cNvPr id="125964" name="Oval 12"/>
          <p:cNvSpPr>
            <a:spLocks noChangeArrowheads="1"/>
          </p:cNvSpPr>
          <p:nvPr/>
        </p:nvSpPr>
        <p:spPr bwMode="auto">
          <a:xfrm>
            <a:off x="3086100" y="2438400"/>
            <a:ext cx="1409700" cy="609600"/>
          </a:xfrm>
          <a:prstGeom prst="ellipse">
            <a:avLst/>
          </a:prstGeom>
          <a:solidFill>
            <a:srgbClr val="C4F4F8"/>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FF3300"/>
                </a:solidFill>
                <a:latin typeface="Times New Roman" pitchFamily="18" charset="0"/>
              </a:rPr>
              <a:t>菌绿素*</a:t>
            </a:r>
            <a:endParaRPr kumimoji="1" lang="zh-CN" altLang="en-US" sz="3200" b="1">
              <a:latin typeface="Times New Roman" pitchFamily="18" charset="0"/>
            </a:endParaRPr>
          </a:p>
        </p:txBody>
      </p:sp>
      <p:sp>
        <p:nvSpPr>
          <p:cNvPr id="125965" name="Line 13"/>
          <p:cNvSpPr>
            <a:spLocks noChangeShapeType="1"/>
          </p:cNvSpPr>
          <p:nvPr/>
        </p:nvSpPr>
        <p:spPr bwMode="auto">
          <a:xfrm flipV="1">
            <a:off x="1257300" y="2114550"/>
            <a:ext cx="285750" cy="13335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5966" name="Line 14"/>
          <p:cNvSpPr>
            <a:spLocks noChangeShapeType="1"/>
          </p:cNvSpPr>
          <p:nvPr/>
        </p:nvSpPr>
        <p:spPr bwMode="auto">
          <a:xfrm>
            <a:off x="3448050" y="2228850"/>
            <a:ext cx="228600" cy="20955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5967" name="Line 15"/>
          <p:cNvSpPr>
            <a:spLocks noChangeShapeType="1"/>
          </p:cNvSpPr>
          <p:nvPr/>
        </p:nvSpPr>
        <p:spPr bwMode="auto">
          <a:xfrm flipV="1">
            <a:off x="2857500" y="3143250"/>
            <a:ext cx="457200" cy="133350"/>
          </a:xfrm>
          <a:prstGeom prst="line">
            <a:avLst/>
          </a:prstGeom>
          <a:noFill/>
          <a:ln w="38100">
            <a:solidFill>
              <a:srgbClr val="FF3300"/>
            </a:solidFill>
            <a:round/>
            <a:headEnd type="arrow" w="med" len="med"/>
            <a:tailEnd/>
          </a:ln>
        </p:spPr>
        <p:txBody>
          <a:bodyPr wrap="none" anchor="ctr"/>
          <a:lstStyle/>
          <a:p>
            <a:endParaRPr lang="zh-CN" altLang="en-US"/>
          </a:p>
        </p:txBody>
      </p:sp>
      <p:sp>
        <p:nvSpPr>
          <p:cNvPr id="125968" name="Line 16"/>
          <p:cNvSpPr>
            <a:spLocks noChangeShapeType="1"/>
          </p:cNvSpPr>
          <p:nvPr/>
        </p:nvSpPr>
        <p:spPr bwMode="auto">
          <a:xfrm>
            <a:off x="4514850" y="2533650"/>
            <a:ext cx="457200" cy="76200"/>
          </a:xfrm>
          <a:prstGeom prst="line">
            <a:avLst/>
          </a:prstGeom>
          <a:noFill/>
          <a:ln w="38100">
            <a:solidFill>
              <a:srgbClr val="3333CC"/>
            </a:solidFill>
            <a:round/>
            <a:headEnd/>
            <a:tailEnd type="arrow" w="med" len="med"/>
          </a:ln>
        </p:spPr>
        <p:txBody>
          <a:bodyPr wrap="none" anchor="ctr"/>
          <a:lstStyle/>
          <a:p>
            <a:endParaRPr lang="zh-CN" altLang="en-US"/>
          </a:p>
        </p:txBody>
      </p:sp>
      <p:sp>
        <p:nvSpPr>
          <p:cNvPr id="125969" name="Line 17"/>
          <p:cNvSpPr>
            <a:spLocks noChangeShapeType="1"/>
          </p:cNvSpPr>
          <p:nvPr/>
        </p:nvSpPr>
        <p:spPr bwMode="auto">
          <a:xfrm>
            <a:off x="6362700" y="3276600"/>
            <a:ext cx="171450" cy="266700"/>
          </a:xfrm>
          <a:prstGeom prst="line">
            <a:avLst/>
          </a:prstGeom>
          <a:noFill/>
          <a:ln w="38100">
            <a:solidFill>
              <a:srgbClr val="3333CC"/>
            </a:solidFill>
            <a:round/>
            <a:headEnd/>
            <a:tailEnd type="arrow" w="med" len="med"/>
          </a:ln>
        </p:spPr>
        <p:txBody>
          <a:bodyPr wrap="none" anchor="ctr"/>
          <a:lstStyle/>
          <a:p>
            <a:endParaRPr lang="zh-CN" altLang="en-US"/>
          </a:p>
        </p:txBody>
      </p:sp>
      <p:sp>
        <p:nvSpPr>
          <p:cNvPr id="125970" name="Line 18"/>
          <p:cNvSpPr>
            <a:spLocks noChangeShapeType="1"/>
          </p:cNvSpPr>
          <p:nvPr/>
        </p:nvSpPr>
        <p:spPr bwMode="auto">
          <a:xfrm flipV="1">
            <a:off x="5314950" y="4781550"/>
            <a:ext cx="400050" cy="152400"/>
          </a:xfrm>
          <a:prstGeom prst="line">
            <a:avLst/>
          </a:prstGeom>
          <a:noFill/>
          <a:ln w="38100">
            <a:solidFill>
              <a:srgbClr val="3333CC"/>
            </a:solidFill>
            <a:round/>
            <a:headEnd type="arrow" w="med" len="med"/>
            <a:tailEnd/>
          </a:ln>
        </p:spPr>
        <p:txBody>
          <a:bodyPr wrap="none" anchor="ctr"/>
          <a:lstStyle/>
          <a:p>
            <a:endParaRPr lang="zh-CN" altLang="en-US"/>
          </a:p>
        </p:txBody>
      </p:sp>
      <p:sp>
        <p:nvSpPr>
          <p:cNvPr id="125971" name="Line 19"/>
          <p:cNvSpPr>
            <a:spLocks noChangeShapeType="1"/>
          </p:cNvSpPr>
          <p:nvPr/>
        </p:nvSpPr>
        <p:spPr bwMode="auto">
          <a:xfrm>
            <a:off x="2876550" y="4876800"/>
            <a:ext cx="419100" cy="114300"/>
          </a:xfrm>
          <a:prstGeom prst="line">
            <a:avLst/>
          </a:prstGeom>
          <a:noFill/>
          <a:ln w="38100">
            <a:solidFill>
              <a:srgbClr val="3333CC"/>
            </a:solidFill>
            <a:round/>
            <a:headEnd type="arrow" w="med" len="med"/>
            <a:tailEnd/>
          </a:ln>
        </p:spPr>
        <p:txBody>
          <a:bodyPr wrap="none" anchor="ctr"/>
          <a:lstStyle/>
          <a:p>
            <a:endParaRPr lang="zh-CN" altLang="en-US"/>
          </a:p>
        </p:txBody>
      </p:sp>
      <p:sp>
        <p:nvSpPr>
          <p:cNvPr id="125972" name="Line 20"/>
          <p:cNvSpPr>
            <a:spLocks noChangeShapeType="1"/>
          </p:cNvSpPr>
          <p:nvPr/>
        </p:nvSpPr>
        <p:spPr bwMode="auto">
          <a:xfrm flipH="1">
            <a:off x="1828800" y="3600450"/>
            <a:ext cx="19050" cy="323850"/>
          </a:xfrm>
          <a:prstGeom prst="line">
            <a:avLst/>
          </a:prstGeom>
          <a:noFill/>
          <a:ln w="38100">
            <a:solidFill>
              <a:srgbClr val="3333CC"/>
            </a:solidFill>
            <a:round/>
            <a:headEnd type="arrow" w="med" len="med"/>
            <a:tailEnd/>
          </a:ln>
        </p:spPr>
        <p:txBody>
          <a:bodyPr wrap="none" anchor="ctr"/>
          <a:lstStyle/>
          <a:p>
            <a:endParaRPr lang="zh-CN" altLang="en-US"/>
          </a:p>
        </p:txBody>
      </p:sp>
      <p:sp>
        <p:nvSpPr>
          <p:cNvPr id="125973" name="Oval 21"/>
          <p:cNvSpPr>
            <a:spLocks noChangeArrowheads="1"/>
          </p:cNvSpPr>
          <p:nvPr/>
        </p:nvSpPr>
        <p:spPr bwMode="auto">
          <a:xfrm>
            <a:off x="3162300" y="1409700"/>
            <a:ext cx="800100" cy="685800"/>
          </a:xfrm>
          <a:prstGeom prst="ellipse">
            <a:avLst/>
          </a:prstGeom>
          <a:solidFill>
            <a:srgbClr val="FF3300"/>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3200" b="1">
                <a:solidFill>
                  <a:srgbClr val="FFFFFF"/>
                </a:solidFill>
                <a:latin typeface="Times New Roman" pitchFamily="18" charset="0"/>
              </a:rPr>
              <a:t>光</a:t>
            </a:r>
            <a:endParaRPr kumimoji="1" lang="zh-CN" altLang="en-US" sz="3200" b="1">
              <a:latin typeface="Times New Roman" pitchFamily="18" charset="0"/>
            </a:endParaRPr>
          </a:p>
        </p:txBody>
      </p:sp>
      <p:sp>
        <p:nvSpPr>
          <p:cNvPr id="125974" name="Line 22"/>
          <p:cNvSpPr>
            <a:spLocks noChangeShapeType="1"/>
          </p:cNvSpPr>
          <p:nvPr/>
        </p:nvSpPr>
        <p:spPr bwMode="auto">
          <a:xfrm flipH="1">
            <a:off x="2952750" y="1543050"/>
            <a:ext cx="247650" cy="4953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5975" name="Line 23"/>
          <p:cNvSpPr>
            <a:spLocks noChangeShapeType="1"/>
          </p:cNvSpPr>
          <p:nvPr/>
        </p:nvSpPr>
        <p:spPr bwMode="auto">
          <a:xfrm flipH="1">
            <a:off x="3600450" y="1847850"/>
            <a:ext cx="342900" cy="4762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5976" name="Oval 24"/>
          <p:cNvSpPr>
            <a:spLocks noChangeArrowheads="1"/>
          </p:cNvSpPr>
          <p:nvPr/>
        </p:nvSpPr>
        <p:spPr bwMode="auto">
          <a:xfrm>
            <a:off x="4572000" y="2686050"/>
            <a:ext cx="228600" cy="152400"/>
          </a:xfrm>
          <a:prstGeom prst="ellipse">
            <a:avLst/>
          </a:prstGeom>
          <a:no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2400" b="1">
                <a:solidFill>
                  <a:srgbClr val="FF3300"/>
                </a:solidFill>
                <a:latin typeface="Times New Roman" pitchFamily="18" charset="0"/>
              </a:rPr>
              <a:t>e</a:t>
            </a:r>
            <a:r>
              <a:rPr kumimoji="1" lang="en-US" altLang="zh-CN" sz="4000" b="1" baseline="30000">
                <a:solidFill>
                  <a:srgbClr val="FF3300"/>
                </a:solidFill>
                <a:latin typeface="Times New Roman" pitchFamily="18" charset="0"/>
              </a:rPr>
              <a:t>-</a:t>
            </a:r>
            <a:endParaRPr kumimoji="1" lang="en-US" altLang="zh-CN" sz="3200" b="1">
              <a:latin typeface="Times New Roman" pitchFamily="18" charset="0"/>
            </a:endParaRPr>
          </a:p>
        </p:txBody>
      </p:sp>
      <p:sp>
        <p:nvSpPr>
          <p:cNvPr id="125977" name="Rectangle 25"/>
          <p:cNvSpPr>
            <a:spLocks noChangeArrowheads="1"/>
          </p:cNvSpPr>
          <p:nvPr/>
        </p:nvSpPr>
        <p:spPr bwMode="auto">
          <a:xfrm>
            <a:off x="5905500" y="3162300"/>
            <a:ext cx="419100" cy="2476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400" b="1">
                <a:solidFill>
                  <a:srgbClr val="FF3300"/>
                </a:solidFill>
                <a:latin typeface="Times New Roman" pitchFamily="18" charset="0"/>
              </a:rPr>
              <a:t>e</a:t>
            </a:r>
            <a:r>
              <a:rPr kumimoji="1" lang="en-US" altLang="zh-CN" sz="3200" b="1" baseline="30000">
                <a:latin typeface="Times New Roman" pitchFamily="18" charset="0"/>
              </a:rPr>
              <a:t> </a:t>
            </a:r>
            <a:r>
              <a:rPr kumimoji="1" lang="en-US" altLang="zh-CN" sz="3200" b="1" baseline="30000">
                <a:solidFill>
                  <a:srgbClr val="FF3300"/>
                </a:solidFill>
                <a:latin typeface="Times New Roman" pitchFamily="18" charset="0"/>
              </a:rPr>
              <a:t>-</a:t>
            </a:r>
            <a:endParaRPr kumimoji="1" lang="en-US" altLang="zh-CN" sz="3200" b="1" baseline="30000">
              <a:latin typeface="Times New Roman" pitchFamily="18" charset="0"/>
            </a:endParaRPr>
          </a:p>
        </p:txBody>
      </p:sp>
      <p:sp>
        <p:nvSpPr>
          <p:cNvPr id="125978" name="Oval 26"/>
          <p:cNvSpPr>
            <a:spLocks noChangeArrowheads="1"/>
          </p:cNvSpPr>
          <p:nvPr/>
        </p:nvSpPr>
        <p:spPr bwMode="auto">
          <a:xfrm>
            <a:off x="5543550" y="4400550"/>
            <a:ext cx="476250" cy="285750"/>
          </a:xfrm>
          <a:prstGeom prst="ellipse">
            <a:avLst/>
          </a:prstGeom>
          <a:no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2400" b="1">
                <a:solidFill>
                  <a:srgbClr val="FF3300"/>
                </a:solidFill>
                <a:latin typeface="Times New Roman" pitchFamily="18" charset="0"/>
              </a:rPr>
              <a:t>e</a:t>
            </a:r>
            <a:r>
              <a:rPr kumimoji="1" lang="en-US" altLang="zh-CN" sz="3200" b="1" baseline="30000">
                <a:solidFill>
                  <a:srgbClr val="FF3300"/>
                </a:solidFill>
                <a:latin typeface="Times New Roman" pitchFamily="18" charset="0"/>
              </a:rPr>
              <a:t>-</a:t>
            </a:r>
            <a:endParaRPr kumimoji="1" lang="en-US" altLang="zh-CN" sz="3200" b="1">
              <a:latin typeface="Times New Roman" pitchFamily="18" charset="0"/>
            </a:endParaRPr>
          </a:p>
        </p:txBody>
      </p:sp>
      <p:sp>
        <p:nvSpPr>
          <p:cNvPr id="125979" name="Oval 27"/>
          <p:cNvSpPr>
            <a:spLocks noChangeArrowheads="1"/>
          </p:cNvSpPr>
          <p:nvPr/>
        </p:nvSpPr>
        <p:spPr bwMode="auto">
          <a:xfrm>
            <a:off x="3295650" y="4762500"/>
            <a:ext cx="571500" cy="266700"/>
          </a:xfrm>
          <a:prstGeom prst="ellipse">
            <a:avLst/>
          </a:prstGeom>
          <a:no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e</a:t>
            </a:r>
            <a:r>
              <a:rPr kumimoji="1" lang="en-US" altLang="zh-CN" sz="3200" b="1" baseline="30000">
                <a:solidFill>
                  <a:srgbClr val="FF3300"/>
                </a:solidFill>
                <a:latin typeface="Times New Roman" pitchFamily="18" charset="0"/>
              </a:rPr>
              <a:t>-</a:t>
            </a:r>
            <a:endParaRPr kumimoji="1" lang="en-US" altLang="zh-CN" sz="3200" b="1">
              <a:latin typeface="Times New Roman" pitchFamily="18" charset="0"/>
            </a:endParaRPr>
          </a:p>
        </p:txBody>
      </p:sp>
      <p:sp>
        <p:nvSpPr>
          <p:cNvPr id="125980" name="Oval 28"/>
          <p:cNvSpPr>
            <a:spLocks noChangeArrowheads="1"/>
          </p:cNvSpPr>
          <p:nvPr/>
        </p:nvSpPr>
        <p:spPr bwMode="auto">
          <a:xfrm>
            <a:off x="1905000" y="4000500"/>
            <a:ext cx="514350" cy="266700"/>
          </a:xfrm>
          <a:prstGeom prst="ellipse">
            <a:avLst/>
          </a:prstGeom>
          <a:no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2400" b="1">
                <a:solidFill>
                  <a:srgbClr val="FF3300"/>
                </a:solidFill>
                <a:latin typeface="Times New Roman" pitchFamily="18" charset="0"/>
              </a:rPr>
              <a:t>e</a:t>
            </a:r>
            <a:r>
              <a:rPr kumimoji="1" lang="en-US" altLang="zh-CN" sz="3200" b="1" baseline="30000">
                <a:solidFill>
                  <a:srgbClr val="FF3300"/>
                </a:solidFill>
                <a:latin typeface="Times New Roman" pitchFamily="18" charset="0"/>
              </a:rPr>
              <a:t>-</a:t>
            </a:r>
            <a:endParaRPr kumimoji="1" lang="en-US" altLang="zh-CN" sz="3200" b="1">
              <a:latin typeface="Times New Roman" pitchFamily="18" charset="0"/>
            </a:endParaRPr>
          </a:p>
        </p:txBody>
      </p:sp>
      <p:sp>
        <p:nvSpPr>
          <p:cNvPr id="125981" name="Text Box 29"/>
          <p:cNvSpPr txBox="1">
            <a:spLocks noChangeArrowheads="1"/>
          </p:cNvSpPr>
          <p:nvPr/>
        </p:nvSpPr>
        <p:spPr bwMode="auto">
          <a:xfrm>
            <a:off x="439738" y="5153025"/>
            <a:ext cx="8704262" cy="1625600"/>
          </a:xfrm>
          <a:prstGeom prst="rect">
            <a:avLst/>
          </a:prstGeom>
          <a:noFill/>
          <a:ln w="38100">
            <a:noFill/>
            <a:miter lim="800000"/>
            <a:headEnd/>
            <a:tailEnd/>
          </a:ln>
        </p:spPr>
        <p:txBody>
          <a:bodyPr anchor="ctr">
            <a:spAutoFit/>
          </a:bodyPr>
          <a:lstStyle/>
          <a:p>
            <a:pPr>
              <a:lnSpc>
                <a:spcPct val="120000"/>
              </a:lnSpc>
              <a:spcBef>
                <a:spcPct val="50000"/>
              </a:spcBef>
              <a:buClr>
                <a:schemeClr val="bg2"/>
              </a:buClr>
              <a:buFont typeface="Monotype Sorts" pitchFamily="2" charset="2"/>
              <a:buNone/>
            </a:pPr>
            <a:r>
              <a:rPr kumimoji="1" lang="en-US" altLang="zh-CN" sz="2400" b="1">
                <a:solidFill>
                  <a:srgbClr val="FF3300"/>
                </a:solidFill>
                <a:latin typeface="Times New Roman" pitchFamily="18" charset="0"/>
              </a:rPr>
              <a:t>Calvin</a:t>
            </a:r>
            <a:r>
              <a:rPr kumimoji="1" lang="zh-CN" altLang="en-US" sz="2400" b="1">
                <a:solidFill>
                  <a:srgbClr val="FF3300"/>
                </a:solidFill>
                <a:latin typeface="Times New Roman" pitchFamily="18" charset="0"/>
              </a:rPr>
              <a:t>循环</a:t>
            </a:r>
            <a:r>
              <a:rPr kumimoji="1" lang="en-US" altLang="zh-CN" sz="2400" b="1">
                <a:solidFill>
                  <a:srgbClr val="FF3300"/>
                </a:solidFill>
                <a:latin typeface="Times New Roman" pitchFamily="18" charset="0"/>
              </a:rPr>
              <a:t>:   </a:t>
            </a:r>
            <a:r>
              <a:rPr kumimoji="1" lang="en-US" altLang="zh-CN" sz="2000" b="1">
                <a:solidFill>
                  <a:srgbClr val="FF3300"/>
                </a:solidFill>
                <a:latin typeface="Times New Roman" pitchFamily="18" charset="0"/>
              </a:rPr>
              <a:t>ADP+Pi     ATP</a:t>
            </a:r>
            <a:r>
              <a:rPr kumimoji="1" lang="en-US" altLang="zh-CN" sz="2400" b="1">
                <a:solidFill>
                  <a:srgbClr val="FF3300"/>
                </a:solidFill>
                <a:latin typeface="Times New Roman" pitchFamily="18" charset="0"/>
              </a:rPr>
              <a:t>         </a:t>
            </a:r>
          </a:p>
          <a:p>
            <a:pPr algn="ctr">
              <a:spcBef>
                <a:spcPct val="50000"/>
              </a:spcBef>
              <a:buClr>
                <a:schemeClr val="bg2"/>
              </a:buClr>
              <a:buFont typeface="Monotype Sorts" pitchFamily="2" charset="2"/>
              <a:buNone/>
            </a:pPr>
            <a:r>
              <a:rPr kumimoji="1" lang="en-US" altLang="zh-CN" sz="2400" b="1">
                <a:solidFill>
                  <a:srgbClr val="0066FF"/>
                </a:solidFill>
                <a:latin typeface="Times New Roman" pitchFamily="18" charset="0"/>
              </a:rPr>
              <a:t> CO2 + Ru - 5 - P                      Ru - 1 , 5 - P                      </a:t>
            </a:r>
            <a:r>
              <a:rPr kumimoji="1" lang="zh-CN" altLang="en-US" sz="2400" b="1">
                <a:solidFill>
                  <a:srgbClr val="0066FF"/>
                </a:solidFill>
                <a:latin typeface="Times New Roman" pitchFamily="18" charset="0"/>
              </a:rPr>
              <a:t>葡萄糖</a:t>
            </a:r>
          </a:p>
          <a:p>
            <a:pPr>
              <a:spcBef>
                <a:spcPct val="50000"/>
              </a:spcBef>
              <a:buClr>
                <a:schemeClr val="bg2"/>
              </a:buClr>
              <a:buFont typeface="Monotype Sorts" pitchFamily="2" charset="2"/>
              <a:buNone/>
            </a:pPr>
            <a:r>
              <a:rPr kumimoji="1" lang="zh-CN" altLang="en-US" sz="2400" b="1">
                <a:solidFill>
                  <a:srgbClr val="0066FF"/>
                </a:solidFill>
                <a:latin typeface="Times New Roman" pitchFamily="18" charset="0"/>
              </a:rPr>
              <a:t>                                </a:t>
            </a:r>
            <a:r>
              <a:rPr kumimoji="1" lang="en-US" altLang="zh-CN" sz="2400" b="1">
                <a:solidFill>
                  <a:srgbClr val="0066FF"/>
                </a:solidFill>
                <a:latin typeface="Times New Roman" pitchFamily="18" charset="0"/>
              </a:rPr>
              <a:t>2H</a:t>
            </a:r>
            <a:r>
              <a:rPr kumimoji="1" lang="en-US" altLang="zh-CN" sz="2400" b="1" baseline="-25000">
                <a:solidFill>
                  <a:srgbClr val="0066FF"/>
                </a:solidFill>
                <a:latin typeface="Times New Roman" pitchFamily="18" charset="0"/>
              </a:rPr>
              <a:t>2</a:t>
            </a:r>
            <a:r>
              <a:rPr kumimoji="1" lang="en-US" altLang="zh-CN" sz="2400" b="1">
                <a:solidFill>
                  <a:srgbClr val="0066FF"/>
                </a:solidFill>
                <a:latin typeface="Times New Roman" pitchFamily="18" charset="0"/>
              </a:rPr>
              <a:t>A       2A                   </a:t>
            </a:r>
            <a:endParaRPr kumimoji="1" lang="en-US" altLang="zh-CN" sz="2400" b="1">
              <a:latin typeface="Times New Roman" pitchFamily="18" charset="0"/>
            </a:endParaRPr>
          </a:p>
        </p:txBody>
      </p:sp>
      <p:sp>
        <p:nvSpPr>
          <p:cNvPr id="125982" name="Line 30"/>
          <p:cNvSpPr>
            <a:spLocks noChangeShapeType="1"/>
          </p:cNvSpPr>
          <p:nvPr/>
        </p:nvSpPr>
        <p:spPr bwMode="auto">
          <a:xfrm>
            <a:off x="6286500" y="6076950"/>
            <a:ext cx="1676400" cy="0"/>
          </a:xfrm>
          <a:prstGeom prst="line">
            <a:avLst/>
          </a:prstGeom>
          <a:noFill/>
          <a:ln w="38100">
            <a:solidFill>
              <a:srgbClr val="FF3300"/>
            </a:solidFill>
            <a:prstDash val="lgDash"/>
            <a:round/>
            <a:headEnd/>
            <a:tailEnd type="triangle" w="med" len="med"/>
          </a:ln>
        </p:spPr>
        <p:txBody>
          <a:bodyPr wrap="none" anchor="ctr"/>
          <a:lstStyle/>
          <a:p>
            <a:endParaRPr lang="zh-CN" altLang="en-US"/>
          </a:p>
        </p:txBody>
      </p:sp>
      <p:sp>
        <p:nvSpPr>
          <p:cNvPr id="125983" name="AutoShape 31"/>
          <p:cNvSpPr>
            <a:spLocks noChangeArrowheads="1"/>
          </p:cNvSpPr>
          <p:nvPr/>
        </p:nvSpPr>
        <p:spPr bwMode="auto">
          <a:xfrm>
            <a:off x="2724150" y="5048250"/>
            <a:ext cx="1276350" cy="228600"/>
          </a:xfrm>
          <a:prstGeom prst="curvedDownArrow">
            <a:avLst>
              <a:gd name="adj1" fmla="val 111667"/>
              <a:gd name="adj2" fmla="val 223333"/>
              <a:gd name="adj3" fmla="val 33333"/>
            </a:avLst>
          </a:prstGeom>
          <a:noFill/>
          <a:ln w="38100">
            <a:solidFill>
              <a:srgbClr val="FF3300"/>
            </a:solidFill>
            <a:miter lim="800000"/>
            <a:headEnd/>
            <a:tailEnd/>
          </a:ln>
        </p:spPr>
        <p:txBody>
          <a:bodyPr wrap="none" anchor="ctr"/>
          <a:lstStyle/>
          <a:p>
            <a:endParaRPr lang="zh-CN" altLang="en-US"/>
          </a:p>
        </p:txBody>
      </p:sp>
      <p:sp>
        <p:nvSpPr>
          <p:cNvPr id="125984" name="Line 32"/>
          <p:cNvSpPr>
            <a:spLocks noChangeShapeType="1"/>
          </p:cNvSpPr>
          <p:nvPr/>
        </p:nvSpPr>
        <p:spPr bwMode="auto">
          <a:xfrm flipV="1">
            <a:off x="3067050" y="6096000"/>
            <a:ext cx="1504950" cy="190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5985" name="Line 33"/>
          <p:cNvSpPr>
            <a:spLocks noChangeShapeType="1"/>
          </p:cNvSpPr>
          <p:nvPr/>
        </p:nvSpPr>
        <p:spPr bwMode="auto">
          <a:xfrm>
            <a:off x="3790950" y="5715000"/>
            <a:ext cx="0" cy="3619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5986" name="AutoShape 34"/>
          <p:cNvSpPr>
            <a:spLocks noChangeArrowheads="1"/>
          </p:cNvSpPr>
          <p:nvPr/>
        </p:nvSpPr>
        <p:spPr bwMode="auto">
          <a:xfrm rot="-323307">
            <a:off x="3135313" y="6111875"/>
            <a:ext cx="1358900" cy="477838"/>
          </a:xfrm>
          <a:custGeom>
            <a:avLst/>
            <a:gdLst>
              <a:gd name="T0" fmla="*/ 2147483647 w 21600"/>
              <a:gd name="T1" fmla="*/ 0 h 21600"/>
              <a:gd name="T2" fmla="*/ 672304711 w 21600"/>
              <a:gd name="T3" fmla="*/ 116924217 h 21600"/>
              <a:gd name="T4" fmla="*/ 2147483647 w 21600"/>
              <a:gd name="T5" fmla="*/ 58462330 h 21600"/>
              <a:gd name="T6" fmla="*/ 2147483647 w 21600"/>
              <a:gd name="T7" fmla="*/ 116924217 h 21600"/>
              <a:gd name="T8" fmla="*/ 2147483647 w 21600"/>
              <a:gd name="T9" fmla="*/ 175386083 h 21600"/>
              <a:gd name="T10" fmla="*/ 2147483647 w 21600"/>
              <a:gd name="T11" fmla="*/ 11692421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38100">
            <a:solidFill>
              <a:srgbClr val="FF3300"/>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2124075" y="260350"/>
            <a:ext cx="4343400" cy="762000"/>
          </a:xfrm>
          <a:prstGeom prst="rect">
            <a:avLst/>
          </a:prstGeom>
          <a:noFill/>
          <a:ln w="9525">
            <a:noFill/>
            <a:miter lim="800000"/>
            <a:headEnd/>
            <a:tailEnd/>
          </a:ln>
        </p:spPr>
        <p:txBody>
          <a:bodyPr anchor="ctr"/>
          <a:lstStyle/>
          <a:p>
            <a:pPr algn="ctr"/>
            <a:r>
              <a:rPr lang="zh-CN" altLang="en-US" sz="4400" b="1">
                <a:solidFill>
                  <a:srgbClr val="006000"/>
                </a:solidFill>
              </a:rPr>
              <a:t>生物氧化的过程</a:t>
            </a:r>
          </a:p>
        </p:txBody>
      </p:sp>
      <p:sp>
        <p:nvSpPr>
          <p:cNvPr id="22531" name="Text Box 5"/>
          <p:cNvSpPr txBox="1">
            <a:spLocks noChangeArrowheads="1"/>
          </p:cNvSpPr>
          <p:nvPr/>
        </p:nvSpPr>
        <p:spPr bwMode="auto">
          <a:xfrm>
            <a:off x="201613" y="1135063"/>
            <a:ext cx="8763000" cy="2100262"/>
          </a:xfrm>
          <a:prstGeom prst="rect">
            <a:avLst/>
          </a:prstGeom>
          <a:noFill/>
          <a:ln w="9525">
            <a:noFill/>
            <a:miter lim="800000"/>
            <a:headEnd/>
            <a:tailEnd/>
          </a:ln>
        </p:spPr>
        <p:txBody>
          <a:bodyPr>
            <a:spAutoFit/>
          </a:bodyPr>
          <a:lstStyle/>
          <a:p>
            <a:pPr>
              <a:spcBef>
                <a:spcPct val="50000"/>
              </a:spcBef>
            </a:pPr>
            <a:r>
              <a:rPr kumimoji="1" lang="zh-CN" altLang="en-US" sz="2400" b="1" dirty="0">
                <a:latin typeface="Times New Roman" pitchFamily="18" charset="0"/>
              </a:rPr>
              <a:t>一般包括三个环节：</a:t>
            </a:r>
          </a:p>
          <a:p>
            <a:pPr>
              <a:spcBef>
                <a:spcPct val="50000"/>
              </a:spcBef>
            </a:pPr>
            <a:r>
              <a:rPr kumimoji="1" lang="zh-CN" altLang="en-US" sz="2400" b="1" dirty="0">
                <a:solidFill>
                  <a:srgbClr val="000099"/>
                </a:solidFill>
                <a:latin typeface="Times New Roman" pitchFamily="18" charset="0"/>
              </a:rPr>
              <a:t>①底物脱氢（或脱电子）作用</a:t>
            </a:r>
            <a:r>
              <a:rPr kumimoji="1" lang="zh-CN" altLang="en-US" sz="2400" b="1" dirty="0">
                <a:latin typeface="Times New Roman" pitchFamily="18" charset="0"/>
              </a:rPr>
              <a:t>（该底物称作电子供体或供氢体）</a:t>
            </a:r>
          </a:p>
          <a:p>
            <a:pPr>
              <a:spcBef>
                <a:spcPct val="50000"/>
              </a:spcBef>
            </a:pPr>
            <a:r>
              <a:rPr kumimoji="1" lang="zh-CN" altLang="en-US" sz="2400" b="1" dirty="0">
                <a:solidFill>
                  <a:srgbClr val="000099"/>
                </a:solidFill>
                <a:latin typeface="Times New Roman" pitchFamily="18" charset="0"/>
              </a:rPr>
              <a:t>②氢（或电子）的传递</a:t>
            </a:r>
            <a:r>
              <a:rPr kumimoji="1" lang="zh-CN" altLang="en-US" sz="2400" b="1" dirty="0">
                <a:latin typeface="Times New Roman" pitchFamily="18" charset="0"/>
              </a:rPr>
              <a:t>（需中间传递体，如</a:t>
            </a:r>
            <a:r>
              <a:rPr kumimoji="1" lang="en-US" altLang="zh-CN" sz="2400" b="1" dirty="0">
                <a:latin typeface="Times New Roman" pitchFamily="18" charset="0"/>
              </a:rPr>
              <a:t>NAD</a:t>
            </a:r>
            <a:r>
              <a:rPr kumimoji="1" lang="zh-CN" altLang="en-US" sz="2400" b="1" dirty="0">
                <a:latin typeface="Times New Roman" pitchFamily="18" charset="0"/>
              </a:rPr>
              <a:t>、</a:t>
            </a:r>
            <a:r>
              <a:rPr kumimoji="1" lang="en-US" altLang="zh-CN" sz="2400" b="1" dirty="0">
                <a:latin typeface="Times New Roman" pitchFamily="18" charset="0"/>
              </a:rPr>
              <a:t>FAD</a:t>
            </a:r>
            <a:r>
              <a:rPr kumimoji="1" lang="zh-CN" altLang="en-US" sz="2400" b="1" dirty="0">
                <a:latin typeface="Times New Roman" pitchFamily="18" charset="0"/>
              </a:rPr>
              <a:t>等）</a:t>
            </a:r>
          </a:p>
          <a:p>
            <a:pPr>
              <a:spcBef>
                <a:spcPct val="50000"/>
              </a:spcBef>
            </a:pPr>
            <a:r>
              <a:rPr kumimoji="1" lang="zh-CN" altLang="en-US" sz="2400" b="1" dirty="0">
                <a:solidFill>
                  <a:srgbClr val="000099"/>
                </a:solidFill>
                <a:latin typeface="Times New Roman" pitchFamily="18" charset="0"/>
              </a:rPr>
              <a:t>③最后氢受体接受氢（或电子）</a:t>
            </a:r>
            <a:r>
              <a:rPr kumimoji="1" lang="zh-CN" altLang="en-US" sz="2400" b="1" dirty="0">
                <a:latin typeface="Times New Roman" pitchFamily="18" charset="0"/>
              </a:rPr>
              <a:t>（最终电子受体或最终氢受体）</a:t>
            </a:r>
          </a:p>
        </p:txBody>
      </p:sp>
      <p:sp>
        <p:nvSpPr>
          <p:cNvPr id="22532" name="Text Box 6"/>
          <p:cNvSpPr txBox="1">
            <a:spLocks noChangeArrowheads="1"/>
          </p:cNvSpPr>
          <p:nvPr/>
        </p:nvSpPr>
        <p:spPr bwMode="auto">
          <a:xfrm>
            <a:off x="506413" y="3489325"/>
            <a:ext cx="7848600" cy="2892425"/>
          </a:xfrm>
          <a:prstGeom prst="rect">
            <a:avLst/>
          </a:prstGeom>
          <a:noFill/>
          <a:ln w="9525">
            <a:noFill/>
            <a:miter lim="800000"/>
            <a:headEnd/>
            <a:tailEnd/>
          </a:ln>
        </p:spPr>
        <p:txBody>
          <a:bodyPr>
            <a:spAutoFit/>
          </a:bodyPr>
          <a:lstStyle/>
          <a:p>
            <a:pPr>
              <a:spcBef>
                <a:spcPct val="50000"/>
              </a:spcBef>
            </a:pPr>
            <a:r>
              <a:rPr kumimoji="1" lang="zh-CN" altLang="en-US" sz="4000" b="1" dirty="0">
                <a:solidFill>
                  <a:srgbClr val="003E00"/>
                </a:solidFill>
                <a:latin typeface="Times New Roman" pitchFamily="18" charset="0"/>
              </a:rPr>
              <a:t>底物脱氢的途径</a:t>
            </a:r>
          </a:p>
          <a:p>
            <a:pPr>
              <a:spcBef>
                <a:spcPct val="50000"/>
              </a:spcBef>
            </a:pPr>
            <a:r>
              <a:rPr kumimoji="1" lang="zh-CN" altLang="en-US" sz="2400" b="1" dirty="0">
                <a:latin typeface="Times New Roman" pitchFamily="18" charset="0"/>
              </a:rPr>
              <a:t>                        </a:t>
            </a:r>
            <a:r>
              <a:rPr kumimoji="1" lang="en-US" altLang="zh-CN" sz="2400" b="1" dirty="0">
                <a:latin typeface="Times New Roman" pitchFamily="18" charset="0"/>
              </a:rPr>
              <a:t>1</a:t>
            </a:r>
            <a:r>
              <a:rPr kumimoji="1" lang="zh-CN" altLang="en-US" sz="2400" b="1" dirty="0">
                <a:latin typeface="Times New Roman" pitchFamily="18" charset="0"/>
              </a:rPr>
              <a:t>、</a:t>
            </a:r>
            <a:r>
              <a:rPr kumimoji="1" lang="en-US" altLang="zh-CN" sz="2400" b="1" dirty="0">
                <a:latin typeface="Times New Roman" pitchFamily="18" charset="0"/>
              </a:rPr>
              <a:t>EMP</a:t>
            </a:r>
            <a:r>
              <a:rPr kumimoji="1" lang="zh-CN" altLang="en-US" sz="2400" b="1" dirty="0">
                <a:latin typeface="Times New Roman" pitchFamily="18" charset="0"/>
              </a:rPr>
              <a:t>途径</a:t>
            </a:r>
          </a:p>
          <a:p>
            <a:pPr>
              <a:spcBef>
                <a:spcPct val="50000"/>
              </a:spcBef>
            </a:pPr>
            <a:r>
              <a:rPr kumimoji="1" lang="zh-CN" altLang="en-US" sz="2400" b="1" dirty="0">
                <a:latin typeface="Times New Roman" pitchFamily="18" charset="0"/>
              </a:rPr>
              <a:t>                        </a:t>
            </a:r>
            <a:r>
              <a:rPr kumimoji="1" lang="en-US" altLang="zh-CN" sz="2400" b="1" dirty="0">
                <a:latin typeface="Times New Roman" pitchFamily="18" charset="0"/>
              </a:rPr>
              <a:t>2</a:t>
            </a:r>
            <a:r>
              <a:rPr kumimoji="1" lang="zh-CN" altLang="en-US" sz="2400" b="1" dirty="0">
                <a:latin typeface="Times New Roman" pitchFamily="18" charset="0"/>
              </a:rPr>
              <a:t>、</a:t>
            </a:r>
            <a:r>
              <a:rPr kumimoji="1" lang="en-US" altLang="zh-CN" sz="2400" b="1" dirty="0">
                <a:latin typeface="Times New Roman" pitchFamily="18" charset="0"/>
              </a:rPr>
              <a:t>HMP</a:t>
            </a:r>
          </a:p>
          <a:p>
            <a:pPr>
              <a:spcBef>
                <a:spcPct val="50000"/>
              </a:spcBef>
            </a:pPr>
            <a:r>
              <a:rPr kumimoji="1" lang="en-US" altLang="zh-CN" sz="2400" b="1" dirty="0">
                <a:latin typeface="Times New Roman" pitchFamily="18" charset="0"/>
              </a:rPr>
              <a:t>                        3</a:t>
            </a:r>
            <a:r>
              <a:rPr kumimoji="1" lang="zh-CN" altLang="en-US" sz="2400" b="1" dirty="0">
                <a:latin typeface="Times New Roman" pitchFamily="18" charset="0"/>
              </a:rPr>
              <a:t>、</a:t>
            </a:r>
            <a:r>
              <a:rPr kumimoji="1" lang="en-US" altLang="zh-CN" sz="2400" b="1" dirty="0">
                <a:latin typeface="Times New Roman" pitchFamily="18" charset="0"/>
              </a:rPr>
              <a:t>ED</a:t>
            </a:r>
          </a:p>
          <a:p>
            <a:pPr>
              <a:spcBef>
                <a:spcPct val="50000"/>
              </a:spcBef>
            </a:pPr>
            <a:r>
              <a:rPr kumimoji="1" lang="en-US" altLang="zh-CN" sz="2400" b="1" dirty="0">
                <a:latin typeface="Times New Roman" pitchFamily="18" charset="0"/>
              </a:rPr>
              <a:t>                        4</a:t>
            </a:r>
            <a:r>
              <a:rPr kumimoji="1" lang="zh-CN" altLang="en-US" sz="2400" b="1" dirty="0">
                <a:latin typeface="Times New Roman" pitchFamily="18" charset="0"/>
              </a:rPr>
              <a:t>、</a:t>
            </a:r>
            <a:r>
              <a:rPr kumimoji="1" lang="en-US" altLang="zh-CN" sz="2400" b="1" dirty="0">
                <a:latin typeface="Times New Roman" pitchFamily="18" charset="0"/>
              </a:rPr>
              <a:t>TCA</a:t>
            </a:r>
            <a:endParaRPr kumimoji="1" lang="en-US" altLang="zh-CN" sz="2400" dirty="0">
              <a:latin typeface="Times New Roman" pitchFamily="18"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23850" y="260350"/>
            <a:ext cx="3094038" cy="836613"/>
          </a:xfrm>
        </p:spPr>
        <p:txBody>
          <a:bodyPr/>
          <a:lstStyle/>
          <a:p>
            <a:pPr algn="l" eaLnBrk="1" hangingPunct="1"/>
            <a:r>
              <a:rPr lang="zh-CN" altLang="en-US" sz="2800" b="1" smtClean="0">
                <a:solidFill>
                  <a:srgbClr val="CC0066"/>
                </a:solidFill>
              </a:rPr>
              <a:t>光合红螺菌的特点</a:t>
            </a:r>
            <a:endParaRPr lang="zh-CN" altLang="en-US" smtClean="0">
              <a:solidFill>
                <a:srgbClr val="CC0066"/>
              </a:solidFill>
            </a:endParaRPr>
          </a:p>
        </p:txBody>
      </p:sp>
      <p:sp>
        <p:nvSpPr>
          <p:cNvPr id="126979" name="Rectangle 3"/>
          <p:cNvSpPr>
            <a:spLocks noGrp="1" noChangeArrowheads="1"/>
          </p:cNvSpPr>
          <p:nvPr>
            <p:ph type="body" idx="1"/>
          </p:nvPr>
        </p:nvSpPr>
        <p:spPr>
          <a:xfrm>
            <a:off x="590550" y="1052513"/>
            <a:ext cx="8001000" cy="5184775"/>
          </a:xfrm>
          <a:solidFill>
            <a:srgbClr val="FFFFFF"/>
          </a:solidFill>
          <a:ln>
            <a:solidFill>
              <a:srgbClr val="FF0000"/>
            </a:solidFill>
          </a:ln>
        </p:spPr>
        <p:txBody>
          <a:bodyPr/>
          <a:lstStyle/>
          <a:p>
            <a:pPr eaLnBrk="1" hangingPunct="1"/>
            <a:r>
              <a:rPr lang="zh-CN" altLang="en-US" b="1" dirty="0" smtClean="0">
                <a:solidFill>
                  <a:srgbClr val="FF3300"/>
                </a:solidFill>
              </a:rPr>
              <a:t>厌氧性：</a:t>
            </a:r>
            <a:r>
              <a:rPr lang="zh-CN" altLang="en-US" sz="2400" b="1" dirty="0" smtClean="0"/>
              <a:t>为一群</a:t>
            </a:r>
            <a:r>
              <a:rPr lang="zh-CN" altLang="en-US" sz="2400" b="1" dirty="0" smtClean="0">
                <a:solidFill>
                  <a:srgbClr val="3333CC"/>
                </a:solidFill>
              </a:rPr>
              <a:t>典型水生型细菌</a:t>
            </a:r>
            <a:r>
              <a:rPr lang="zh-CN" altLang="en-US" sz="2400" b="1" dirty="0" smtClean="0"/>
              <a:t>分布在</a:t>
            </a:r>
            <a:r>
              <a:rPr lang="zh-CN" altLang="en-US" sz="2400" b="1" dirty="0" smtClean="0">
                <a:solidFill>
                  <a:srgbClr val="3333CC"/>
                </a:solidFill>
              </a:rPr>
              <a:t>缺氧的深水层</a:t>
            </a:r>
            <a:r>
              <a:rPr lang="zh-CN" altLang="en-US" dirty="0" smtClean="0"/>
              <a:t>。</a:t>
            </a:r>
            <a:r>
              <a:rPr lang="zh-CN" altLang="en-US" sz="2400" b="1" dirty="0" smtClean="0">
                <a:solidFill>
                  <a:srgbClr val="3333CC"/>
                </a:solidFill>
              </a:rPr>
              <a:t> </a:t>
            </a:r>
          </a:p>
          <a:p>
            <a:pPr eaLnBrk="1" hangingPunct="1"/>
            <a:r>
              <a:rPr lang="zh-CN" altLang="en-US" b="1" dirty="0" smtClean="0">
                <a:solidFill>
                  <a:srgbClr val="FF3300"/>
                </a:solidFill>
              </a:rPr>
              <a:t>能源</a:t>
            </a:r>
            <a:r>
              <a:rPr lang="zh-CN" altLang="en-US" dirty="0" smtClean="0"/>
              <a:t>：</a:t>
            </a:r>
            <a:r>
              <a:rPr lang="zh-CN" altLang="en-US" sz="2400" b="1" dirty="0" smtClean="0"/>
              <a:t>以不产氧的光合作用获得</a:t>
            </a:r>
            <a:r>
              <a:rPr lang="zh-CN" altLang="en-US" dirty="0" smtClean="0"/>
              <a:t>。</a:t>
            </a:r>
          </a:p>
          <a:p>
            <a:pPr eaLnBrk="1" hangingPunct="1"/>
            <a:r>
              <a:rPr lang="zh-CN" altLang="en-US" b="1" dirty="0" smtClean="0">
                <a:solidFill>
                  <a:srgbClr val="FF3300"/>
                </a:solidFill>
              </a:rPr>
              <a:t>还原力</a:t>
            </a:r>
            <a:r>
              <a:rPr lang="zh-CN" altLang="en-US" dirty="0" smtClean="0"/>
              <a:t>：</a:t>
            </a:r>
            <a:r>
              <a:rPr lang="zh-CN" altLang="en-US" sz="2400" b="1" dirty="0" smtClean="0"/>
              <a:t>能利用还原态的</a:t>
            </a:r>
            <a:r>
              <a:rPr lang="en-US" altLang="zh-CN" sz="2400" b="1" i="1" dirty="0" smtClean="0"/>
              <a:t>H</a:t>
            </a:r>
            <a:r>
              <a:rPr lang="en-US" altLang="zh-CN" sz="2400" b="1" i="1" baseline="-25000" dirty="0" smtClean="0"/>
              <a:t>2</a:t>
            </a:r>
            <a:r>
              <a:rPr lang="en-US" altLang="zh-CN" sz="2400" b="1" i="1" dirty="0" smtClean="0"/>
              <a:t>S</a:t>
            </a:r>
            <a:r>
              <a:rPr lang="zh-CN" altLang="en-US" sz="2400" b="1" i="1" dirty="0" smtClean="0"/>
              <a:t>、</a:t>
            </a:r>
            <a:r>
              <a:rPr lang="en-US" altLang="zh-CN" sz="2400" b="1" i="1" dirty="0" smtClean="0"/>
              <a:t>H</a:t>
            </a:r>
            <a:r>
              <a:rPr lang="en-US" altLang="zh-CN" sz="2400" b="1" i="1" baseline="-25000" dirty="0" smtClean="0"/>
              <a:t>2</a:t>
            </a:r>
            <a:r>
              <a:rPr lang="zh-CN" altLang="en-US" sz="2400" b="1" dirty="0" smtClean="0"/>
              <a:t>或有机物。</a:t>
            </a:r>
          </a:p>
          <a:p>
            <a:pPr eaLnBrk="1" hangingPunct="1"/>
            <a:r>
              <a:rPr lang="zh-CN" altLang="en-US" b="1" dirty="0" smtClean="0">
                <a:solidFill>
                  <a:srgbClr val="FF3300"/>
                </a:solidFill>
              </a:rPr>
              <a:t>菌体显色</a:t>
            </a:r>
            <a:r>
              <a:rPr lang="zh-CN" altLang="en-US" dirty="0" smtClean="0"/>
              <a:t>：</a:t>
            </a:r>
            <a:r>
              <a:rPr lang="zh-CN" altLang="en-US" sz="2400" b="1" dirty="0" smtClean="0"/>
              <a:t>单细胞颜色因其所含</a:t>
            </a:r>
            <a:r>
              <a:rPr lang="zh-CN" altLang="en-US" sz="2400" b="1" dirty="0" smtClean="0">
                <a:solidFill>
                  <a:srgbClr val="3333CC"/>
                </a:solidFill>
              </a:rPr>
              <a:t>菌绿素</a:t>
            </a:r>
            <a:r>
              <a:rPr lang="zh-CN" altLang="en-US" sz="2400" b="1" dirty="0" smtClean="0"/>
              <a:t>和</a:t>
            </a:r>
          </a:p>
          <a:p>
            <a:pPr eaLnBrk="1" hangingPunct="1"/>
            <a:r>
              <a:rPr lang="zh-CN" altLang="en-US" sz="2400" b="1" dirty="0" smtClean="0">
                <a:solidFill>
                  <a:srgbClr val="3333CC"/>
                </a:solidFill>
              </a:rPr>
              <a:t>                           类胡箩卜素</a:t>
            </a:r>
            <a:r>
              <a:rPr lang="zh-CN" altLang="en-US" sz="2400" b="1" dirty="0" smtClean="0"/>
              <a:t>的量和比例不同而显</a:t>
            </a:r>
          </a:p>
          <a:p>
            <a:pPr eaLnBrk="1" hangingPunct="1"/>
            <a:r>
              <a:rPr lang="zh-CN" altLang="en-US" sz="2400" b="1" dirty="0" smtClean="0">
                <a:solidFill>
                  <a:srgbClr val="3333CC"/>
                </a:solidFill>
              </a:rPr>
              <a:t>                           红</a:t>
            </a:r>
            <a:r>
              <a:rPr lang="zh-CN" altLang="en-US" sz="2400" b="1" dirty="0" smtClean="0"/>
              <a:t>、</a:t>
            </a:r>
            <a:r>
              <a:rPr lang="zh-CN" altLang="en-US" sz="2400" b="1" dirty="0" smtClean="0">
                <a:solidFill>
                  <a:srgbClr val="3333CC"/>
                </a:solidFill>
              </a:rPr>
              <a:t>橙</a:t>
            </a:r>
            <a:r>
              <a:rPr lang="zh-CN" altLang="en-US" sz="2400" b="1" dirty="0" smtClean="0"/>
              <a:t>、</a:t>
            </a:r>
            <a:r>
              <a:rPr lang="zh-CN" altLang="en-US" sz="2400" b="1" dirty="0" smtClean="0">
                <a:solidFill>
                  <a:srgbClr val="3333CC"/>
                </a:solidFill>
              </a:rPr>
              <a:t>绿</a:t>
            </a:r>
            <a:r>
              <a:rPr lang="zh-CN" altLang="en-US" sz="2400" b="1" dirty="0" smtClean="0"/>
              <a:t>、</a:t>
            </a:r>
            <a:r>
              <a:rPr lang="zh-CN" altLang="en-US" sz="2400" b="1" dirty="0" smtClean="0">
                <a:solidFill>
                  <a:srgbClr val="3333CC"/>
                </a:solidFill>
              </a:rPr>
              <a:t>蓝</a:t>
            </a:r>
            <a:r>
              <a:rPr lang="zh-CN" altLang="en-US" sz="2400" b="1" dirty="0" smtClean="0"/>
              <a:t>与</a:t>
            </a:r>
            <a:r>
              <a:rPr lang="zh-CN" altLang="en-US" sz="2400" b="1" dirty="0" smtClean="0">
                <a:solidFill>
                  <a:srgbClr val="3333CC"/>
                </a:solidFill>
              </a:rPr>
              <a:t>紫</a:t>
            </a:r>
            <a:r>
              <a:rPr lang="zh-CN" altLang="en-US" sz="2400" b="1" dirty="0" smtClean="0"/>
              <a:t>等。</a:t>
            </a:r>
          </a:p>
          <a:p>
            <a:pPr eaLnBrk="1" hangingPunct="1"/>
            <a:r>
              <a:rPr lang="zh-CN" altLang="en-US" b="1" dirty="0" smtClean="0">
                <a:solidFill>
                  <a:srgbClr val="FF3300"/>
                </a:solidFill>
              </a:rPr>
              <a:t>类群多：</a:t>
            </a:r>
            <a:r>
              <a:rPr lang="zh-CN" altLang="en-US" sz="2400" b="1" dirty="0" smtClean="0">
                <a:solidFill>
                  <a:schemeClr val="tx2"/>
                </a:solidFill>
              </a:rPr>
              <a:t>分 </a:t>
            </a:r>
            <a:r>
              <a:rPr lang="en-US" altLang="zh-CN" sz="2400" b="1" dirty="0" smtClean="0">
                <a:solidFill>
                  <a:schemeClr val="tx2"/>
                </a:solidFill>
              </a:rPr>
              <a:t>1 </a:t>
            </a:r>
            <a:r>
              <a:rPr lang="zh-CN" altLang="en-US" sz="2400" b="1" dirty="0" smtClean="0">
                <a:solidFill>
                  <a:schemeClr val="tx2"/>
                </a:solidFill>
              </a:rPr>
              <a:t>目 </a:t>
            </a:r>
            <a:r>
              <a:rPr lang="en-US" altLang="zh-CN" sz="2400" b="1" dirty="0" smtClean="0">
                <a:solidFill>
                  <a:srgbClr val="FF3300"/>
                </a:solidFill>
              </a:rPr>
              <a:t>(</a:t>
            </a:r>
            <a:r>
              <a:rPr lang="zh-CN" altLang="en-US" sz="2400" b="1" dirty="0" smtClean="0">
                <a:solidFill>
                  <a:srgbClr val="FF3300"/>
                </a:solidFill>
              </a:rPr>
              <a:t>红螺菌</a:t>
            </a:r>
            <a:r>
              <a:rPr lang="en-US" altLang="zh-CN" sz="2400" b="1" dirty="0" smtClean="0">
                <a:solidFill>
                  <a:srgbClr val="FF3300"/>
                </a:solidFill>
              </a:rPr>
              <a:t>)</a:t>
            </a:r>
          </a:p>
          <a:p>
            <a:pPr eaLnBrk="1" hangingPunct="1"/>
            <a:r>
              <a:rPr lang="en-US" altLang="zh-CN" sz="2400" b="1" dirty="0" smtClean="0">
                <a:solidFill>
                  <a:srgbClr val="FF3300"/>
                </a:solidFill>
              </a:rPr>
              <a:t>                        </a:t>
            </a:r>
            <a:r>
              <a:rPr lang="en-US" altLang="zh-CN" sz="2400" b="1" dirty="0" smtClean="0">
                <a:solidFill>
                  <a:schemeClr val="tx2"/>
                </a:solidFill>
              </a:rPr>
              <a:t>4 </a:t>
            </a:r>
            <a:r>
              <a:rPr lang="zh-CN" altLang="en-US" sz="2400" b="1" dirty="0" smtClean="0">
                <a:solidFill>
                  <a:schemeClr val="tx2"/>
                </a:solidFill>
              </a:rPr>
              <a:t>科 </a:t>
            </a:r>
            <a:r>
              <a:rPr lang="en-US" altLang="zh-CN" sz="2400" b="1" dirty="0" smtClean="0">
                <a:solidFill>
                  <a:srgbClr val="FF3300"/>
                </a:solidFill>
              </a:rPr>
              <a:t>(</a:t>
            </a:r>
            <a:r>
              <a:rPr lang="zh-CN" altLang="en-US" sz="2400" b="1" dirty="0" smtClean="0">
                <a:solidFill>
                  <a:srgbClr val="FF3300"/>
                </a:solidFill>
              </a:rPr>
              <a:t>着色菌</a:t>
            </a:r>
            <a:r>
              <a:rPr lang="en-US" altLang="zh-CN" sz="2400" b="1" dirty="0" smtClean="0">
                <a:solidFill>
                  <a:srgbClr val="FF3300"/>
                </a:solidFill>
              </a:rPr>
              <a:t>,</a:t>
            </a:r>
            <a:r>
              <a:rPr lang="zh-CN" altLang="en-US" sz="2400" b="1" dirty="0" smtClean="0">
                <a:solidFill>
                  <a:srgbClr val="FF3300"/>
                </a:solidFill>
              </a:rPr>
              <a:t>红螺菌</a:t>
            </a:r>
            <a:r>
              <a:rPr lang="en-US" altLang="zh-CN" sz="2400" b="1" dirty="0" smtClean="0">
                <a:solidFill>
                  <a:srgbClr val="FF3300"/>
                </a:solidFill>
              </a:rPr>
              <a:t>,</a:t>
            </a:r>
            <a:r>
              <a:rPr lang="zh-CN" altLang="en-US" sz="2400" b="1" dirty="0" smtClean="0">
                <a:solidFill>
                  <a:srgbClr val="FF3300"/>
                </a:solidFill>
              </a:rPr>
              <a:t>绿菌</a:t>
            </a:r>
            <a:r>
              <a:rPr lang="en-US" altLang="zh-CN" sz="2400" b="1" dirty="0" smtClean="0">
                <a:solidFill>
                  <a:srgbClr val="FF3300"/>
                </a:solidFill>
              </a:rPr>
              <a:t>,</a:t>
            </a:r>
            <a:r>
              <a:rPr lang="zh-CN" altLang="en-US" sz="2400" b="1" dirty="0" smtClean="0">
                <a:solidFill>
                  <a:srgbClr val="FF3300"/>
                </a:solidFill>
              </a:rPr>
              <a:t>绿弯菌</a:t>
            </a:r>
            <a:r>
              <a:rPr lang="en-US" altLang="zh-CN" sz="2400" b="1" dirty="0" smtClean="0">
                <a:solidFill>
                  <a:srgbClr val="FF3300"/>
                </a:solidFill>
              </a:rPr>
              <a:t>)</a:t>
            </a:r>
          </a:p>
          <a:p>
            <a:pPr eaLnBrk="1" hangingPunct="1"/>
            <a:r>
              <a:rPr lang="en-US" altLang="zh-CN" sz="2400" b="1" dirty="0" smtClean="0">
                <a:solidFill>
                  <a:srgbClr val="FF3300"/>
                </a:solidFill>
              </a:rPr>
              <a:t>                        </a:t>
            </a:r>
            <a:r>
              <a:rPr lang="en-US" altLang="zh-CN" sz="2400" b="1" dirty="0" smtClean="0">
                <a:solidFill>
                  <a:schemeClr val="tx2"/>
                </a:solidFill>
              </a:rPr>
              <a:t>20 </a:t>
            </a:r>
            <a:r>
              <a:rPr lang="zh-CN" altLang="en-US" sz="2400" b="1" dirty="0" smtClean="0">
                <a:solidFill>
                  <a:schemeClr val="tx2"/>
                </a:solidFill>
              </a:rPr>
              <a:t>属      </a:t>
            </a:r>
            <a:r>
              <a:rPr lang="en-US" altLang="zh-CN" sz="2400" b="1" dirty="0" smtClean="0">
                <a:solidFill>
                  <a:schemeClr val="tx2"/>
                </a:solidFill>
              </a:rPr>
              <a:t>10        3            5        2(?)</a:t>
            </a:r>
            <a:endParaRPr lang="en-US" altLang="zh-CN" sz="2400" b="1"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0" y="260350"/>
            <a:ext cx="7983538"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en-US" altLang="zh-CN" sz="2400" b="1">
                <a:solidFill>
                  <a:srgbClr val="0000FF"/>
                </a:solidFill>
                <a:latin typeface="Times New Roman" pitchFamily="18" charset="0"/>
              </a:rPr>
              <a:t>2</a:t>
            </a:r>
            <a:r>
              <a:rPr kumimoji="1" lang="zh-CN" altLang="en-US" sz="2400" b="1">
                <a:solidFill>
                  <a:srgbClr val="0000FF"/>
                </a:solidFill>
                <a:latin typeface="Times New Roman" pitchFamily="18" charset="0"/>
              </a:rPr>
              <a:t>、非循环光合磷酸化（</a:t>
            </a:r>
            <a:r>
              <a:rPr kumimoji="1" lang="en-US" altLang="zh-CN" sz="2400" b="1">
                <a:solidFill>
                  <a:schemeClr val="hlink"/>
                </a:solidFill>
                <a:latin typeface="Times New Roman" pitchFamily="18" charset="0"/>
              </a:rPr>
              <a:t>non-cyclic photophosphorylation</a:t>
            </a:r>
            <a:r>
              <a:rPr kumimoji="1" lang="zh-CN" altLang="en-US" sz="2400" b="1">
                <a:solidFill>
                  <a:srgbClr val="0000FF"/>
                </a:solidFill>
                <a:latin typeface="Times New Roman" pitchFamily="18" charset="0"/>
              </a:rPr>
              <a:t>）</a:t>
            </a:r>
          </a:p>
        </p:txBody>
      </p:sp>
      <p:sp>
        <p:nvSpPr>
          <p:cNvPr id="126979" name="Rectangle 3"/>
          <p:cNvSpPr>
            <a:spLocks noChangeArrowheads="1"/>
          </p:cNvSpPr>
          <p:nvPr/>
        </p:nvSpPr>
        <p:spPr bwMode="auto">
          <a:xfrm>
            <a:off x="611188" y="1341438"/>
            <a:ext cx="7993062" cy="860425"/>
          </a:xfrm>
          <a:prstGeom prst="rect">
            <a:avLst/>
          </a:prstGeom>
          <a:solidFill>
            <a:srgbClr val="969696"/>
          </a:solidFill>
          <a:ln w="38100" algn="ctr">
            <a:solidFill>
              <a:srgbClr val="FFFF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latin typeface="Times New Roman" pitchFamily="18" charset="0"/>
              </a:rPr>
              <a:t>是各种绿色植物、藻类和蓝细菌所共有的利用光能产生</a:t>
            </a:r>
            <a:r>
              <a:rPr kumimoji="1" lang="en-US" altLang="zh-CN" sz="2400" b="1">
                <a:latin typeface="Times New Roman" pitchFamily="18" charset="0"/>
              </a:rPr>
              <a:t>ATP</a:t>
            </a:r>
            <a:r>
              <a:rPr kumimoji="1" lang="zh-CN" altLang="en-US" sz="2400" b="1">
                <a:latin typeface="Times New Roman" pitchFamily="18" charset="0"/>
              </a:rPr>
              <a:t>的磷酸化反应。</a:t>
            </a:r>
          </a:p>
        </p:txBody>
      </p:sp>
      <p:sp>
        <p:nvSpPr>
          <p:cNvPr id="126980" name="Rectangle 4"/>
          <p:cNvSpPr>
            <a:spLocks noChangeArrowheads="1"/>
          </p:cNvSpPr>
          <p:nvPr/>
        </p:nvSpPr>
        <p:spPr bwMode="auto">
          <a:xfrm>
            <a:off x="539750" y="2636838"/>
            <a:ext cx="7920038" cy="3051175"/>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rgbClr val="FFFF99"/>
                </a:solidFill>
                <a:latin typeface="Times New Roman" pitchFamily="18" charset="0"/>
              </a:rPr>
              <a:t>特点：</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）电子的传递途径属非循环式的；</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2</a:t>
            </a:r>
            <a:r>
              <a:rPr kumimoji="1" lang="zh-CN" altLang="en-US" sz="2400" b="1">
                <a:solidFill>
                  <a:schemeClr val="bg1"/>
                </a:solidFill>
                <a:latin typeface="Times New Roman" pitchFamily="18" charset="0"/>
              </a:rPr>
              <a:t>）在有氧条件下进行；</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3</a:t>
            </a:r>
            <a:r>
              <a:rPr kumimoji="1" lang="zh-CN" altLang="en-US" sz="2400" b="1">
                <a:solidFill>
                  <a:schemeClr val="bg1"/>
                </a:solidFill>
                <a:latin typeface="Times New Roman" pitchFamily="18" charset="0"/>
              </a:rPr>
              <a:t>）有两个光合系统</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4</a:t>
            </a:r>
            <a:r>
              <a:rPr kumimoji="1" lang="zh-CN" altLang="en-US" sz="2400" b="1">
                <a:solidFill>
                  <a:schemeClr val="bg1"/>
                </a:solidFill>
                <a:latin typeface="Times New Roman" pitchFamily="18" charset="0"/>
              </a:rPr>
              <a:t>）反应中同时有</a:t>
            </a:r>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（产自系统</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）还原力和氧气产生</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5</a:t>
            </a:r>
            <a:r>
              <a:rPr kumimoji="1" lang="zh-CN" altLang="en-US" sz="2400" b="1">
                <a:solidFill>
                  <a:schemeClr val="bg1"/>
                </a:solidFill>
                <a:latin typeface="Times New Roman" pitchFamily="18" charset="0"/>
              </a:rPr>
              <a:t>）还原力</a:t>
            </a:r>
            <a:r>
              <a:rPr kumimoji="1" lang="en-US" altLang="zh-CN" sz="2400" b="1">
                <a:solidFill>
                  <a:schemeClr val="bg1"/>
                </a:solidFill>
                <a:latin typeface="Times New Roman" pitchFamily="18" charset="0"/>
              </a:rPr>
              <a:t>NADPH2 </a:t>
            </a:r>
            <a:r>
              <a:rPr kumimoji="1" lang="zh-CN" altLang="en-US" sz="2400" b="1">
                <a:solidFill>
                  <a:schemeClr val="bg1"/>
                </a:solidFill>
                <a:latin typeface="Times New Roman" pitchFamily="18" charset="0"/>
              </a:rPr>
              <a:t>中的</a:t>
            </a:r>
            <a:r>
              <a:rPr kumimoji="1" lang="en-US" altLang="zh-CN" sz="2400" b="1">
                <a:solidFill>
                  <a:schemeClr val="bg1"/>
                </a:solidFill>
                <a:latin typeface="Times New Roman" pitchFamily="18" charset="0"/>
              </a:rPr>
              <a:t>[H]</a:t>
            </a:r>
            <a:r>
              <a:rPr kumimoji="1" lang="zh-CN" altLang="en-US" sz="2400" b="1">
                <a:solidFill>
                  <a:schemeClr val="bg1"/>
                </a:solidFill>
                <a:latin typeface="Times New Roman" pitchFamily="18" charset="0"/>
              </a:rPr>
              <a:t>是来自</a:t>
            </a:r>
            <a:r>
              <a:rPr kumimoji="1" lang="en-US" altLang="zh-CN" sz="2400" b="1">
                <a:solidFill>
                  <a:schemeClr val="bg1"/>
                </a:solidFill>
                <a:latin typeface="Times New Roman" pitchFamily="18" charset="0"/>
              </a:rPr>
              <a:t>H2O</a:t>
            </a:r>
            <a:r>
              <a:rPr kumimoji="1" lang="zh-CN" altLang="en-US" sz="2400" b="1">
                <a:solidFill>
                  <a:schemeClr val="bg1"/>
                </a:solidFill>
                <a:latin typeface="Times New Roman" pitchFamily="18" charset="0"/>
              </a:rPr>
              <a:t>分子光解后的</a:t>
            </a:r>
            <a:r>
              <a:rPr kumimoji="1" lang="en-US" altLang="zh-CN" sz="2400" b="1">
                <a:solidFill>
                  <a:schemeClr val="bg1"/>
                </a:solidFill>
                <a:latin typeface="Times New Roman" pitchFamily="18" charset="0"/>
              </a:rPr>
              <a:t>H+</a:t>
            </a:r>
            <a:r>
              <a:rPr kumimoji="1" lang="zh-CN" altLang="en-US" sz="2400" b="1">
                <a:solidFill>
                  <a:schemeClr val="bg1"/>
                </a:solidFill>
                <a:latin typeface="Times New Roman" pitchFamily="18" charset="0"/>
              </a:rPr>
              <a:t>和</a:t>
            </a:r>
            <a:r>
              <a:rPr kumimoji="1" lang="en-US" altLang="zh-CN" sz="2400" b="1">
                <a:solidFill>
                  <a:schemeClr val="bg1"/>
                </a:solidFill>
                <a:latin typeface="Times New Roman" pitchFamily="18" charset="0"/>
              </a:rPr>
              <a:t>e-</a:t>
            </a:r>
            <a:r>
              <a:rPr kumimoji="1" lang="zh-CN" altLang="en-US" sz="2400" b="1">
                <a:solidFill>
                  <a:schemeClr val="bg1"/>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anim calcmode="lin" valueType="num">
                                      <p:cBhvr additive="base">
                                        <p:cTn id="7" dur="500" fill="hold"/>
                                        <p:tgtEl>
                                          <p:spTgt spid="126979"/>
                                        </p:tgtEl>
                                        <p:attrNameLst>
                                          <p:attrName>ppt_x</p:attrName>
                                        </p:attrNameLst>
                                      </p:cBhvr>
                                      <p:tavLst>
                                        <p:tav tm="0">
                                          <p:val>
                                            <p:strVal val="0-#ppt_w/2"/>
                                          </p:val>
                                        </p:tav>
                                        <p:tav tm="100000">
                                          <p:val>
                                            <p:strVal val="#ppt_x"/>
                                          </p:val>
                                        </p:tav>
                                      </p:tavLst>
                                    </p:anim>
                                    <p:anim calcmode="lin" valueType="num">
                                      <p:cBhvr additive="base">
                                        <p:cTn id="8" dur="500" fill="hold"/>
                                        <p:tgtEl>
                                          <p:spTgt spid="1269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26980"/>
                                        </p:tgtEl>
                                        <p:attrNameLst>
                                          <p:attrName>style.visibility</p:attrName>
                                        </p:attrNameLst>
                                      </p:cBhvr>
                                      <p:to>
                                        <p:strVal val="visible"/>
                                      </p:to>
                                    </p:set>
                                    <p:anim calcmode="lin" valueType="num">
                                      <p:cBhvr additive="base">
                                        <p:cTn id="13" dur="500" fill="hold"/>
                                        <p:tgtEl>
                                          <p:spTgt spid="126980"/>
                                        </p:tgtEl>
                                        <p:attrNameLst>
                                          <p:attrName>ppt_x</p:attrName>
                                        </p:attrNameLst>
                                      </p:cBhvr>
                                      <p:tavLst>
                                        <p:tav tm="0">
                                          <p:val>
                                            <p:strVal val="1+#ppt_w/2"/>
                                          </p:val>
                                        </p:tav>
                                        <p:tav tm="100000">
                                          <p:val>
                                            <p:strVal val="#ppt_x"/>
                                          </p:val>
                                        </p:tav>
                                      </p:tavLst>
                                    </p:anim>
                                    <p:anim calcmode="lin" valueType="num">
                                      <p:cBhvr additive="base">
                                        <p:cTn id="14" dur="500" fill="hold"/>
                                        <p:tgtEl>
                                          <p:spTgt spid="126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nimBg="1"/>
      <p:bldP spid="12698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0" y="0"/>
            <a:ext cx="9144000" cy="6819900"/>
          </a:xfrm>
          <a:prstGeom prst="rect">
            <a:avLst/>
          </a:prstGeom>
          <a:solidFill>
            <a:srgbClr val="F6EAEA"/>
          </a:solidFill>
          <a:ln w="38100">
            <a:noFill/>
            <a:miter lim="800000"/>
            <a:headEnd/>
            <a:tailEnd/>
          </a:ln>
        </p:spPr>
        <p:txBody>
          <a:bodyPr wrap="none" anchor="ctr"/>
          <a:lstStyle/>
          <a:p>
            <a:endParaRPr lang="zh-CN" altLang="en-US"/>
          </a:p>
        </p:txBody>
      </p:sp>
      <p:sp>
        <p:nvSpPr>
          <p:cNvPr id="129027" name="Rectangle 3"/>
          <p:cNvSpPr>
            <a:spLocks noGrp="1" noChangeArrowheads="1"/>
          </p:cNvSpPr>
          <p:nvPr>
            <p:ph type="title"/>
          </p:nvPr>
        </p:nvSpPr>
        <p:spPr>
          <a:xfrm>
            <a:off x="685800" y="228600"/>
            <a:ext cx="7772400" cy="1143000"/>
          </a:xfrm>
        </p:spPr>
        <p:txBody>
          <a:bodyPr/>
          <a:lstStyle/>
          <a:p>
            <a:pPr eaLnBrk="1" hangingPunct="1">
              <a:lnSpc>
                <a:spcPct val="280000"/>
              </a:lnSpc>
            </a:pPr>
            <a:r>
              <a:rPr lang="zh-CN" altLang="en-US" sz="3600" b="1" smtClean="0"/>
              <a:t>产氧光合生物的非循环光合磷酸化</a:t>
            </a:r>
            <a:endParaRPr lang="zh-CN" altLang="en-US" smtClean="0"/>
          </a:p>
        </p:txBody>
      </p:sp>
      <p:sp>
        <p:nvSpPr>
          <p:cNvPr id="129028" name="Oval 4"/>
          <p:cNvSpPr>
            <a:spLocks noChangeArrowheads="1"/>
          </p:cNvSpPr>
          <p:nvPr/>
        </p:nvSpPr>
        <p:spPr bwMode="auto">
          <a:xfrm>
            <a:off x="2000250" y="1809750"/>
            <a:ext cx="1676400" cy="2171700"/>
          </a:xfrm>
          <a:prstGeom prst="ellipse">
            <a:avLst/>
          </a:prstGeom>
          <a:noFill/>
          <a:ln w="57150">
            <a:solidFill>
              <a:srgbClr val="FF3300"/>
            </a:solidFill>
            <a:round/>
            <a:headEnd/>
            <a:tailEnd/>
          </a:ln>
        </p:spPr>
        <p:txBody>
          <a:bodyPr wrap="none" anchor="ctr"/>
          <a:lstStyle/>
          <a:p>
            <a:endParaRPr lang="zh-CN" altLang="en-US"/>
          </a:p>
        </p:txBody>
      </p:sp>
      <p:sp>
        <p:nvSpPr>
          <p:cNvPr id="129029" name="Rectangle 5"/>
          <p:cNvSpPr>
            <a:spLocks noChangeArrowheads="1"/>
          </p:cNvSpPr>
          <p:nvPr/>
        </p:nvSpPr>
        <p:spPr bwMode="auto">
          <a:xfrm>
            <a:off x="3086100" y="2114550"/>
            <a:ext cx="1047750" cy="323850"/>
          </a:xfrm>
          <a:prstGeom prst="rect">
            <a:avLst/>
          </a:prstGeom>
          <a:solidFill>
            <a:srgbClr val="C4F4F8"/>
          </a:solid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solidFill>
                  <a:srgbClr val="FF6600"/>
                </a:solidFill>
                <a:latin typeface="Times New Roman" pitchFamily="18" charset="0"/>
              </a:rPr>
              <a:t>叶绿素</a:t>
            </a:r>
            <a:r>
              <a:rPr kumimoji="1" lang="en-US" altLang="zh-CN" sz="2400" b="1">
                <a:solidFill>
                  <a:srgbClr val="FF6600"/>
                </a:solidFill>
                <a:latin typeface="Times New Roman" pitchFamily="18" charset="0"/>
              </a:rPr>
              <a:t>b*</a:t>
            </a:r>
            <a:endParaRPr kumimoji="1" lang="en-US" altLang="zh-CN" sz="3200" b="1">
              <a:latin typeface="Times New Roman" pitchFamily="18" charset="0"/>
            </a:endParaRPr>
          </a:p>
        </p:txBody>
      </p:sp>
      <p:sp>
        <p:nvSpPr>
          <p:cNvPr id="129030" name="Rectangle 6"/>
          <p:cNvSpPr>
            <a:spLocks noChangeArrowheads="1"/>
          </p:cNvSpPr>
          <p:nvPr/>
        </p:nvSpPr>
        <p:spPr bwMode="auto">
          <a:xfrm>
            <a:off x="1581150" y="2057400"/>
            <a:ext cx="1047750" cy="381000"/>
          </a:xfrm>
          <a:prstGeom prst="rect">
            <a:avLst/>
          </a:prstGeom>
          <a:solidFill>
            <a:srgbClr val="C4F4F8"/>
          </a:solid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solidFill>
                  <a:srgbClr val="FF6600"/>
                </a:solidFill>
                <a:latin typeface="Times New Roman" pitchFamily="18" charset="0"/>
              </a:rPr>
              <a:t>叶绿素</a:t>
            </a:r>
            <a:r>
              <a:rPr kumimoji="1" lang="en-US" altLang="zh-CN" sz="2400" b="1">
                <a:solidFill>
                  <a:srgbClr val="FF6600"/>
                </a:solidFill>
                <a:latin typeface="Times New Roman" pitchFamily="18" charset="0"/>
              </a:rPr>
              <a:t>b</a:t>
            </a:r>
            <a:endParaRPr kumimoji="1" lang="en-US" altLang="zh-CN" sz="3200" b="1">
              <a:latin typeface="Times New Roman" pitchFamily="18" charset="0"/>
            </a:endParaRPr>
          </a:p>
        </p:txBody>
      </p:sp>
      <p:sp>
        <p:nvSpPr>
          <p:cNvPr id="129031" name="Rectangle 7"/>
          <p:cNvSpPr>
            <a:spLocks noChangeArrowheads="1"/>
          </p:cNvSpPr>
          <p:nvPr/>
        </p:nvSpPr>
        <p:spPr bwMode="auto">
          <a:xfrm>
            <a:off x="2343150" y="3790950"/>
            <a:ext cx="1149350" cy="323850"/>
          </a:xfrm>
          <a:prstGeom prst="rect">
            <a:avLst/>
          </a:prstGeom>
          <a:solidFill>
            <a:srgbClr val="C4F4F8"/>
          </a:solid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solidFill>
                  <a:srgbClr val="FF6600"/>
                </a:solidFill>
                <a:latin typeface="Times New Roman" pitchFamily="18" charset="0"/>
              </a:rPr>
              <a:t>叶绿素</a:t>
            </a:r>
            <a:r>
              <a:rPr kumimoji="1" lang="en-US" altLang="zh-CN" sz="2400" b="1">
                <a:solidFill>
                  <a:srgbClr val="FF6600"/>
                </a:solidFill>
                <a:latin typeface="Times New Roman" pitchFamily="18" charset="0"/>
              </a:rPr>
              <a:t>b+</a:t>
            </a:r>
            <a:endParaRPr kumimoji="1" lang="en-US" altLang="zh-CN" sz="3200" b="1">
              <a:latin typeface="Times New Roman" pitchFamily="18" charset="0"/>
            </a:endParaRPr>
          </a:p>
        </p:txBody>
      </p:sp>
      <p:sp>
        <p:nvSpPr>
          <p:cNvPr id="129032" name="Rectangle 8"/>
          <p:cNvSpPr>
            <a:spLocks noChangeArrowheads="1"/>
          </p:cNvSpPr>
          <p:nvPr/>
        </p:nvSpPr>
        <p:spPr bwMode="auto">
          <a:xfrm>
            <a:off x="152400" y="2514600"/>
            <a:ext cx="1752600" cy="1333500"/>
          </a:xfrm>
          <a:prstGeom prst="rect">
            <a:avLst/>
          </a:prstGeom>
          <a:solidFill>
            <a:srgbClr val="C4F4F8"/>
          </a:solidFill>
          <a:ln w="38100">
            <a:solidFill>
              <a:srgbClr val="C4F4F8"/>
            </a:solidFill>
            <a:miter lim="800000"/>
            <a:headEnd/>
            <a:tailEnd/>
          </a:ln>
        </p:spPr>
        <p:txBody>
          <a:bodyPr wrap="none" anchor="ctr"/>
          <a:lstStyle/>
          <a:p>
            <a:pPr>
              <a:spcBef>
                <a:spcPct val="20000"/>
              </a:spcBef>
              <a:buClr>
                <a:schemeClr val="bg2"/>
              </a:buClr>
              <a:buFont typeface="Monotype Sorts" pitchFamily="2" charset="2"/>
              <a:buNone/>
            </a:pPr>
            <a:r>
              <a:rPr kumimoji="1" lang="en-US" altLang="zh-CN" sz="2000" b="1">
                <a:solidFill>
                  <a:srgbClr val="FF6600"/>
                </a:solidFill>
                <a:latin typeface="Times New Roman" pitchFamily="18" charset="0"/>
              </a:rPr>
              <a:t> 2H</a:t>
            </a:r>
            <a:r>
              <a:rPr kumimoji="1" lang="en-US" altLang="zh-CN" sz="2000" b="1" baseline="30000">
                <a:solidFill>
                  <a:srgbClr val="FF6600"/>
                </a:solidFill>
                <a:latin typeface="Times New Roman" pitchFamily="18" charset="0"/>
              </a:rPr>
              <a:t>+ </a:t>
            </a:r>
            <a:r>
              <a:rPr kumimoji="1" lang="en-US" altLang="zh-CN" sz="2000" b="1">
                <a:solidFill>
                  <a:srgbClr val="FF6600"/>
                </a:solidFill>
                <a:latin typeface="Times New Roman" pitchFamily="18" charset="0"/>
              </a:rPr>
              <a:t>+ 1/2 O</a:t>
            </a:r>
            <a:r>
              <a:rPr kumimoji="1" lang="en-US" altLang="zh-CN" sz="2000" b="1" baseline="-25000">
                <a:solidFill>
                  <a:srgbClr val="FF6600"/>
                </a:solidFill>
                <a:latin typeface="Times New Roman" pitchFamily="18" charset="0"/>
              </a:rPr>
              <a:t>2</a:t>
            </a:r>
            <a:endParaRPr kumimoji="1" lang="en-US" altLang="zh-CN" sz="2000" b="1">
              <a:solidFill>
                <a:srgbClr val="FF6600"/>
              </a:solidFill>
              <a:latin typeface="Times New Roman" pitchFamily="18" charset="0"/>
            </a:endParaRPr>
          </a:p>
          <a:p>
            <a:pPr>
              <a:spcBef>
                <a:spcPct val="20000"/>
              </a:spcBef>
              <a:buClr>
                <a:schemeClr val="bg2"/>
              </a:buClr>
              <a:buFont typeface="Monotype Sorts" pitchFamily="2" charset="2"/>
              <a:buNone/>
            </a:pPr>
            <a:r>
              <a:rPr kumimoji="1" lang="en-US" altLang="zh-CN" sz="2000" b="1">
                <a:solidFill>
                  <a:srgbClr val="0066FF"/>
                </a:solidFill>
                <a:latin typeface="Times New Roman" pitchFamily="18" charset="0"/>
              </a:rPr>
              <a:t>      </a:t>
            </a:r>
            <a:r>
              <a:rPr kumimoji="1" lang="zh-CN" altLang="en-US" sz="2000" b="1">
                <a:solidFill>
                  <a:srgbClr val="0066FF"/>
                </a:solidFill>
                <a:latin typeface="Times New Roman" pitchFamily="18" charset="0"/>
              </a:rPr>
              <a:t>水的光解</a:t>
            </a:r>
          </a:p>
          <a:p>
            <a:pPr>
              <a:spcBef>
                <a:spcPct val="20000"/>
              </a:spcBef>
              <a:buClr>
                <a:schemeClr val="bg2"/>
              </a:buClr>
              <a:buFont typeface="Monotype Sorts" pitchFamily="2" charset="2"/>
              <a:buNone/>
            </a:pPr>
            <a:r>
              <a:rPr kumimoji="1" lang="zh-CN" altLang="en-US" sz="2000" b="1">
                <a:solidFill>
                  <a:srgbClr val="FF6600"/>
                </a:solidFill>
                <a:latin typeface="Times New Roman" pitchFamily="18" charset="0"/>
              </a:rPr>
              <a:t>             </a:t>
            </a:r>
            <a:r>
              <a:rPr kumimoji="1" lang="en-US" altLang="zh-CN" sz="2000" b="1">
                <a:solidFill>
                  <a:srgbClr val="FF6600"/>
                </a:solidFill>
                <a:latin typeface="Times New Roman" pitchFamily="18" charset="0"/>
              </a:rPr>
              <a:t>H</a:t>
            </a:r>
            <a:r>
              <a:rPr kumimoji="1" lang="en-US" altLang="zh-CN" sz="2000" b="1" baseline="-25000">
                <a:solidFill>
                  <a:srgbClr val="FF6600"/>
                </a:solidFill>
                <a:latin typeface="Times New Roman" pitchFamily="18" charset="0"/>
              </a:rPr>
              <a:t>2</a:t>
            </a:r>
            <a:r>
              <a:rPr kumimoji="1" lang="en-US" altLang="zh-CN" sz="2000" b="1">
                <a:solidFill>
                  <a:srgbClr val="FF6600"/>
                </a:solidFill>
                <a:latin typeface="Times New Roman" pitchFamily="18" charset="0"/>
              </a:rPr>
              <a:t>O</a:t>
            </a:r>
          </a:p>
        </p:txBody>
      </p:sp>
      <p:sp>
        <p:nvSpPr>
          <p:cNvPr id="129033" name="Rectangle 9"/>
          <p:cNvSpPr>
            <a:spLocks noChangeArrowheads="1"/>
          </p:cNvSpPr>
          <p:nvPr/>
        </p:nvSpPr>
        <p:spPr bwMode="auto">
          <a:xfrm>
            <a:off x="1962150" y="2400300"/>
            <a:ext cx="6762750" cy="1047750"/>
          </a:xfrm>
          <a:prstGeom prst="rect">
            <a:avLst/>
          </a:prstGeom>
          <a:noFill/>
          <a:ln w="38100">
            <a:solidFill>
              <a:srgbClr val="F6EAEA"/>
            </a:solidFill>
            <a:miter lim="800000"/>
            <a:headEnd/>
            <a:tailEnd/>
          </a:ln>
        </p:spPr>
        <p:txBody>
          <a:bodyPr wrap="none" anchor="ctr"/>
          <a:lstStyle/>
          <a:p>
            <a:pPr>
              <a:spcBef>
                <a:spcPct val="20000"/>
              </a:spcBef>
              <a:buClr>
                <a:schemeClr val="bg2"/>
              </a:buClr>
              <a:buFont typeface="Monotype Sorts" pitchFamily="2" charset="2"/>
              <a:buNone/>
            </a:pPr>
            <a:r>
              <a:rPr kumimoji="1" lang="en-US" altLang="zh-CN" sz="3200" b="1">
                <a:latin typeface="Times New Roman" pitchFamily="18" charset="0"/>
              </a:rPr>
              <a:t>      II                                  </a:t>
            </a:r>
            <a:r>
              <a:rPr kumimoji="1" lang="en-US" altLang="zh-CN" sz="2000" b="1">
                <a:latin typeface="Times New Roman" pitchFamily="18" charset="0"/>
              </a:rPr>
              <a:t>Pi + ADP   </a:t>
            </a:r>
            <a:r>
              <a:rPr kumimoji="1" lang="en-US" altLang="zh-CN" sz="2000" b="1">
                <a:solidFill>
                  <a:srgbClr val="FF6600"/>
                </a:solidFill>
                <a:latin typeface="Times New Roman" pitchFamily="18" charset="0"/>
              </a:rPr>
              <a:t>ATP</a:t>
            </a:r>
            <a:r>
              <a:rPr kumimoji="1" lang="en-US" altLang="zh-CN" sz="2000" b="1">
                <a:latin typeface="Times New Roman" pitchFamily="18" charset="0"/>
              </a:rPr>
              <a:t>           </a:t>
            </a:r>
          </a:p>
          <a:p>
            <a:pPr>
              <a:lnSpc>
                <a:spcPct val="70000"/>
              </a:lnSpc>
              <a:spcBef>
                <a:spcPct val="20000"/>
              </a:spcBef>
              <a:buClr>
                <a:schemeClr val="bg2"/>
              </a:buClr>
              <a:buFont typeface="Monotype Sorts" pitchFamily="2" charset="2"/>
              <a:buNone/>
            </a:pPr>
            <a:r>
              <a:rPr kumimoji="1" lang="en-US" altLang="zh-CN" sz="3200" b="1">
                <a:latin typeface="Times New Roman" pitchFamily="18" charset="0"/>
              </a:rPr>
              <a:t>  </a:t>
            </a:r>
            <a:r>
              <a:rPr kumimoji="1" lang="en-US" altLang="zh-CN" sz="2000" b="1">
                <a:latin typeface="Times New Roman" pitchFamily="18" charset="0"/>
              </a:rPr>
              <a:t>e</a:t>
            </a:r>
            <a:r>
              <a:rPr kumimoji="1" lang="en-US" altLang="zh-CN" sz="3200" b="1" baseline="30000">
                <a:solidFill>
                  <a:srgbClr val="FF6600"/>
                </a:solidFill>
                <a:latin typeface="Times New Roman" pitchFamily="18" charset="0"/>
              </a:rPr>
              <a:t>-</a:t>
            </a:r>
            <a:r>
              <a:rPr kumimoji="1" lang="en-US" altLang="zh-CN" sz="2000" b="1">
                <a:latin typeface="Times New Roman" pitchFamily="18" charset="0"/>
              </a:rPr>
              <a:t>                     e </a:t>
            </a:r>
            <a:r>
              <a:rPr kumimoji="1" lang="en-US" altLang="zh-CN" sz="3200" b="1" baseline="30000">
                <a:solidFill>
                  <a:srgbClr val="FF6600"/>
                </a:solidFill>
                <a:latin typeface="Times New Roman" pitchFamily="18" charset="0"/>
              </a:rPr>
              <a:t>-</a:t>
            </a:r>
            <a:r>
              <a:rPr kumimoji="1" lang="en-US" altLang="zh-CN" sz="2000" b="1">
                <a:latin typeface="Times New Roman" pitchFamily="18" charset="0"/>
              </a:rPr>
              <a:t> </a:t>
            </a:r>
            <a:r>
              <a:rPr kumimoji="1" lang="zh-CN" altLang="en-US" sz="2000" b="1">
                <a:latin typeface="Times New Roman" pitchFamily="18" charset="0"/>
              </a:rPr>
              <a:t>质体醌       </a:t>
            </a:r>
            <a:r>
              <a:rPr kumimoji="1" lang="en-US" altLang="zh-CN" sz="2000" b="1">
                <a:latin typeface="Times New Roman" pitchFamily="18" charset="0"/>
              </a:rPr>
              <a:t>e </a:t>
            </a:r>
            <a:r>
              <a:rPr kumimoji="1" lang="en-US" altLang="zh-CN" sz="3200" b="1" baseline="30000">
                <a:solidFill>
                  <a:srgbClr val="FF6600"/>
                </a:solidFill>
                <a:latin typeface="Times New Roman" pitchFamily="18" charset="0"/>
              </a:rPr>
              <a:t>-</a:t>
            </a:r>
            <a:r>
              <a:rPr kumimoji="1" lang="en-US" altLang="zh-CN" sz="2000" b="1">
                <a:latin typeface="Times New Roman" pitchFamily="18" charset="0"/>
              </a:rPr>
              <a:t>    Cyt.b                       Cyt.f   </a:t>
            </a:r>
          </a:p>
        </p:txBody>
      </p:sp>
      <p:sp>
        <p:nvSpPr>
          <p:cNvPr id="129034" name="Rectangle 10"/>
          <p:cNvSpPr>
            <a:spLocks noChangeArrowheads="1"/>
          </p:cNvSpPr>
          <p:nvPr/>
        </p:nvSpPr>
        <p:spPr bwMode="auto">
          <a:xfrm>
            <a:off x="0" y="5562600"/>
            <a:ext cx="6477000" cy="1257300"/>
          </a:xfrm>
          <a:prstGeom prst="rect">
            <a:avLst/>
          </a:prstGeom>
          <a:noFill/>
          <a:ln w="38100">
            <a:solidFill>
              <a:srgbClr val="F6EAEA"/>
            </a:solidFill>
            <a:miter lim="800000"/>
            <a:headEnd/>
            <a:tailEnd/>
          </a:ln>
        </p:spPr>
        <p:txBody>
          <a:bodyPr wrap="none" anchor="ctr"/>
          <a:lstStyle/>
          <a:p>
            <a:pPr algn="r">
              <a:lnSpc>
                <a:spcPct val="120000"/>
              </a:lnSpc>
              <a:spcBef>
                <a:spcPct val="20000"/>
              </a:spcBef>
              <a:buClr>
                <a:schemeClr val="bg2"/>
              </a:buClr>
              <a:buFont typeface="Monotype Sorts" pitchFamily="2" charset="2"/>
              <a:buNone/>
            </a:pPr>
            <a:r>
              <a:rPr kumimoji="1" lang="en-US" altLang="zh-CN" sz="2000" b="1">
                <a:latin typeface="Times New Roman" pitchFamily="18" charset="0"/>
              </a:rPr>
              <a:t>NADPH+ H</a:t>
            </a:r>
            <a:r>
              <a:rPr kumimoji="1" lang="en-US" altLang="zh-CN" sz="2000" b="1" baseline="30000">
                <a:latin typeface="Times New Roman" pitchFamily="18" charset="0"/>
              </a:rPr>
              <a:t>+</a:t>
            </a:r>
            <a:r>
              <a:rPr kumimoji="1" lang="en-US" altLang="zh-CN" sz="2000" b="1">
                <a:latin typeface="Times New Roman" pitchFamily="18" charset="0"/>
              </a:rPr>
              <a:t>   e</a:t>
            </a:r>
            <a:r>
              <a:rPr kumimoji="1" lang="en-US" altLang="zh-CN" sz="2000" b="1" baseline="30000">
                <a:latin typeface="Times New Roman" pitchFamily="18" charset="0"/>
              </a:rPr>
              <a:t>- </a:t>
            </a:r>
            <a:r>
              <a:rPr kumimoji="1" lang="en-US" altLang="zh-CN" sz="2000" b="1">
                <a:latin typeface="Times New Roman" pitchFamily="18" charset="0"/>
              </a:rPr>
              <a:t>  </a:t>
            </a:r>
            <a:r>
              <a:rPr kumimoji="1" lang="zh-CN" altLang="en-US" sz="2000" b="1">
                <a:latin typeface="Times New Roman" pitchFamily="18" charset="0"/>
              </a:rPr>
              <a:t>黄素蛋白        </a:t>
            </a:r>
            <a:r>
              <a:rPr kumimoji="1" lang="en-US" altLang="zh-CN" sz="2000" b="1">
                <a:latin typeface="Times New Roman" pitchFamily="18" charset="0"/>
              </a:rPr>
              <a:t>e</a:t>
            </a:r>
            <a:r>
              <a:rPr kumimoji="1" lang="en-US" altLang="zh-CN" sz="2000" b="1" baseline="30000">
                <a:latin typeface="Times New Roman" pitchFamily="18" charset="0"/>
              </a:rPr>
              <a:t>-</a:t>
            </a:r>
            <a:r>
              <a:rPr kumimoji="1" lang="en-US" altLang="zh-CN" sz="2000" b="1">
                <a:latin typeface="Times New Roman" pitchFamily="18" charset="0"/>
              </a:rPr>
              <a:t>     </a:t>
            </a:r>
            <a:r>
              <a:rPr kumimoji="1" lang="zh-CN" altLang="en-US" sz="2000" b="1">
                <a:latin typeface="Times New Roman" pitchFamily="18" charset="0"/>
              </a:rPr>
              <a:t>铁氧还蛋白                </a:t>
            </a:r>
            <a:r>
              <a:rPr kumimoji="1" lang="en-US" altLang="zh-CN" sz="2000" b="1">
                <a:latin typeface="Times New Roman" pitchFamily="18" charset="0"/>
              </a:rPr>
              <a:t>e</a:t>
            </a:r>
            <a:r>
              <a:rPr kumimoji="1" lang="en-US" altLang="zh-CN" sz="2000" b="1" baseline="30000">
                <a:latin typeface="Times New Roman" pitchFamily="18" charset="0"/>
              </a:rPr>
              <a:t>-</a:t>
            </a:r>
          </a:p>
          <a:p>
            <a:pPr algn="r">
              <a:lnSpc>
                <a:spcPct val="80000"/>
              </a:lnSpc>
              <a:spcBef>
                <a:spcPct val="20000"/>
              </a:spcBef>
              <a:buClr>
                <a:schemeClr val="bg2"/>
              </a:buClr>
              <a:buFont typeface="Monotype Sorts" pitchFamily="2" charset="2"/>
              <a:buNone/>
            </a:pPr>
            <a:r>
              <a:rPr kumimoji="1" lang="en-US" altLang="zh-CN" sz="2000" b="1">
                <a:latin typeface="Times New Roman" pitchFamily="18" charset="0"/>
              </a:rPr>
              <a:t>                               </a:t>
            </a:r>
            <a:r>
              <a:rPr kumimoji="1" lang="en-US" altLang="zh-CN" sz="2000" b="1">
                <a:solidFill>
                  <a:srgbClr val="FF6600"/>
                </a:solidFill>
                <a:latin typeface="Times New Roman" pitchFamily="18" charset="0"/>
              </a:rPr>
              <a:t>ATP</a:t>
            </a:r>
            <a:r>
              <a:rPr kumimoji="1" lang="en-US" altLang="zh-CN" sz="2000" b="1">
                <a:latin typeface="Times New Roman" pitchFamily="18" charset="0"/>
              </a:rPr>
              <a:t>+ADP+Pi</a:t>
            </a:r>
            <a:endParaRPr kumimoji="1" lang="en-US" altLang="zh-CN" sz="3200" b="1">
              <a:latin typeface="Times New Roman" pitchFamily="18" charset="0"/>
            </a:endParaRPr>
          </a:p>
        </p:txBody>
      </p:sp>
      <p:sp>
        <p:nvSpPr>
          <p:cNvPr id="129035" name="Oval 11"/>
          <p:cNvSpPr>
            <a:spLocks noChangeArrowheads="1"/>
          </p:cNvSpPr>
          <p:nvPr/>
        </p:nvSpPr>
        <p:spPr bwMode="auto">
          <a:xfrm>
            <a:off x="6267450" y="4343400"/>
            <a:ext cx="1828800" cy="2476500"/>
          </a:xfrm>
          <a:prstGeom prst="ellipse">
            <a:avLst/>
          </a:prstGeom>
          <a:noFill/>
          <a:ln w="57150">
            <a:solidFill>
              <a:srgbClr val="FF3300"/>
            </a:solidFill>
            <a:round/>
            <a:headEnd/>
            <a:tailEnd/>
          </a:ln>
        </p:spPr>
        <p:txBody>
          <a:bodyPr wrap="none" anchor="ctr"/>
          <a:lstStyle/>
          <a:p>
            <a:endParaRPr lang="zh-CN" altLang="en-US"/>
          </a:p>
        </p:txBody>
      </p:sp>
      <p:sp>
        <p:nvSpPr>
          <p:cNvPr id="129036" name="Rectangle 12"/>
          <p:cNvSpPr>
            <a:spLocks noChangeArrowheads="1"/>
          </p:cNvSpPr>
          <p:nvPr/>
        </p:nvSpPr>
        <p:spPr bwMode="auto">
          <a:xfrm>
            <a:off x="6477000" y="6457950"/>
            <a:ext cx="1581150" cy="400050"/>
          </a:xfrm>
          <a:prstGeom prst="rect">
            <a:avLst/>
          </a:prstGeom>
          <a:solidFill>
            <a:schemeClr val="hlink"/>
          </a:solid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rPr>
              <a:t>叶绿素</a:t>
            </a:r>
            <a:r>
              <a:rPr kumimoji="1" lang="en-US" altLang="zh-CN" sz="2400" b="1">
                <a:latin typeface="Times New Roman" pitchFamily="18" charset="0"/>
              </a:rPr>
              <a:t>a+</a:t>
            </a:r>
            <a:endParaRPr kumimoji="1" lang="en-US" altLang="zh-CN" sz="3200" b="1">
              <a:latin typeface="Times New Roman" pitchFamily="18" charset="0"/>
            </a:endParaRPr>
          </a:p>
        </p:txBody>
      </p:sp>
      <p:sp>
        <p:nvSpPr>
          <p:cNvPr id="129037" name="Rectangle 13"/>
          <p:cNvSpPr>
            <a:spLocks noChangeArrowheads="1"/>
          </p:cNvSpPr>
          <p:nvPr/>
        </p:nvSpPr>
        <p:spPr bwMode="auto">
          <a:xfrm>
            <a:off x="7391400" y="4876800"/>
            <a:ext cx="1123950" cy="419100"/>
          </a:xfrm>
          <a:prstGeom prst="rect">
            <a:avLst/>
          </a:prstGeom>
          <a:solidFill>
            <a:schemeClr val="hlink"/>
          </a:solid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rPr>
              <a:t>叶绿素</a:t>
            </a:r>
            <a:r>
              <a:rPr kumimoji="1" lang="en-US" altLang="zh-CN" sz="2400" b="1">
                <a:latin typeface="Times New Roman" pitchFamily="18" charset="0"/>
              </a:rPr>
              <a:t>a</a:t>
            </a:r>
            <a:endParaRPr kumimoji="1" lang="en-US" altLang="zh-CN" sz="3200" b="1">
              <a:latin typeface="Times New Roman" pitchFamily="18" charset="0"/>
            </a:endParaRPr>
          </a:p>
        </p:txBody>
      </p:sp>
      <p:sp>
        <p:nvSpPr>
          <p:cNvPr id="129038" name="Rectangle 14"/>
          <p:cNvSpPr>
            <a:spLocks noChangeArrowheads="1"/>
          </p:cNvSpPr>
          <p:nvPr/>
        </p:nvSpPr>
        <p:spPr bwMode="auto">
          <a:xfrm>
            <a:off x="5715000" y="4857750"/>
            <a:ext cx="1162050" cy="400050"/>
          </a:xfrm>
          <a:prstGeom prst="rect">
            <a:avLst/>
          </a:prstGeom>
          <a:solidFill>
            <a:schemeClr val="hlink"/>
          </a:solid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rPr>
              <a:t>叶绿素</a:t>
            </a:r>
            <a:r>
              <a:rPr kumimoji="1" lang="en-US" altLang="zh-CN" sz="2400" b="1">
                <a:latin typeface="Times New Roman" pitchFamily="18" charset="0"/>
              </a:rPr>
              <a:t>a*</a:t>
            </a:r>
            <a:endParaRPr kumimoji="1" lang="en-US" altLang="zh-CN" sz="3200" b="1">
              <a:latin typeface="Times New Roman" pitchFamily="18" charset="0"/>
            </a:endParaRPr>
          </a:p>
        </p:txBody>
      </p:sp>
      <p:sp>
        <p:nvSpPr>
          <p:cNvPr id="129039" name="Oval 15"/>
          <p:cNvSpPr>
            <a:spLocks noChangeArrowheads="1"/>
          </p:cNvSpPr>
          <p:nvPr/>
        </p:nvSpPr>
        <p:spPr bwMode="auto">
          <a:xfrm>
            <a:off x="6972300" y="5353050"/>
            <a:ext cx="419100" cy="533400"/>
          </a:xfrm>
          <a:prstGeom prst="ellipse">
            <a:avLst/>
          </a:prstGeom>
          <a:solidFill>
            <a:srgbClr val="F6EAEA"/>
          </a:solid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I</a:t>
            </a:r>
          </a:p>
        </p:txBody>
      </p:sp>
      <p:sp>
        <p:nvSpPr>
          <p:cNvPr id="129040" name="Oval 16"/>
          <p:cNvSpPr>
            <a:spLocks noChangeArrowheads="1"/>
          </p:cNvSpPr>
          <p:nvPr/>
        </p:nvSpPr>
        <p:spPr bwMode="auto">
          <a:xfrm>
            <a:off x="2495550" y="1333500"/>
            <a:ext cx="781050" cy="342900"/>
          </a:xfrm>
          <a:prstGeom prst="ellipse">
            <a:avLst/>
          </a:prstGeom>
          <a:solidFill>
            <a:srgbClr val="FF6600"/>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FFFFFF"/>
                </a:solidFill>
                <a:latin typeface="Times New Roman" pitchFamily="18" charset="0"/>
              </a:rPr>
              <a:t>光</a:t>
            </a:r>
            <a:endParaRPr kumimoji="1" lang="zh-CN" altLang="en-US" sz="3200" b="1">
              <a:solidFill>
                <a:srgbClr val="FFFFFF"/>
              </a:solidFill>
              <a:latin typeface="Times New Roman" pitchFamily="18" charset="0"/>
            </a:endParaRPr>
          </a:p>
        </p:txBody>
      </p:sp>
      <p:sp>
        <p:nvSpPr>
          <p:cNvPr id="129041" name="Oval 17"/>
          <p:cNvSpPr>
            <a:spLocks noChangeArrowheads="1"/>
          </p:cNvSpPr>
          <p:nvPr/>
        </p:nvSpPr>
        <p:spPr bwMode="auto">
          <a:xfrm>
            <a:off x="6591300" y="3829050"/>
            <a:ext cx="971550" cy="361950"/>
          </a:xfrm>
          <a:prstGeom prst="ellipse">
            <a:avLst/>
          </a:prstGeom>
          <a:solidFill>
            <a:srgbClr val="FF6600"/>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FFFFFF"/>
                </a:solidFill>
                <a:latin typeface="Times New Roman" pitchFamily="18" charset="0"/>
              </a:rPr>
              <a:t>光</a:t>
            </a:r>
            <a:endParaRPr kumimoji="1" lang="zh-CN" altLang="en-US" sz="3200" b="1">
              <a:latin typeface="Times New Roman" pitchFamily="18" charset="0"/>
            </a:endParaRPr>
          </a:p>
        </p:txBody>
      </p:sp>
      <p:sp>
        <p:nvSpPr>
          <p:cNvPr id="129042" name="Line 18"/>
          <p:cNvSpPr>
            <a:spLocks noChangeShapeType="1"/>
          </p:cNvSpPr>
          <p:nvPr/>
        </p:nvSpPr>
        <p:spPr bwMode="auto">
          <a:xfrm>
            <a:off x="2438400" y="1504950"/>
            <a:ext cx="0" cy="36195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29043" name="Line 19"/>
          <p:cNvSpPr>
            <a:spLocks noChangeShapeType="1"/>
          </p:cNvSpPr>
          <p:nvPr/>
        </p:nvSpPr>
        <p:spPr bwMode="auto">
          <a:xfrm>
            <a:off x="3276600" y="1485900"/>
            <a:ext cx="0" cy="51435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29044" name="Line 20"/>
          <p:cNvSpPr>
            <a:spLocks noChangeShapeType="1"/>
          </p:cNvSpPr>
          <p:nvPr/>
        </p:nvSpPr>
        <p:spPr bwMode="auto">
          <a:xfrm>
            <a:off x="6553200" y="4038600"/>
            <a:ext cx="0" cy="60960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29045" name="Line 21"/>
          <p:cNvSpPr>
            <a:spLocks noChangeShapeType="1"/>
          </p:cNvSpPr>
          <p:nvPr/>
        </p:nvSpPr>
        <p:spPr bwMode="auto">
          <a:xfrm>
            <a:off x="7581900" y="4019550"/>
            <a:ext cx="0" cy="51435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129046" name="Line 22"/>
          <p:cNvSpPr>
            <a:spLocks noChangeShapeType="1"/>
          </p:cNvSpPr>
          <p:nvPr/>
        </p:nvSpPr>
        <p:spPr bwMode="auto">
          <a:xfrm>
            <a:off x="3219450" y="1905000"/>
            <a:ext cx="209550" cy="19050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9047" name="Line 23"/>
          <p:cNvSpPr>
            <a:spLocks noChangeShapeType="1"/>
          </p:cNvSpPr>
          <p:nvPr/>
        </p:nvSpPr>
        <p:spPr bwMode="auto">
          <a:xfrm flipH="1">
            <a:off x="3314700" y="3638550"/>
            <a:ext cx="95250" cy="17145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9048" name="Line 24"/>
          <p:cNvSpPr>
            <a:spLocks noChangeShapeType="1"/>
          </p:cNvSpPr>
          <p:nvPr/>
        </p:nvSpPr>
        <p:spPr bwMode="auto">
          <a:xfrm flipH="1">
            <a:off x="2000250" y="2457450"/>
            <a:ext cx="38100" cy="285750"/>
          </a:xfrm>
          <a:prstGeom prst="line">
            <a:avLst/>
          </a:prstGeom>
          <a:noFill/>
          <a:ln w="38100">
            <a:solidFill>
              <a:srgbClr val="FF3300"/>
            </a:solidFill>
            <a:round/>
            <a:headEnd type="arrow" w="med" len="med"/>
            <a:tailEnd/>
          </a:ln>
        </p:spPr>
        <p:txBody>
          <a:bodyPr wrap="none" anchor="ctr"/>
          <a:lstStyle/>
          <a:p>
            <a:endParaRPr lang="zh-CN" altLang="en-US"/>
          </a:p>
        </p:txBody>
      </p:sp>
      <p:sp>
        <p:nvSpPr>
          <p:cNvPr id="129049" name="Line 25"/>
          <p:cNvSpPr>
            <a:spLocks noChangeShapeType="1"/>
          </p:cNvSpPr>
          <p:nvPr/>
        </p:nvSpPr>
        <p:spPr bwMode="auto">
          <a:xfrm flipH="1">
            <a:off x="6477000" y="4533900"/>
            <a:ext cx="190500" cy="30480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9050" name="Line 26"/>
          <p:cNvSpPr>
            <a:spLocks noChangeShapeType="1"/>
          </p:cNvSpPr>
          <p:nvPr/>
        </p:nvSpPr>
        <p:spPr bwMode="auto">
          <a:xfrm>
            <a:off x="6362700" y="6153150"/>
            <a:ext cx="171450" cy="285750"/>
          </a:xfrm>
          <a:prstGeom prst="line">
            <a:avLst/>
          </a:prstGeom>
          <a:noFill/>
          <a:ln w="38100">
            <a:solidFill>
              <a:srgbClr val="FF3300"/>
            </a:solidFill>
            <a:round/>
            <a:headEnd/>
            <a:tailEnd type="arrow" w="med" len="med"/>
          </a:ln>
        </p:spPr>
        <p:txBody>
          <a:bodyPr wrap="none" anchor="ctr"/>
          <a:lstStyle/>
          <a:p>
            <a:endParaRPr lang="zh-CN" altLang="en-US"/>
          </a:p>
        </p:txBody>
      </p:sp>
      <p:sp>
        <p:nvSpPr>
          <p:cNvPr id="129051" name="Line 27"/>
          <p:cNvSpPr>
            <a:spLocks noChangeShapeType="1"/>
          </p:cNvSpPr>
          <p:nvPr/>
        </p:nvSpPr>
        <p:spPr bwMode="auto">
          <a:xfrm>
            <a:off x="8096250" y="5314950"/>
            <a:ext cx="0" cy="381000"/>
          </a:xfrm>
          <a:prstGeom prst="line">
            <a:avLst/>
          </a:prstGeom>
          <a:noFill/>
          <a:ln w="38100">
            <a:solidFill>
              <a:srgbClr val="FF3300"/>
            </a:solidFill>
            <a:round/>
            <a:headEnd type="arrow" w="med" len="med"/>
            <a:tailEnd/>
          </a:ln>
        </p:spPr>
        <p:txBody>
          <a:bodyPr wrap="none" anchor="ctr"/>
          <a:lstStyle/>
          <a:p>
            <a:endParaRPr lang="zh-CN" altLang="en-US"/>
          </a:p>
        </p:txBody>
      </p:sp>
      <p:sp>
        <p:nvSpPr>
          <p:cNvPr id="129052" name="Line 28"/>
          <p:cNvSpPr>
            <a:spLocks noChangeShapeType="1"/>
          </p:cNvSpPr>
          <p:nvPr/>
        </p:nvSpPr>
        <p:spPr bwMode="auto">
          <a:xfrm>
            <a:off x="457200" y="2914650"/>
            <a:ext cx="0" cy="300990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29053" name="Line 29"/>
          <p:cNvSpPr>
            <a:spLocks noChangeShapeType="1"/>
          </p:cNvSpPr>
          <p:nvPr/>
        </p:nvSpPr>
        <p:spPr bwMode="auto">
          <a:xfrm>
            <a:off x="3657600" y="3238500"/>
            <a:ext cx="552450" cy="0"/>
          </a:xfrm>
          <a:prstGeom prst="line">
            <a:avLst/>
          </a:prstGeom>
          <a:noFill/>
          <a:ln w="38100">
            <a:solidFill>
              <a:srgbClr val="FF3300"/>
            </a:solidFill>
            <a:prstDash val="dash"/>
            <a:round/>
            <a:headEnd/>
            <a:tailEnd type="triangle" w="med" len="med"/>
          </a:ln>
        </p:spPr>
        <p:txBody>
          <a:bodyPr wrap="none" anchor="ctr"/>
          <a:lstStyle/>
          <a:p>
            <a:endParaRPr lang="zh-CN" altLang="en-US"/>
          </a:p>
        </p:txBody>
      </p:sp>
      <p:sp>
        <p:nvSpPr>
          <p:cNvPr id="129054" name="Line 30"/>
          <p:cNvSpPr>
            <a:spLocks noChangeShapeType="1"/>
          </p:cNvSpPr>
          <p:nvPr/>
        </p:nvSpPr>
        <p:spPr bwMode="auto">
          <a:xfrm>
            <a:off x="4933950" y="3238500"/>
            <a:ext cx="933450" cy="0"/>
          </a:xfrm>
          <a:prstGeom prst="line">
            <a:avLst/>
          </a:prstGeom>
          <a:noFill/>
          <a:ln w="38100">
            <a:solidFill>
              <a:srgbClr val="FF3300"/>
            </a:solidFill>
            <a:prstDash val="dash"/>
            <a:round/>
            <a:headEnd/>
            <a:tailEnd type="triangle" w="med" len="med"/>
          </a:ln>
        </p:spPr>
        <p:txBody>
          <a:bodyPr wrap="none" anchor="ctr"/>
          <a:lstStyle/>
          <a:p>
            <a:endParaRPr lang="zh-CN" altLang="en-US"/>
          </a:p>
        </p:txBody>
      </p:sp>
      <p:sp>
        <p:nvSpPr>
          <p:cNvPr id="129055" name="Line 31"/>
          <p:cNvSpPr>
            <a:spLocks noChangeShapeType="1"/>
          </p:cNvSpPr>
          <p:nvPr/>
        </p:nvSpPr>
        <p:spPr bwMode="auto">
          <a:xfrm>
            <a:off x="6438900" y="3238500"/>
            <a:ext cx="14668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9056" name="AutoShape 32"/>
          <p:cNvSpPr>
            <a:spLocks noChangeArrowheads="1"/>
          </p:cNvSpPr>
          <p:nvPr/>
        </p:nvSpPr>
        <p:spPr bwMode="auto">
          <a:xfrm>
            <a:off x="6667500" y="2914650"/>
            <a:ext cx="1314450" cy="285750"/>
          </a:xfrm>
          <a:prstGeom prst="curvedUpArrow">
            <a:avLst>
              <a:gd name="adj1" fmla="val 92000"/>
              <a:gd name="adj2" fmla="val 184000"/>
              <a:gd name="adj3" fmla="val 33333"/>
            </a:avLst>
          </a:prstGeom>
          <a:solidFill>
            <a:srgbClr val="F6EAEA"/>
          </a:solidFill>
          <a:ln w="38100">
            <a:solidFill>
              <a:srgbClr val="0066FF"/>
            </a:solidFill>
            <a:miter lim="800000"/>
            <a:headEnd/>
            <a:tailEnd/>
          </a:ln>
        </p:spPr>
        <p:txBody>
          <a:bodyPr wrap="none" anchor="ctr"/>
          <a:lstStyle/>
          <a:p>
            <a:endParaRPr lang="zh-CN" altLang="en-US"/>
          </a:p>
        </p:txBody>
      </p:sp>
      <p:sp>
        <p:nvSpPr>
          <p:cNvPr id="129057" name="AutoShape 33"/>
          <p:cNvSpPr>
            <a:spLocks noChangeArrowheads="1"/>
          </p:cNvSpPr>
          <p:nvPr/>
        </p:nvSpPr>
        <p:spPr bwMode="auto">
          <a:xfrm rot="10800000">
            <a:off x="1695450" y="2667000"/>
            <a:ext cx="323850" cy="914400"/>
          </a:xfrm>
          <a:prstGeom prst="curvedRightArrow">
            <a:avLst>
              <a:gd name="adj1" fmla="val 56471"/>
              <a:gd name="adj2" fmla="val 112941"/>
              <a:gd name="adj3" fmla="val 33333"/>
            </a:avLst>
          </a:prstGeom>
          <a:noFill/>
          <a:ln w="38100">
            <a:solidFill>
              <a:srgbClr val="0066FF"/>
            </a:solidFill>
            <a:miter lim="800000"/>
            <a:headEnd/>
            <a:tailEnd/>
          </a:ln>
        </p:spPr>
        <p:txBody>
          <a:bodyPr wrap="none" anchor="ctr"/>
          <a:lstStyle/>
          <a:p>
            <a:endParaRPr lang="zh-CN" altLang="en-US"/>
          </a:p>
        </p:txBody>
      </p:sp>
      <p:sp>
        <p:nvSpPr>
          <p:cNvPr id="129058" name="Line 34"/>
          <p:cNvSpPr>
            <a:spLocks noChangeShapeType="1"/>
          </p:cNvSpPr>
          <p:nvPr/>
        </p:nvSpPr>
        <p:spPr bwMode="auto">
          <a:xfrm>
            <a:off x="1314450" y="6076950"/>
            <a:ext cx="647700" cy="0"/>
          </a:xfrm>
          <a:prstGeom prst="line">
            <a:avLst/>
          </a:prstGeom>
          <a:noFill/>
          <a:ln w="38100">
            <a:solidFill>
              <a:srgbClr val="FF3300"/>
            </a:solidFill>
            <a:prstDash val="dash"/>
            <a:round/>
            <a:headEnd type="triangle" w="med" len="med"/>
            <a:tailEnd/>
          </a:ln>
        </p:spPr>
        <p:txBody>
          <a:bodyPr wrap="none" anchor="ctr"/>
          <a:lstStyle/>
          <a:p>
            <a:endParaRPr lang="zh-CN" altLang="en-US"/>
          </a:p>
        </p:txBody>
      </p:sp>
      <p:sp>
        <p:nvSpPr>
          <p:cNvPr id="129059" name="Line 35"/>
          <p:cNvSpPr>
            <a:spLocks noChangeShapeType="1"/>
          </p:cNvSpPr>
          <p:nvPr/>
        </p:nvSpPr>
        <p:spPr bwMode="auto">
          <a:xfrm>
            <a:off x="2990850" y="6115050"/>
            <a:ext cx="819150" cy="0"/>
          </a:xfrm>
          <a:prstGeom prst="line">
            <a:avLst/>
          </a:prstGeom>
          <a:noFill/>
          <a:ln w="38100">
            <a:solidFill>
              <a:srgbClr val="FF3300"/>
            </a:solidFill>
            <a:prstDash val="lgDash"/>
            <a:round/>
            <a:headEnd type="triangle" w="med" len="med"/>
            <a:tailEnd/>
          </a:ln>
        </p:spPr>
        <p:txBody>
          <a:bodyPr wrap="none" anchor="ctr"/>
          <a:lstStyle/>
          <a:p>
            <a:endParaRPr lang="zh-CN" altLang="en-US"/>
          </a:p>
        </p:txBody>
      </p:sp>
      <p:sp>
        <p:nvSpPr>
          <p:cNvPr id="129060" name="Line 36"/>
          <p:cNvSpPr>
            <a:spLocks noChangeShapeType="1"/>
          </p:cNvSpPr>
          <p:nvPr/>
        </p:nvSpPr>
        <p:spPr bwMode="auto">
          <a:xfrm>
            <a:off x="5219700" y="6096000"/>
            <a:ext cx="914400" cy="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29061" name="AutoShape 37"/>
          <p:cNvSpPr>
            <a:spLocks noChangeArrowheads="1"/>
          </p:cNvSpPr>
          <p:nvPr/>
        </p:nvSpPr>
        <p:spPr bwMode="auto">
          <a:xfrm rot="10782906">
            <a:off x="5067300" y="6134100"/>
            <a:ext cx="1085850" cy="152400"/>
          </a:xfrm>
          <a:prstGeom prst="curvedUpArrow">
            <a:avLst>
              <a:gd name="adj1" fmla="val 142500"/>
              <a:gd name="adj2" fmla="val 285000"/>
              <a:gd name="adj3" fmla="val 33333"/>
            </a:avLst>
          </a:prstGeom>
          <a:noFill/>
          <a:ln w="38100">
            <a:solidFill>
              <a:srgbClr val="0066FF"/>
            </a:solidFill>
            <a:miter lim="800000"/>
            <a:headEnd/>
            <a:tailEnd/>
          </a:ln>
        </p:spPr>
        <p:txBody>
          <a:bodyPr rot="10800000"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29062" name="Line 38"/>
          <p:cNvSpPr>
            <a:spLocks noChangeShapeType="1"/>
          </p:cNvSpPr>
          <p:nvPr/>
        </p:nvSpPr>
        <p:spPr bwMode="auto">
          <a:xfrm>
            <a:off x="8515350" y="3238500"/>
            <a:ext cx="190500" cy="19050"/>
          </a:xfrm>
          <a:prstGeom prst="line">
            <a:avLst/>
          </a:prstGeom>
          <a:noFill/>
          <a:ln w="38100">
            <a:solidFill>
              <a:srgbClr val="FF3300"/>
            </a:solidFill>
            <a:round/>
            <a:headEnd/>
            <a:tailEnd/>
          </a:ln>
        </p:spPr>
        <p:txBody>
          <a:bodyPr wrap="none" anchor="ctr"/>
          <a:lstStyle/>
          <a:p>
            <a:endParaRPr lang="zh-CN" altLang="en-US"/>
          </a:p>
        </p:txBody>
      </p:sp>
      <p:sp>
        <p:nvSpPr>
          <p:cNvPr id="129063" name="Line 39"/>
          <p:cNvSpPr>
            <a:spLocks noChangeShapeType="1"/>
          </p:cNvSpPr>
          <p:nvPr/>
        </p:nvSpPr>
        <p:spPr bwMode="auto">
          <a:xfrm>
            <a:off x="8705850" y="3238500"/>
            <a:ext cx="0" cy="2990850"/>
          </a:xfrm>
          <a:prstGeom prst="line">
            <a:avLst/>
          </a:prstGeom>
          <a:noFill/>
          <a:ln w="38100">
            <a:solidFill>
              <a:srgbClr val="FF3300"/>
            </a:solidFill>
            <a:round/>
            <a:headEnd/>
            <a:tailEnd/>
          </a:ln>
        </p:spPr>
        <p:txBody>
          <a:bodyPr wrap="none" anchor="ctr"/>
          <a:lstStyle/>
          <a:p>
            <a:endParaRPr lang="zh-CN" altLang="en-US"/>
          </a:p>
        </p:txBody>
      </p:sp>
      <p:sp>
        <p:nvSpPr>
          <p:cNvPr id="129064" name="Line 40"/>
          <p:cNvSpPr>
            <a:spLocks noChangeShapeType="1"/>
          </p:cNvSpPr>
          <p:nvPr/>
        </p:nvSpPr>
        <p:spPr bwMode="auto">
          <a:xfrm flipH="1">
            <a:off x="8191500" y="6210300"/>
            <a:ext cx="495300" cy="0"/>
          </a:xfrm>
          <a:prstGeom prst="line">
            <a:avLst/>
          </a:prstGeom>
          <a:noFill/>
          <a:ln w="38100">
            <a:solidFill>
              <a:srgbClr val="FF3300"/>
            </a:solidFill>
            <a:round/>
            <a:headEnd/>
            <a:tailEnd/>
          </a:ln>
        </p:spPr>
        <p:txBody>
          <a:bodyPr wrap="none" anchor="ctr"/>
          <a:lstStyle/>
          <a:p>
            <a:endParaRPr lang="zh-CN" altLang="en-US"/>
          </a:p>
        </p:txBody>
      </p:sp>
      <p:sp>
        <p:nvSpPr>
          <p:cNvPr id="129065" name="Line 41"/>
          <p:cNvSpPr>
            <a:spLocks noChangeShapeType="1"/>
          </p:cNvSpPr>
          <p:nvPr/>
        </p:nvSpPr>
        <p:spPr bwMode="auto">
          <a:xfrm>
            <a:off x="8134350" y="6210300"/>
            <a:ext cx="114300" cy="0"/>
          </a:xfrm>
          <a:prstGeom prst="line">
            <a:avLst/>
          </a:prstGeom>
          <a:noFill/>
          <a:ln w="38100">
            <a:solidFill>
              <a:srgbClr val="FF3300"/>
            </a:solidFill>
            <a:round/>
            <a:headEnd/>
            <a:tailEnd/>
          </a:ln>
        </p:spPr>
        <p:txBody>
          <a:bodyPr wrap="none" anchor="ctr"/>
          <a:lstStyle/>
          <a:p>
            <a:endParaRPr lang="zh-CN" altLang="en-US"/>
          </a:p>
        </p:txBody>
      </p:sp>
      <p:sp>
        <p:nvSpPr>
          <p:cNvPr id="129066" name="Line 42"/>
          <p:cNvSpPr>
            <a:spLocks noChangeShapeType="1"/>
          </p:cNvSpPr>
          <p:nvPr/>
        </p:nvSpPr>
        <p:spPr bwMode="auto">
          <a:xfrm flipV="1">
            <a:off x="8134350" y="5734050"/>
            <a:ext cx="0" cy="4762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9067" name="Line 43"/>
          <p:cNvSpPr>
            <a:spLocks noChangeShapeType="1"/>
          </p:cNvSpPr>
          <p:nvPr/>
        </p:nvSpPr>
        <p:spPr bwMode="auto">
          <a:xfrm>
            <a:off x="723900" y="4152900"/>
            <a:ext cx="5715000" cy="0"/>
          </a:xfrm>
          <a:prstGeom prst="line">
            <a:avLst/>
          </a:prstGeom>
          <a:noFill/>
          <a:ln w="38100">
            <a:solidFill>
              <a:srgbClr val="0066FF"/>
            </a:solidFill>
            <a:prstDash val="lgDash"/>
            <a:round/>
            <a:headEnd/>
            <a:tailEnd/>
          </a:ln>
        </p:spPr>
        <p:txBody>
          <a:bodyPr wrap="none" anchor="ctr"/>
          <a:lstStyle/>
          <a:p>
            <a:endParaRPr lang="zh-CN" altLang="en-US"/>
          </a:p>
        </p:txBody>
      </p:sp>
      <p:sp>
        <p:nvSpPr>
          <p:cNvPr id="129068" name="Oval 44"/>
          <p:cNvSpPr>
            <a:spLocks noChangeArrowheads="1"/>
          </p:cNvSpPr>
          <p:nvPr/>
        </p:nvSpPr>
        <p:spPr bwMode="auto">
          <a:xfrm>
            <a:off x="3714750" y="3657600"/>
            <a:ext cx="2324100" cy="476250"/>
          </a:xfrm>
          <a:prstGeom prst="ellipse">
            <a:avLst/>
          </a:prstGeom>
          <a:solidFill>
            <a:srgbClr val="D6FAFA"/>
          </a:solid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光合系统  </a:t>
            </a:r>
            <a:r>
              <a:rPr kumimoji="1" lang="en-US" altLang="zh-CN" sz="2400" b="1">
                <a:latin typeface="Times New Roman" pitchFamily="18" charset="0"/>
              </a:rPr>
              <a:t>I</a:t>
            </a:r>
            <a:endParaRPr kumimoji="1" lang="en-US" altLang="zh-CN" sz="3200" b="1">
              <a:latin typeface="Times New Roman" pitchFamily="18" charset="0"/>
            </a:endParaRPr>
          </a:p>
        </p:txBody>
      </p:sp>
      <p:sp>
        <p:nvSpPr>
          <p:cNvPr id="129069" name="Oval 45"/>
          <p:cNvSpPr>
            <a:spLocks noChangeArrowheads="1"/>
          </p:cNvSpPr>
          <p:nvPr/>
        </p:nvSpPr>
        <p:spPr bwMode="auto">
          <a:xfrm>
            <a:off x="3695700" y="4152900"/>
            <a:ext cx="2324100" cy="438150"/>
          </a:xfrm>
          <a:prstGeom prst="ellipse">
            <a:avLst/>
          </a:prstGeom>
          <a:solidFill>
            <a:srgbClr val="D6FAFA"/>
          </a:solid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光合系统  </a:t>
            </a:r>
            <a:r>
              <a:rPr kumimoji="1" lang="en-US" altLang="zh-CN" sz="2400" b="1">
                <a:latin typeface="Times New Roman" pitchFamily="18" charset="0"/>
              </a:rPr>
              <a:t>II</a:t>
            </a:r>
            <a:endParaRPr kumimoji="1" lang="en-US" altLang="zh-CN" sz="3200" b="1">
              <a:latin typeface="Times New Roman" pitchFamily="18"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b8-13"/>
          <p:cNvPicPr>
            <a:picLocks noChangeAspect="1" noChangeArrowheads="1"/>
          </p:cNvPicPr>
          <p:nvPr/>
        </p:nvPicPr>
        <p:blipFill>
          <a:blip r:embed="rId2" cstate="print"/>
          <a:srcRect/>
          <a:stretch>
            <a:fillRect/>
          </a:stretch>
        </p:blipFill>
        <p:spPr bwMode="auto">
          <a:xfrm>
            <a:off x="0" y="457200"/>
            <a:ext cx="5778500" cy="6324600"/>
          </a:xfrm>
          <a:prstGeom prst="rect">
            <a:avLst/>
          </a:prstGeom>
          <a:noFill/>
          <a:ln w="9525">
            <a:noFill/>
            <a:miter lim="800000"/>
            <a:headEnd/>
            <a:tailEnd/>
          </a:ln>
        </p:spPr>
      </p:pic>
      <p:sp>
        <p:nvSpPr>
          <p:cNvPr id="130051" name="Text Box 3"/>
          <p:cNvSpPr txBox="1">
            <a:spLocks noChangeArrowheads="1"/>
          </p:cNvSpPr>
          <p:nvPr/>
        </p:nvSpPr>
        <p:spPr bwMode="auto">
          <a:xfrm>
            <a:off x="1066800" y="6019800"/>
            <a:ext cx="8034338" cy="831850"/>
          </a:xfrm>
          <a:prstGeom prst="rect">
            <a:avLst/>
          </a:prstGeom>
          <a:solidFill>
            <a:srgbClr val="003300"/>
          </a:solidFill>
          <a:ln w="9525">
            <a:solidFill>
              <a:srgbClr val="FF0000"/>
            </a:solidFill>
            <a:miter lim="800000"/>
            <a:headEnd/>
            <a:tailEnd/>
          </a:ln>
        </p:spPr>
        <p:txBody>
          <a:bodyPr wrap="none">
            <a:spAutoFit/>
          </a:bodyPr>
          <a:lstStyle/>
          <a:p>
            <a:pPr eaLnBrk="0" hangingPunct="0"/>
            <a:r>
              <a:rPr lang="zh-CN" altLang="en-US" sz="2400">
                <a:solidFill>
                  <a:schemeClr val="bg1"/>
                </a:solidFill>
                <a:latin typeface="Times New Roman" pitchFamily="18" charset="0"/>
              </a:rPr>
              <a:t>非环式光合磷酸化的反应式：</a:t>
            </a:r>
          </a:p>
          <a:p>
            <a:pPr eaLnBrk="0" hangingPunct="0"/>
            <a:r>
              <a:rPr lang="en-US" altLang="zh-CN" sz="2400">
                <a:solidFill>
                  <a:schemeClr val="bg1"/>
                </a:solidFill>
                <a:latin typeface="Times New Roman" pitchFamily="18" charset="0"/>
              </a:rPr>
              <a:t>2NADP</a:t>
            </a:r>
            <a:r>
              <a:rPr lang="en-US" altLang="zh-CN" sz="2400" baseline="30000">
                <a:solidFill>
                  <a:schemeClr val="bg1"/>
                </a:solidFill>
                <a:latin typeface="Times New Roman" pitchFamily="18" charset="0"/>
              </a:rPr>
              <a:t>+</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2ADP</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2Pi</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2H</a:t>
            </a:r>
            <a:r>
              <a:rPr lang="en-US" altLang="zh-CN" sz="2400" baseline="-25000">
                <a:solidFill>
                  <a:schemeClr val="bg1"/>
                </a:solidFill>
                <a:latin typeface="Times New Roman" pitchFamily="18" charset="0"/>
              </a:rPr>
              <a:t>2</a:t>
            </a:r>
            <a:r>
              <a:rPr lang="en-US" altLang="zh-CN" sz="2400">
                <a:solidFill>
                  <a:schemeClr val="bg1"/>
                </a:solidFill>
                <a:latin typeface="Times New Roman" pitchFamily="18" charset="0"/>
              </a:rPr>
              <a:t>O→2NADPH</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2H</a:t>
            </a:r>
            <a:r>
              <a:rPr lang="en-US" altLang="zh-CN" sz="2400" baseline="30000">
                <a:solidFill>
                  <a:schemeClr val="bg1"/>
                </a:solidFill>
                <a:latin typeface="Times New Roman" pitchFamily="18" charset="0"/>
              </a:rPr>
              <a:t>+</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2ATP</a:t>
            </a:r>
            <a:r>
              <a:rPr lang="zh-CN" altLang="en-US" sz="2400">
                <a:solidFill>
                  <a:schemeClr val="bg1"/>
                </a:solidFill>
                <a:latin typeface="Times New Roman" pitchFamily="18" charset="0"/>
              </a:rPr>
              <a:t>＋</a:t>
            </a:r>
            <a:r>
              <a:rPr lang="en-US" altLang="zh-CN" sz="2400">
                <a:solidFill>
                  <a:schemeClr val="bg1"/>
                </a:solidFill>
                <a:latin typeface="Times New Roman" pitchFamily="18" charset="0"/>
              </a:rPr>
              <a:t>O</a:t>
            </a:r>
            <a:r>
              <a:rPr lang="en-US" altLang="zh-CN" sz="2400" baseline="-25000">
                <a:solidFill>
                  <a:schemeClr val="bg1"/>
                </a:solidFill>
                <a:latin typeface="Times New Roman" pitchFamily="18" charset="0"/>
              </a:rPr>
              <a:t>2</a:t>
            </a:r>
          </a:p>
        </p:txBody>
      </p:sp>
      <p:sp>
        <p:nvSpPr>
          <p:cNvPr id="130052" name="Text Box 4"/>
          <p:cNvSpPr txBox="1">
            <a:spLocks noChangeArrowheads="1"/>
          </p:cNvSpPr>
          <p:nvPr/>
        </p:nvSpPr>
        <p:spPr bwMode="auto">
          <a:xfrm>
            <a:off x="5749925" y="3429000"/>
            <a:ext cx="3241675" cy="831850"/>
          </a:xfrm>
          <a:prstGeom prst="rect">
            <a:avLst/>
          </a:prstGeom>
          <a:solidFill>
            <a:srgbClr val="008000"/>
          </a:solidFill>
          <a:ln w="9525">
            <a:solidFill>
              <a:srgbClr val="FF6600"/>
            </a:solidFill>
            <a:miter lim="800000"/>
            <a:headEnd/>
            <a:tailEnd/>
          </a:ln>
        </p:spPr>
        <p:txBody>
          <a:bodyPr wrap="none">
            <a:spAutoFit/>
          </a:bodyPr>
          <a:lstStyle/>
          <a:p>
            <a:pPr algn="ctr"/>
            <a:r>
              <a:rPr lang="zh-CN" altLang="en-US" sz="2400">
                <a:solidFill>
                  <a:schemeClr val="bg1"/>
                </a:solidFill>
                <a:latin typeface="Times New Roman" pitchFamily="18" charset="0"/>
              </a:rPr>
              <a:t>产氧型光合作用</a:t>
            </a:r>
          </a:p>
          <a:p>
            <a:pPr algn="ctr"/>
            <a:r>
              <a:rPr lang="zh-CN" altLang="en-US" sz="2400">
                <a:solidFill>
                  <a:schemeClr val="bg1"/>
                </a:solidFill>
                <a:latin typeface="Times New Roman" pitchFamily="18" charset="0"/>
              </a:rPr>
              <a:t>（绿色植物、蓝细菌）</a:t>
            </a:r>
            <a:endParaRPr lang="zh-CN" altLang="en-US" sz="2800">
              <a:solidFill>
                <a:schemeClr val="bg1"/>
              </a:solidFill>
              <a:latin typeface="Times New Roman" pitchFamily="18"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anyi-f9"/>
          <p:cNvPicPr>
            <a:picLocks noChangeAspect="1" noChangeArrowheads="1"/>
          </p:cNvPicPr>
          <p:nvPr/>
        </p:nvPicPr>
        <p:blipFill>
          <a:blip r:embed="rId2" cstate="print"/>
          <a:srcRect/>
          <a:stretch>
            <a:fillRect/>
          </a:stretch>
        </p:blipFill>
        <p:spPr bwMode="auto">
          <a:xfrm>
            <a:off x="0" y="-304800"/>
            <a:ext cx="9247188" cy="1089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anyi-f9"/>
          <p:cNvPicPr>
            <a:picLocks noChangeAspect="1" noChangeArrowheads="1"/>
          </p:cNvPicPr>
          <p:nvPr/>
        </p:nvPicPr>
        <p:blipFill>
          <a:blip r:embed="rId2" cstate="print"/>
          <a:srcRect/>
          <a:stretch>
            <a:fillRect/>
          </a:stretch>
        </p:blipFill>
        <p:spPr bwMode="auto">
          <a:xfrm>
            <a:off x="0" y="457200"/>
            <a:ext cx="5910263" cy="6400800"/>
          </a:xfrm>
          <a:prstGeom prst="rect">
            <a:avLst/>
          </a:prstGeom>
          <a:noFill/>
          <a:ln w="9525">
            <a:noFill/>
            <a:miter lim="800000"/>
            <a:headEnd/>
            <a:tailEnd/>
          </a:ln>
        </p:spPr>
      </p:pic>
      <p:sp>
        <p:nvSpPr>
          <p:cNvPr id="132099" name="Text Box 3"/>
          <p:cNvSpPr txBox="1">
            <a:spLocks noChangeArrowheads="1"/>
          </p:cNvSpPr>
          <p:nvPr/>
        </p:nvSpPr>
        <p:spPr bwMode="auto">
          <a:xfrm>
            <a:off x="4978400" y="4191000"/>
            <a:ext cx="4176713" cy="831850"/>
          </a:xfrm>
          <a:prstGeom prst="rect">
            <a:avLst/>
          </a:prstGeom>
          <a:solidFill>
            <a:srgbClr val="008000"/>
          </a:solidFill>
          <a:ln w="9525">
            <a:solidFill>
              <a:srgbClr val="FF6600"/>
            </a:solidFill>
            <a:miter lim="800000"/>
            <a:headEnd/>
            <a:tailEnd/>
          </a:ln>
        </p:spPr>
        <p:txBody>
          <a:bodyPr wrap="none">
            <a:spAutoFit/>
          </a:bodyPr>
          <a:lstStyle/>
          <a:p>
            <a:pPr algn="ctr"/>
            <a:r>
              <a:rPr lang="zh-CN" altLang="en-US" sz="2400" b="1">
                <a:solidFill>
                  <a:schemeClr val="bg1"/>
                </a:solidFill>
                <a:latin typeface="Times New Roman" pitchFamily="18" charset="0"/>
              </a:rPr>
              <a:t>绿色细菌的非环式光合磷酸化</a:t>
            </a:r>
          </a:p>
          <a:p>
            <a:pPr algn="ctr"/>
            <a:r>
              <a:rPr lang="zh-CN" altLang="en-US" sz="2400" b="1">
                <a:solidFill>
                  <a:schemeClr val="bg1"/>
                </a:solidFill>
                <a:latin typeface="Times New Roman" pitchFamily="18" charset="0"/>
              </a:rPr>
              <a:t>（不产氧型光合作用）</a:t>
            </a:r>
            <a:endParaRPr lang="zh-CN" altLang="en-US" sz="2800" b="1">
              <a:solidFill>
                <a:schemeClr val="bg1"/>
              </a:solidFill>
              <a:latin typeface="Times New Roman" pitchFamily="18" charset="0"/>
            </a:endParaRPr>
          </a:p>
        </p:txBody>
      </p:sp>
      <p:sp>
        <p:nvSpPr>
          <p:cNvPr id="132100" name="Text Box 4"/>
          <p:cNvSpPr txBox="1">
            <a:spLocks noChangeArrowheads="1"/>
          </p:cNvSpPr>
          <p:nvPr/>
        </p:nvSpPr>
        <p:spPr bwMode="auto">
          <a:xfrm>
            <a:off x="1828800" y="5410200"/>
            <a:ext cx="6937375" cy="1196975"/>
          </a:xfrm>
          <a:prstGeom prst="rect">
            <a:avLst/>
          </a:prstGeom>
          <a:solidFill>
            <a:schemeClr val="bg2"/>
          </a:solidFill>
          <a:ln w="9525">
            <a:solidFill>
              <a:schemeClr val="folHlink"/>
            </a:solidFill>
            <a:miter lim="800000"/>
            <a:headEnd/>
            <a:tailEnd/>
          </a:ln>
        </p:spPr>
        <p:txBody>
          <a:bodyPr wrap="none">
            <a:spAutoFit/>
          </a:bodyPr>
          <a:lstStyle/>
          <a:p>
            <a:endParaRPr lang="zh-CN" altLang="zh-CN" sz="2400">
              <a:latin typeface="Times New Roman" pitchFamily="18" charset="0"/>
            </a:endParaRPr>
          </a:p>
          <a:p>
            <a:r>
              <a:rPr lang="en-US" altLang="zh-CN" sz="2400">
                <a:latin typeface="Times New Roman" pitchFamily="18" charset="0"/>
              </a:rPr>
              <a:t>NAD</a:t>
            </a:r>
            <a:r>
              <a:rPr lang="en-US" altLang="zh-CN" sz="2400" baseline="30000">
                <a:latin typeface="Times New Roman" pitchFamily="18" charset="0"/>
              </a:rPr>
              <a:t>+</a:t>
            </a:r>
            <a:r>
              <a:rPr lang="en-US" altLang="zh-CN" sz="2400">
                <a:latin typeface="Times New Roman" pitchFamily="18" charset="0"/>
              </a:rPr>
              <a:t>+H</a:t>
            </a:r>
            <a:r>
              <a:rPr lang="en-US" altLang="zh-CN" sz="2400" baseline="-25000">
                <a:latin typeface="Times New Roman" pitchFamily="18" charset="0"/>
              </a:rPr>
              <a:t>2</a:t>
            </a:r>
            <a:r>
              <a:rPr lang="en-US" altLang="zh-CN" sz="2400">
                <a:latin typeface="Times New Roman" pitchFamily="18" charset="0"/>
              </a:rPr>
              <a:t>S+ADP+Pi                   NADPH+H</a:t>
            </a:r>
            <a:r>
              <a:rPr lang="en-US" altLang="zh-CN" sz="2400" baseline="30000">
                <a:latin typeface="Times New Roman" pitchFamily="18" charset="0"/>
              </a:rPr>
              <a:t>+</a:t>
            </a:r>
            <a:r>
              <a:rPr lang="en-US" altLang="zh-CN" sz="2400">
                <a:latin typeface="Times New Roman" pitchFamily="18" charset="0"/>
              </a:rPr>
              <a:t>+ATP+S</a:t>
            </a:r>
          </a:p>
          <a:p>
            <a:endParaRPr lang="en-US" altLang="zh-CN" sz="2400">
              <a:latin typeface="Times New Roman" pitchFamily="18" charset="0"/>
            </a:endParaRPr>
          </a:p>
        </p:txBody>
      </p:sp>
      <p:sp>
        <p:nvSpPr>
          <p:cNvPr id="132101" name="AutoShape 5"/>
          <p:cNvSpPr>
            <a:spLocks noChangeArrowheads="1"/>
          </p:cNvSpPr>
          <p:nvPr/>
        </p:nvSpPr>
        <p:spPr bwMode="auto">
          <a:xfrm>
            <a:off x="4876800" y="6019800"/>
            <a:ext cx="1066800" cy="76200"/>
          </a:xfrm>
          <a:prstGeom prst="rightArrow">
            <a:avLst>
              <a:gd name="adj1" fmla="val 50000"/>
              <a:gd name="adj2" fmla="val 350000"/>
            </a:avLst>
          </a:prstGeom>
          <a:solidFill>
            <a:srgbClr val="00FF00"/>
          </a:solidFill>
          <a:ln w="9525">
            <a:noFill/>
            <a:miter lim="800000"/>
            <a:headEnd/>
            <a:tailEnd/>
          </a:ln>
        </p:spPr>
        <p:txBody>
          <a:bodyPr wrap="none" anchor="ctr">
            <a:spAutoFit/>
          </a:bodyPr>
          <a:lstStyle/>
          <a:p>
            <a:endParaRPr lang="zh-CN" altLang="en-US"/>
          </a:p>
        </p:txBody>
      </p:sp>
      <p:sp>
        <p:nvSpPr>
          <p:cNvPr id="132102" name="Text Box 6"/>
          <p:cNvSpPr txBox="1">
            <a:spLocks noChangeArrowheads="1"/>
          </p:cNvSpPr>
          <p:nvPr/>
        </p:nvSpPr>
        <p:spPr bwMode="auto">
          <a:xfrm>
            <a:off x="5089525" y="6061075"/>
            <a:ext cx="488950" cy="457200"/>
          </a:xfrm>
          <a:prstGeom prst="rect">
            <a:avLst/>
          </a:prstGeom>
          <a:noFill/>
          <a:ln w="9525">
            <a:noFill/>
            <a:miter lim="800000"/>
            <a:headEnd/>
            <a:tailEnd/>
          </a:ln>
        </p:spPr>
        <p:txBody>
          <a:bodyPr wrap="none">
            <a:spAutoFit/>
          </a:bodyPr>
          <a:lstStyle/>
          <a:p>
            <a:r>
              <a:rPr lang="en-US" altLang="zh-CN" sz="2400">
                <a:solidFill>
                  <a:schemeClr val="folHlink"/>
                </a:solidFill>
                <a:latin typeface="Times New Roman" pitchFamily="18" charset="0"/>
              </a:rPr>
              <a:t>hv</a:t>
            </a:r>
            <a:endParaRPr lang="en-US" altLang="zh-CN" sz="2400">
              <a:latin typeface="Times New Roman" pitchFamily="18" charset="0"/>
            </a:endParaRPr>
          </a:p>
        </p:txBody>
      </p:sp>
      <p:sp>
        <p:nvSpPr>
          <p:cNvPr id="132103" name="Text Box 7"/>
          <p:cNvSpPr txBox="1">
            <a:spLocks noChangeArrowheads="1"/>
          </p:cNvSpPr>
          <p:nvPr/>
        </p:nvSpPr>
        <p:spPr bwMode="auto">
          <a:xfrm>
            <a:off x="5029200" y="5638800"/>
            <a:ext cx="555625" cy="457200"/>
          </a:xfrm>
          <a:prstGeom prst="rect">
            <a:avLst/>
          </a:prstGeom>
          <a:noFill/>
          <a:ln w="9525">
            <a:noFill/>
            <a:miter lim="800000"/>
            <a:headEnd/>
            <a:tailEnd/>
          </a:ln>
        </p:spPr>
        <p:txBody>
          <a:bodyPr wrap="none">
            <a:spAutoFit/>
          </a:bodyPr>
          <a:lstStyle/>
          <a:p>
            <a:r>
              <a:rPr lang="en-US" altLang="zh-CN" sz="2400">
                <a:solidFill>
                  <a:schemeClr val="folHlink"/>
                </a:solidFill>
                <a:latin typeface="Times New Roman" pitchFamily="18" charset="0"/>
              </a:rPr>
              <a:t>chl</a:t>
            </a:r>
            <a:endParaRPr lang="en-US" altLang="zh-CN" sz="2400">
              <a:latin typeface="Times New Roman" pitchFamily="18"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a:spLocks noChangeArrowheads="1"/>
          </p:cNvSpPr>
          <p:nvPr/>
        </p:nvSpPr>
        <p:spPr bwMode="auto">
          <a:xfrm>
            <a:off x="0" y="404813"/>
            <a:ext cx="3706813" cy="457200"/>
          </a:xfrm>
          <a:prstGeom prst="rect">
            <a:avLst/>
          </a:prstGeom>
          <a:noFill/>
          <a:ln w="9525">
            <a:noFill/>
            <a:miter lim="800000"/>
            <a:headEnd/>
            <a:tailEnd/>
          </a:ln>
        </p:spPr>
        <p:txBody>
          <a:bodyPr wrap="none">
            <a:spAutoFit/>
          </a:bodyPr>
          <a:lstStyle/>
          <a:p>
            <a:r>
              <a:rPr lang="en-US" altLang="zh-CN" sz="2400" b="1">
                <a:solidFill>
                  <a:schemeClr val="hlink"/>
                </a:solidFill>
                <a:latin typeface="Times New Roman" pitchFamily="18" charset="0"/>
              </a:rPr>
              <a:t>3</a:t>
            </a:r>
            <a:r>
              <a:rPr lang="zh-CN" altLang="en-US" sz="2400" b="1">
                <a:solidFill>
                  <a:schemeClr val="hlink"/>
                </a:solidFill>
                <a:latin typeface="Times New Roman" pitchFamily="18" charset="0"/>
              </a:rPr>
              <a:t>、嗜盐菌紫膜的光合作用</a:t>
            </a:r>
          </a:p>
        </p:txBody>
      </p:sp>
      <p:sp>
        <p:nvSpPr>
          <p:cNvPr id="132099" name="Text Box 3"/>
          <p:cNvSpPr txBox="1">
            <a:spLocks noChangeArrowheads="1"/>
          </p:cNvSpPr>
          <p:nvPr/>
        </p:nvSpPr>
        <p:spPr bwMode="auto">
          <a:xfrm>
            <a:off x="685800" y="1371600"/>
            <a:ext cx="7546975" cy="831850"/>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一种只有嗜盐菌才有的，无叶绿素或细菌叶绿素参与的</a:t>
            </a:r>
          </a:p>
          <a:p>
            <a:r>
              <a:rPr lang="zh-CN" altLang="en-US" sz="2400" b="1">
                <a:latin typeface="Times New Roman" pitchFamily="18" charset="0"/>
              </a:rPr>
              <a:t>独特的光合作用。</a:t>
            </a:r>
          </a:p>
        </p:txBody>
      </p:sp>
      <p:sp>
        <p:nvSpPr>
          <p:cNvPr id="132100" name="Text Box 4"/>
          <p:cNvSpPr txBox="1">
            <a:spLocks noChangeArrowheads="1"/>
          </p:cNvSpPr>
          <p:nvPr/>
        </p:nvSpPr>
        <p:spPr bwMode="auto">
          <a:xfrm>
            <a:off x="304800" y="3429000"/>
            <a:ext cx="1098550" cy="822325"/>
          </a:xfrm>
          <a:prstGeom prst="rect">
            <a:avLst/>
          </a:prstGeom>
          <a:noFill/>
          <a:ln w="9525">
            <a:noFill/>
            <a:miter lim="800000"/>
            <a:headEnd/>
            <a:tailEnd/>
          </a:ln>
        </p:spPr>
        <p:txBody>
          <a:bodyPr wrap="none">
            <a:spAutoFit/>
          </a:bodyPr>
          <a:lstStyle/>
          <a:p>
            <a:r>
              <a:rPr lang="zh-CN" altLang="en-US" sz="2400">
                <a:solidFill>
                  <a:schemeClr val="folHlink"/>
                </a:solidFill>
                <a:latin typeface="Times New Roman" pitchFamily="18" charset="0"/>
              </a:rPr>
              <a:t>嗜盐菌</a:t>
            </a:r>
          </a:p>
          <a:p>
            <a:r>
              <a:rPr lang="zh-CN" altLang="en-US" sz="2400">
                <a:solidFill>
                  <a:schemeClr val="folHlink"/>
                </a:solidFill>
                <a:latin typeface="Times New Roman" pitchFamily="18" charset="0"/>
              </a:rPr>
              <a:t>细胞膜</a:t>
            </a:r>
            <a:endParaRPr lang="zh-CN" altLang="en-US" sz="2400">
              <a:latin typeface="Times New Roman" pitchFamily="18" charset="0"/>
            </a:endParaRPr>
          </a:p>
        </p:txBody>
      </p:sp>
      <p:sp>
        <p:nvSpPr>
          <p:cNvPr id="132101" name="AutoShape 5"/>
          <p:cNvSpPr>
            <a:spLocks/>
          </p:cNvSpPr>
          <p:nvPr/>
        </p:nvSpPr>
        <p:spPr bwMode="auto">
          <a:xfrm>
            <a:off x="1371600" y="3200400"/>
            <a:ext cx="304800" cy="1295400"/>
          </a:xfrm>
          <a:prstGeom prst="leftBrace">
            <a:avLst>
              <a:gd name="adj1" fmla="val 35417"/>
              <a:gd name="adj2" fmla="val 50000"/>
            </a:avLst>
          </a:prstGeom>
          <a:noFill/>
          <a:ln w="25400">
            <a:solidFill>
              <a:srgbClr val="008000"/>
            </a:solidFill>
            <a:round/>
            <a:headEnd/>
            <a:tailEnd/>
          </a:ln>
        </p:spPr>
        <p:txBody>
          <a:bodyPr wrap="none" anchor="ctr">
            <a:spAutoFit/>
          </a:bodyPr>
          <a:lstStyle/>
          <a:p>
            <a:endParaRPr lang="zh-CN" altLang="en-US"/>
          </a:p>
        </p:txBody>
      </p:sp>
      <p:sp>
        <p:nvSpPr>
          <p:cNvPr id="132102" name="Text Box 6"/>
          <p:cNvSpPr txBox="1">
            <a:spLocks noChangeArrowheads="1"/>
          </p:cNvSpPr>
          <p:nvPr/>
        </p:nvSpPr>
        <p:spPr bwMode="auto">
          <a:xfrm>
            <a:off x="1828800" y="2667000"/>
            <a:ext cx="2622550" cy="457200"/>
          </a:xfrm>
          <a:prstGeom prst="rect">
            <a:avLst/>
          </a:prstGeom>
          <a:noFill/>
          <a:ln w="9525">
            <a:noFill/>
            <a:miter lim="800000"/>
            <a:headEnd/>
            <a:tailEnd/>
          </a:ln>
        </p:spPr>
        <p:txBody>
          <a:bodyPr wrap="none">
            <a:spAutoFit/>
          </a:bodyPr>
          <a:lstStyle/>
          <a:p>
            <a:r>
              <a:rPr lang="zh-CN" altLang="en-US" sz="2400">
                <a:solidFill>
                  <a:schemeClr val="accent1"/>
                </a:solidFill>
                <a:latin typeface="Times New Roman" pitchFamily="18" charset="0"/>
              </a:rPr>
              <a:t>红色部分（红膜）</a:t>
            </a:r>
            <a:endParaRPr lang="zh-CN" altLang="en-US" sz="2400">
              <a:latin typeface="Times New Roman" pitchFamily="18" charset="0"/>
            </a:endParaRPr>
          </a:p>
        </p:txBody>
      </p:sp>
      <p:sp>
        <p:nvSpPr>
          <p:cNvPr id="132103" name="Text Box 7"/>
          <p:cNvSpPr txBox="1">
            <a:spLocks noChangeArrowheads="1"/>
          </p:cNvSpPr>
          <p:nvPr/>
        </p:nvSpPr>
        <p:spPr bwMode="auto">
          <a:xfrm>
            <a:off x="1981200" y="4114800"/>
            <a:ext cx="2622550" cy="457200"/>
          </a:xfrm>
          <a:prstGeom prst="rect">
            <a:avLst/>
          </a:prstGeom>
          <a:noFill/>
          <a:ln w="9525">
            <a:noFill/>
            <a:miter lim="800000"/>
            <a:headEnd/>
            <a:tailEnd/>
          </a:ln>
        </p:spPr>
        <p:txBody>
          <a:bodyPr wrap="none">
            <a:spAutoFit/>
          </a:bodyPr>
          <a:lstStyle/>
          <a:p>
            <a:r>
              <a:rPr lang="zh-CN" altLang="en-US" sz="2400">
                <a:solidFill>
                  <a:schemeClr val="accent1"/>
                </a:solidFill>
                <a:latin typeface="Times New Roman" pitchFamily="18" charset="0"/>
              </a:rPr>
              <a:t>紫色部分（紫膜）</a:t>
            </a:r>
            <a:endParaRPr lang="zh-CN" altLang="en-US" sz="2400">
              <a:latin typeface="Times New Roman" pitchFamily="18" charset="0"/>
            </a:endParaRPr>
          </a:p>
        </p:txBody>
      </p:sp>
      <p:sp>
        <p:nvSpPr>
          <p:cNvPr id="132104" name="Text Box 8"/>
          <p:cNvSpPr txBox="1">
            <a:spLocks noChangeArrowheads="1"/>
          </p:cNvSpPr>
          <p:nvPr/>
        </p:nvSpPr>
        <p:spPr bwMode="auto">
          <a:xfrm>
            <a:off x="2346325" y="3200400"/>
            <a:ext cx="6838950" cy="406400"/>
          </a:xfrm>
          <a:prstGeom prst="rect">
            <a:avLst/>
          </a:prstGeom>
          <a:solidFill>
            <a:srgbClr val="008000"/>
          </a:solidFill>
          <a:ln w="9525">
            <a:solidFill>
              <a:srgbClr val="FF0000"/>
            </a:solidFill>
            <a:miter lim="800000"/>
            <a:headEnd/>
            <a:tailEnd/>
          </a:ln>
        </p:spPr>
        <p:txBody>
          <a:bodyPr wrap="none">
            <a:spAutoFit/>
          </a:bodyPr>
          <a:lstStyle/>
          <a:p>
            <a:r>
              <a:rPr lang="zh-CN" altLang="en-US" sz="2000" b="1">
                <a:solidFill>
                  <a:schemeClr val="bg1"/>
                </a:solidFill>
                <a:latin typeface="Times New Roman" pitchFamily="18" charset="0"/>
              </a:rPr>
              <a:t>主要含细胞色素和黄素蛋白等用于氧化磷酸化的呼吸链载体</a:t>
            </a:r>
            <a:endParaRPr lang="zh-CN" altLang="en-US" sz="2400" b="1">
              <a:solidFill>
                <a:schemeClr val="bg1"/>
              </a:solidFill>
              <a:latin typeface="Times New Roman" pitchFamily="18" charset="0"/>
            </a:endParaRPr>
          </a:p>
        </p:txBody>
      </p:sp>
      <p:sp>
        <p:nvSpPr>
          <p:cNvPr id="132105" name="Text Box 9"/>
          <p:cNvSpPr txBox="1">
            <a:spLocks noChangeArrowheads="1"/>
          </p:cNvSpPr>
          <p:nvPr/>
        </p:nvSpPr>
        <p:spPr bwMode="auto">
          <a:xfrm>
            <a:off x="2362200" y="4648200"/>
            <a:ext cx="6759575" cy="711200"/>
          </a:xfrm>
          <a:prstGeom prst="rect">
            <a:avLst/>
          </a:prstGeom>
          <a:solidFill>
            <a:srgbClr val="0000FF"/>
          </a:solidFill>
          <a:ln w="9525">
            <a:solidFill>
              <a:schemeClr val="accent1"/>
            </a:solidFill>
            <a:miter lim="800000"/>
            <a:headEnd/>
            <a:tailEnd/>
          </a:ln>
        </p:spPr>
        <p:txBody>
          <a:bodyPr wrap="none">
            <a:spAutoFit/>
          </a:bodyPr>
          <a:lstStyle/>
          <a:p>
            <a:pPr eaLnBrk="0" hangingPunct="0"/>
            <a:r>
              <a:rPr lang="zh-CN" altLang="en-US" sz="2000">
                <a:solidFill>
                  <a:schemeClr val="bg1"/>
                </a:solidFill>
                <a:latin typeface="Times New Roman" pitchFamily="18" charset="0"/>
              </a:rPr>
              <a:t>在膜上呈斑片状（直径约</a:t>
            </a:r>
            <a:r>
              <a:rPr lang="en-US" altLang="zh-CN" sz="2000">
                <a:solidFill>
                  <a:schemeClr val="bg1"/>
                </a:solidFill>
                <a:latin typeface="Times New Roman" pitchFamily="18" charset="0"/>
              </a:rPr>
              <a:t>0.5 </a:t>
            </a:r>
            <a:r>
              <a:rPr lang="en-US" altLang="zh-CN" sz="2000">
                <a:solidFill>
                  <a:schemeClr val="bg1"/>
                </a:solidFill>
                <a:latin typeface="Symbol" pitchFamily="18" charset="2"/>
              </a:rPr>
              <a:t>m</a:t>
            </a:r>
            <a:r>
              <a:rPr lang="en-US" altLang="zh-CN" sz="2000">
                <a:solidFill>
                  <a:schemeClr val="bg1"/>
                </a:solidFill>
                <a:latin typeface="Times New Roman" pitchFamily="18" charset="0"/>
              </a:rPr>
              <a:t>m</a:t>
            </a:r>
            <a:r>
              <a:rPr lang="zh-CN" altLang="en-US" sz="2000">
                <a:solidFill>
                  <a:schemeClr val="bg1"/>
                </a:solidFill>
                <a:latin typeface="Times New Roman" pitchFamily="18" charset="0"/>
              </a:rPr>
              <a:t>）独立分布，其总面积约占</a:t>
            </a:r>
          </a:p>
          <a:p>
            <a:pPr eaLnBrk="0" hangingPunct="0"/>
            <a:r>
              <a:rPr lang="zh-CN" altLang="en-US" sz="2000">
                <a:solidFill>
                  <a:schemeClr val="bg1"/>
                </a:solidFill>
                <a:latin typeface="Times New Roman" pitchFamily="18" charset="0"/>
              </a:rPr>
              <a:t>细胞膜的一半，主要由细菌视紫红质组成。</a:t>
            </a:r>
            <a:endParaRPr lang="zh-CN" altLang="en-US" sz="2400">
              <a:solidFill>
                <a:schemeClr val="bg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099"/>
                                        </p:tgtEl>
                                        <p:attrNameLst>
                                          <p:attrName>style.visibility</p:attrName>
                                        </p:attrNameLst>
                                      </p:cBhvr>
                                      <p:to>
                                        <p:strVal val="visible"/>
                                      </p:to>
                                    </p:set>
                                    <p:anim calcmode="lin" valueType="num">
                                      <p:cBhvr additive="base">
                                        <p:cTn id="7" dur="500" fill="hold"/>
                                        <p:tgtEl>
                                          <p:spTgt spid="132099"/>
                                        </p:tgtEl>
                                        <p:attrNameLst>
                                          <p:attrName>ppt_x</p:attrName>
                                        </p:attrNameLst>
                                      </p:cBhvr>
                                      <p:tavLst>
                                        <p:tav tm="0">
                                          <p:val>
                                            <p:strVal val="0-#ppt_w/2"/>
                                          </p:val>
                                        </p:tav>
                                        <p:tav tm="100000">
                                          <p:val>
                                            <p:strVal val="#ppt_x"/>
                                          </p:val>
                                        </p:tav>
                                      </p:tavLst>
                                    </p:anim>
                                    <p:anim calcmode="lin" valueType="num">
                                      <p:cBhvr additive="base">
                                        <p:cTn id="8" dur="500" fill="hold"/>
                                        <p:tgtEl>
                                          <p:spTgt spid="132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2100"/>
                                        </p:tgtEl>
                                        <p:attrNameLst>
                                          <p:attrName>style.visibility</p:attrName>
                                        </p:attrNameLst>
                                      </p:cBhvr>
                                      <p:to>
                                        <p:strVal val="visible"/>
                                      </p:to>
                                    </p:set>
                                    <p:anim calcmode="lin" valueType="num">
                                      <p:cBhvr additive="base">
                                        <p:cTn id="13" dur="500" fill="hold"/>
                                        <p:tgtEl>
                                          <p:spTgt spid="132100"/>
                                        </p:tgtEl>
                                        <p:attrNameLst>
                                          <p:attrName>ppt_x</p:attrName>
                                        </p:attrNameLst>
                                      </p:cBhvr>
                                      <p:tavLst>
                                        <p:tav tm="0">
                                          <p:val>
                                            <p:strVal val="0-#ppt_w/2"/>
                                          </p:val>
                                        </p:tav>
                                        <p:tav tm="100000">
                                          <p:val>
                                            <p:strVal val="#ppt_x"/>
                                          </p:val>
                                        </p:tav>
                                      </p:tavLst>
                                    </p:anim>
                                    <p:anim calcmode="lin" valueType="num">
                                      <p:cBhvr additive="base">
                                        <p:cTn id="14" dur="500" fill="hold"/>
                                        <p:tgtEl>
                                          <p:spTgt spid="1321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2101"/>
                                        </p:tgtEl>
                                        <p:attrNameLst>
                                          <p:attrName>style.visibility</p:attrName>
                                        </p:attrNameLst>
                                      </p:cBhvr>
                                      <p:to>
                                        <p:strVal val="visible"/>
                                      </p:to>
                                    </p:set>
                                    <p:anim calcmode="lin" valueType="num">
                                      <p:cBhvr additive="base">
                                        <p:cTn id="19" dur="500" fill="hold"/>
                                        <p:tgtEl>
                                          <p:spTgt spid="132101"/>
                                        </p:tgtEl>
                                        <p:attrNameLst>
                                          <p:attrName>ppt_x</p:attrName>
                                        </p:attrNameLst>
                                      </p:cBhvr>
                                      <p:tavLst>
                                        <p:tav tm="0">
                                          <p:val>
                                            <p:strVal val="#ppt_x"/>
                                          </p:val>
                                        </p:tav>
                                        <p:tav tm="100000">
                                          <p:val>
                                            <p:strVal val="#ppt_x"/>
                                          </p:val>
                                        </p:tav>
                                      </p:tavLst>
                                    </p:anim>
                                    <p:anim calcmode="lin" valueType="num">
                                      <p:cBhvr additive="base">
                                        <p:cTn id="20" dur="500" fill="hold"/>
                                        <p:tgtEl>
                                          <p:spTgt spid="132101"/>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132102"/>
                                        </p:tgtEl>
                                        <p:attrNameLst>
                                          <p:attrName>style.visibility</p:attrName>
                                        </p:attrNameLst>
                                      </p:cBhvr>
                                      <p:to>
                                        <p:strVal val="visible"/>
                                      </p:to>
                                    </p:set>
                                    <p:anim calcmode="lin" valueType="num">
                                      <p:cBhvr additive="base">
                                        <p:cTn id="24" dur="500" fill="hold"/>
                                        <p:tgtEl>
                                          <p:spTgt spid="132102"/>
                                        </p:tgtEl>
                                        <p:attrNameLst>
                                          <p:attrName>ppt_x</p:attrName>
                                        </p:attrNameLst>
                                      </p:cBhvr>
                                      <p:tavLst>
                                        <p:tav tm="0">
                                          <p:val>
                                            <p:strVal val="0-#ppt_w/2"/>
                                          </p:val>
                                        </p:tav>
                                        <p:tav tm="100000">
                                          <p:val>
                                            <p:strVal val="#ppt_x"/>
                                          </p:val>
                                        </p:tav>
                                      </p:tavLst>
                                    </p:anim>
                                    <p:anim calcmode="lin" valueType="num">
                                      <p:cBhvr additive="base">
                                        <p:cTn id="25" dur="500" fill="hold"/>
                                        <p:tgtEl>
                                          <p:spTgt spid="132102"/>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2" fill="hold" grpId="0" nodeType="afterEffect">
                                  <p:stCondLst>
                                    <p:cond delay="0"/>
                                  </p:stCondLst>
                                  <p:childTnLst>
                                    <p:set>
                                      <p:cBhvr>
                                        <p:cTn id="28" dur="1" fill="hold">
                                          <p:stCondLst>
                                            <p:cond delay="0"/>
                                          </p:stCondLst>
                                        </p:cTn>
                                        <p:tgtEl>
                                          <p:spTgt spid="132103"/>
                                        </p:tgtEl>
                                        <p:attrNameLst>
                                          <p:attrName>style.visibility</p:attrName>
                                        </p:attrNameLst>
                                      </p:cBhvr>
                                      <p:to>
                                        <p:strVal val="visible"/>
                                      </p:to>
                                    </p:set>
                                    <p:anim calcmode="lin" valueType="num">
                                      <p:cBhvr additive="base">
                                        <p:cTn id="29" dur="500" fill="hold"/>
                                        <p:tgtEl>
                                          <p:spTgt spid="132103"/>
                                        </p:tgtEl>
                                        <p:attrNameLst>
                                          <p:attrName>ppt_x</p:attrName>
                                        </p:attrNameLst>
                                      </p:cBhvr>
                                      <p:tavLst>
                                        <p:tav tm="0">
                                          <p:val>
                                            <p:strVal val="1+#ppt_w/2"/>
                                          </p:val>
                                        </p:tav>
                                        <p:tav tm="100000">
                                          <p:val>
                                            <p:strVal val="#ppt_x"/>
                                          </p:val>
                                        </p:tav>
                                      </p:tavLst>
                                    </p:anim>
                                    <p:anim calcmode="lin" valueType="num">
                                      <p:cBhvr additive="base">
                                        <p:cTn id="30" dur="500" fill="hold"/>
                                        <p:tgtEl>
                                          <p:spTgt spid="13210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32104"/>
                                        </p:tgtEl>
                                        <p:attrNameLst>
                                          <p:attrName>style.visibility</p:attrName>
                                        </p:attrNameLst>
                                      </p:cBhvr>
                                      <p:to>
                                        <p:strVal val="visible"/>
                                      </p:to>
                                    </p:set>
                                    <p:anim calcmode="lin" valueType="num">
                                      <p:cBhvr additive="base">
                                        <p:cTn id="35" dur="500" fill="hold"/>
                                        <p:tgtEl>
                                          <p:spTgt spid="132104"/>
                                        </p:tgtEl>
                                        <p:attrNameLst>
                                          <p:attrName>ppt_x</p:attrName>
                                        </p:attrNameLst>
                                      </p:cBhvr>
                                      <p:tavLst>
                                        <p:tav tm="0">
                                          <p:val>
                                            <p:strVal val="#ppt_x"/>
                                          </p:val>
                                        </p:tav>
                                        <p:tav tm="100000">
                                          <p:val>
                                            <p:strVal val="#ppt_x"/>
                                          </p:val>
                                        </p:tav>
                                      </p:tavLst>
                                    </p:anim>
                                    <p:anim calcmode="lin" valueType="num">
                                      <p:cBhvr additive="base">
                                        <p:cTn id="36" dur="500" fill="hold"/>
                                        <p:tgtEl>
                                          <p:spTgt spid="132104"/>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6" fill="hold" grpId="0" nodeType="clickEffect">
                                  <p:stCondLst>
                                    <p:cond delay="0"/>
                                  </p:stCondLst>
                                  <p:childTnLst>
                                    <p:set>
                                      <p:cBhvr>
                                        <p:cTn id="40" dur="1" fill="hold">
                                          <p:stCondLst>
                                            <p:cond delay="0"/>
                                          </p:stCondLst>
                                        </p:cTn>
                                        <p:tgtEl>
                                          <p:spTgt spid="132105"/>
                                        </p:tgtEl>
                                        <p:attrNameLst>
                                          <p:attrName>style.visibility</p:attrName>
                                        </p:attrNameLst>
                                      </p:cBhvr>
                                      <p:to>
                                        <p:strVal val="visible"/>
                                      </p:to>
                                    </p:set>
                                    <p:anim calcmode="lin" valueType="num">
                                      <p:cBhvr additive="base">
                                        <p:cTn id="41" dur="500" fill="hold"/>
                                        <p:tgtEl>
                                          <p:spTgt spid="132105"/>
                                        </p:tgtEl>
                                        <p:attrNameLst>
                                          <p:attrName>ppt_x</p:attrName>
                                        </p:attrNameLst>
                                      </p:cBhvr>
                                      <p:tavLst>
                                        <p:tav tm="0">
                                          <p:val>
                                            <p:strVal val="1+#ppt_w/2"/>
                                          </p:val>
                                        </p:tav>
                                        <p:tav tm="100000">
                                          <p:val>
                                            <p:strVal val="#ppt_x"/>
                                          </p:val>
                                        </p:tav>
                                      </p:tavLst>
                                    </p:anim>
                                    <p:anim calcmode="lin" valueType="num">
                                      <p:cBhvr additive="base">
                                        <p:cTn id="42" dur="500" fill="hold"/>
                                        <p:tgtEl>
                                          <p:spTgt spid="132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nimBg="1" autoUpdateAnimBg="0"/>
      <p:bldP spid="132100" grpId="0" autoUpdateAnimBg="0"/>
      <p:bldP spid="132101" grpId="0" animBg="1"/>
      <p:bldP spid="132102" grpId="0" autoUpdateAnimBg="0"/>
      <p:bldP spid="132103" grpId="0" autoUpdateAnimBg="0"/>
      <p:bldP spid="132104" grpId="0" animBg="1" autoUpdateAnimBg="0"/>
      <p:bldP spid="132105"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3276600" y="1101725"/>
          <a:ext cx="5867400" cy="5756275"/>
        </p:xfrm>
        <a:graphic>
          <a:graphicData uri="http://schemas.openxmlformats.org/presentationml/2006/ole">
            <p:oleObj spid="_x0000_s8194" name="Image" r:id="rId3" imgW="12796329" imgH="12554889" progId="">
              <p:embed/>
            </p:oleObj>
          </a:graphicData>
        </a:graphic>
      </p:graphicFrame>
      <p:sp>
        <p:nvSpPr>
          <p:cNvPr id="8195" name="Text Box 3"/>
          <p:cNvSpPr txBox="1">
            <a:spLocks noChangeArrowheads="1"/>
          </p:cNvSpPr>
          <p:nvPr/>
        </p:nvSpPr>
        <p:spPr bwMode="auto">
          <a:xfrm>
            <a:off x="0" y="2781300"/>
            <a:ext cx="3257550" cy="1196975"/>
          </a:xfrm>
          <a:prstGeom prst="rect">
            <a:avLst/>
          </a:prstGeom>
          <a:solidFill>
            <a:schemeClr val="bg2"/>
          </a:solidFill>
          <a:ln w="9525">
            <a:solidFill>
              <a:srgbClr val="FF9900"/>
            </a:solidFill>
            <a:miter lim="800000"/>
            <a:headEnd/>
            <a:tailEnd/>
          </a:ln>
        </p:spPr>
        <p:txBody>
          <a:bodyPr wrap="none">
            <a:spAutoFit/>
          </a:bodyPr>
          <a:lstStyle/>
          <a:p>
            <a:r>
              <a:rPr lang="zh-CN" altLang="en-US" sz="2400" b="1">
                <a:latin typeface="Times New Roman" pitchFamily="18" charset="0"/>
              </a:rPr>
              <a:t>紫膜的光合磷酸化是</a:t>
            </a:r>
          </a:p>
          <a:p>
            <a:r>
              <a:rPr lang="zh-CN" altLang="en-US" sz="2400" b="1">
                <a:latin typeface="Times New Roman" pitchFamily="18" charset="0"/>
              </a:rPr>
              <a:t>迄今为止所发现的最</a:t>
            </a:r>
          </a:p>
          <a:p>
            <a:r>
              <a:rPr lang="zh-CN" altLang="en-US" sz="2400" b="1">
                <a:latin typeface="Times New Roman" pitchFamily="18" charset="0"/>
              </a:rPr>
              <a:t>简单的光合磷酸化反应</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50825" y="2060575"/>
            <a:ext cx="8377238" cy="1562100"/>
          </a:xfrm>
          <a:prstGeom prst="rect">
            <a:avLst/>
          </a:prstGeom>
          <a:solidFill>
            <a:srgbClr val="C0C0C0"/>
          </a:solidFill>
          <a:ln w="9525">
            <a:solidFill>
              <a:srgbClr val="FF0000"/>
            </a:solidFill>
            <a:miter lim="800000"/>
            <a:headEnd/>
            <a:tailEnd/>
          </a:ln>
        </p:spPr>
        <p:txBody>
          <a:bodyPr>
            <a:spAutoFit/>
          </a:bodyPr>
          <a:lstStyle/>
          <a:p>
            <a:r>
              <a:rPr kumimoji="1" lang="zh-CN" altLang="en-US" sz="2400" b="1">
                <a:latin typeface="Times New Roman" pitchFamily="18" charset="0"/>
              </a:rPr>
              <a:t>在无氧条件下，利用光能所造成的紫膜蛋白上视黄醛辅基构象的变化，可使质子不断驱至膜外，从而在膜两侧建立一个质子动势，再由它来推动</a:t>
            </a:r>
            <a:r>
              <a:rPr kumimoji="1" lang="en-US" altLang="zh-CN" sz="2400" b="1">
                <a:latin typeface="Times New Roman" pitchFamily="18" charset="0"/>
              </a:rPr>
              <a:t>ATP</a:t>
            </a:r>
            <a:r>
              <a:rPr kumimoji="1" lang="zh-CN" altLang="en-US" sz="2400" b="1">
                <a:latin typeface="Times New Roman" pitchFamily="18" charset="0"/>
              </a:rPr>
              <a:t>酶合成</a:t>
            </a:r>
            <a:r>
              <a:rPr kumimoji="1" lang="en-US" altLang="zh-CN" sz="2400" b="1">
                <a:latin typeface="Times New Roman" pitchFamily="18" charset="0"/>
              </a:rPr>
              <a:t>ATP</a:t>
            </a:r>
            <a:r>
              <a:rPr kumimoji="1" lang="zh-CN" altLang="en-US" sz="2400" b="1">
                <a:latin typeface="Times New Roman" pitchFamily="18" charset="0"/>
              </a:rPr>
              <a:t>，此即光介导</a:t>
            </a:r>
            <a:r>
              <a:rPr kumimoji="1" lang="en-US" altLang="zh-CN" sz="2400" b="1">
                <a:latin typeface="Times New Roman" pitchFamily="18" charset="0"/>
              </a:rPr>
              <a:t>ATP</a:t>
            </a:r>
            <a:r>
              <a:rPr kumimoji="1" lang="zh-CN" altLang="en-US" sz="2400" b="1">
                <a:latin typeface="Times New Roman" pitchFamily="18" charset="0"/>
              </a:rPr>
              <a:t>合成。</a:t>
            </a:r>
          </a:p>
        </p:txBody>
      </p:sp>
      <p:pic>
        <p:nvPicPr>
          <p:cNvPr id="134147" name="Picture 3" descr="嗜盐菌的紫膜及ATP合成"/>
          <p:cNvPicPr>
            <a:picLocks noChangeAspect="1" noChangeArrowheads="1"/>
          </p:cNvPicPr>
          <p:nvPr/>
        </p:nvPicPr>
        <p:blipFill>
          <a:blip r:embed="rId2" cstate="print"/>
          <a:srcRect/>
          <a:stretch>
            <a:fillRect/>
          </a:stretch>
        </p:blipFill>
        <p:spPr bwMode="auto">
          <a:xfrm>
            <a:off x="1403350" y="1412875"/>
            <a:ext cx="5486400" cy="4797425"/>
          </a:xfrm>
          <a:prstGeom prst="rect">
            <a:avLst/>
          </a:prstGeom>
          <a:noFill/>
          <a:ln w="9525">
            <a:noFill/>
            <a:miter lim="800000"/>
            <a:headEnd/>
            <a:tailEnd/>
          </a:ln>
        </p:spPr>
      </p:pic>
      <p:sp>
        <p:nvSpPr>
          <p:cNvPr id="133124" name="Rectangle 4"/>
          <p:cNvSpPr>
            <a:spLocks noChangeArrowheads="1"/>
          </p:cNvSpPr>
          <p:nvPr/>
        </p:nvSpPr>
        <p:spPr bwMode="auto">
          <a:xfrm>
            <a:off x="250825" y="765175"/>
            <a:ext cx="4622800" cy="457200"/>
          </a:xfrm>
          <a:prstGeom prst="rect">
            <a:avLst/>
          </a:prstGeom>
          <a:noFill/>
          <a:ln w="38100" algn="ctr">
            <a:noFill/>
            <a:miter lim="800000"/>
            <a:headEnd/>
            <a:tailEnd/>
          </a:ln>
        </p:spPr>
        <p:txBody>
          <a:bodyPr wrap="none">
            <a:spAutoFit/>
          </a:bodyPr>
          <a:lstStyle/>
          <a:p>
            <a:r>
              <a:rPr kumimoji="1" lang="en-US" altLang="zh-CN" sz="2400" b="1">
                <a:solidFill>
                  <a:schemeClr val="hlink"/>
                </a:solidFill>
                <a:latin typeface="Times New Roman" pitchFamily="18" charset="0"/>
              </a:rPr>
              <a:t>3</a:t>
            </a:r>
            <a:r>
              <a:rPr kumimoji="1" lang="zh-CN" altLang="en-US" sz="2400" b="1">
                <a:solidFill>
                  <a:schemeClr val="hlink"/>
                </a:solidFill>
                <a:latin typeface="Times New Roman" pitchFamily="18" charset="0"/>
              </a:rPr>
              <a:t>、嗜盐菌紫膜的光介导</a:t>
            </a:r>
            <a:r>
              <a:rPr kumimoji="1" lang="en-US" altLang="zh-CN" sz="2400" b="1">
                <a:solidFill>
                  <a:schemeClr val="hlink"/>
                </a:solidFill>
                <a:latin typeface="Times New Roman" pitchFamily="18" charset="0"/>
              </a:rPr>
              <a:t>ATP</a:t>
            </a:r>
            <a:r>
              <a:rPr kumimoji="1" lang="zh-CN" altLang="en-US" sz="2400" b="1">
                <a:solidFill>
                  <a:schemeClr val="hlink"/>
                </a:solidFill>
                <a:latin typeface="Times New Roman" pitchFamily="18" charset="0"/>
              </a:rPr>
              <a:t>合成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 calcmode="lin" valueType="num">
                                      <p:cBhvr additive="base">
                                        <p:cTn id="7" dur="500" fill="hold"/>
                                        <p:tgtEl>
                                          <p:spTgt spid="134147"/>
                                        </p:tgtEl>
                                        <p:attrNameLst>
                                          <p:attrName>ppt_x</p:attrName>
                                        </p:attrNameLst>
                                      </p:cBhvr>
                                      <p:tavLst>
                                        <p:tav tm="0">
                                          <p:val>
                                            <p:strVal val="0-#ppt_w/2"/>
                                          </p:val>
                                        </p:tav>
                                        <p:tav tm="100000">
                                          <p:val>
                                            <p:strVal val="#ppt_x"/>
                                          </p:val>
                                        </p:tav>
                                      </p:tavLst>
                                    </p:anim>
                                    <p:anim calcmode="lin" valueType="num">
                                      <p:cBhvr additive="base">
                                        <p:cTn id="8" dur="500" fill="hold"/>
                                        <p:tgtEl>
                                          <p:spTgt spid="134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457200" y="274638"/>
            <a:ext cx="3609975" cy="706437"/>
          </a:xfrm>
        </p:spPr>
        <p:txBody>
          <a:bodyPr/>
          <a:lstStyle/>
          <a:p>
            <a:pPr algn="l" eaLnBrk="1" hangingPunct="1"/>
            <a:r>
              <a:rPr lang="zh-CN" altLang="en-US" sz="2400" b="1" smtClean="0">
                <a:solidFill>
                  <a:schemeClr val="hlink"/>
                </a:solidFill>
              </a:rPr>
              <a:t>嗜盐菌紫膜的光合磷酸化</a:t>
            </a:r>
          </a:p>
        </p:txBody>
      </p:sp>
      <p:sp>
        <p:nvSpPr>
          <p:cNvPr id="134147" name="Rectangle 3"/>
          <p:cNvSpPr>
            <a:spLocks noGrp="1" noChangeArrowheads="1"/>
          </p:cNvSpPr>
          <p:nvPr>
            <p:ph type="body" idx="1"/>
          </p:nvPr>
        </p:nvSpPr>
        <p:spPr>
          <a:xfrm>
            <a:off x="152400" y="1412875"/>
            <a:ext cx="8991600" cy="4464050"/>
          </a:xfrm>
          <a:solidFill>
            <a:srgbClr val="C0C0C0"/>
          </a:solidFill>
          <a:ln>
            <a:solidFill>
              <a:srgbClr val="FFFF00"/>
            </a:solidFill>
          </a:ln>
        </p:spPr>
        <p:txBody>
          <a:bodyPr/>
          <a:lstStyle/>
          <a:p>
            <a:pPr eaLnBrk="1" hangingPunct="1">
              <a:lnSpc>
                <a:spcPct val="110000"/>
              </a:lnSpc>
            </a:pPr>
            <a:r>
              <a:rPr lang="zh-CN" altLang="en-US" b="1" smtClean="0">
                <a:solidFill>
                  <a:srgbClr val="FF3300"/>
                </a:solidFill>
              </a:rPr>
              <a:t>最简单</a:t>
            </a:r>
            <a:r>
              <a:rPr lang="zh-CN" altLang="en-US" b="1" smtClean="0"/>
              <a:t>和</a:t>
            </a:r>
            <a:r>
              <a:rPr lang="zh-CN" altLang="en-US" b="1" smtClean="0">
                <a:solidFill>
                  <a:srgbClr val="FF3300"/>
                </a:solidFill>
              </a:rPr>
              <a:t>独特：</a:t>
            </a:r>
            <a:r>
              <a:rPr lang="zh-CN" altLang="en-US" sz="2400" b="1" smtClean="0"/>
              <a:t>嗜盐菌紫膜的光合磷酸化是</a:t>
            </a:r>
          </a:p>
          <a:p>
            <a:pPr eaLnBrk="1" hangingPunct="1">
              <a:lnSpc>
                <a:spcPct val="110000"/>
              </a:lnSpc>
            </a:pPr>
            <a:r>
              <a:rPr lang="zh-CN" altLang="en-US" sz="2400" b="1" smtClean="0"/>
              <a:t>                                     </a:t>
            </a:r>
            <a:r>
              <a:rPr lang="zh-CN" altLang="en-US" sz="2400" b="1" smtClean="0">
                <a:solidFill>
                  <a:srgbClr val="FF3300"/>
                </a:solidFill>
              </a:rPr>
              <a:t>最简单</a:t>
            </a:r>
            <a:r>
              <a:rPr lang="zh-CN" altLang="en-US" sz="2400" b="1" smtClean="0"/>
              <a:t>和</a:t>
            </a:r>
            <a:r>
              <a:rPr lang="zh-CN" altLang="en-US" sz="2400" b="1" smtClean="0">
                <a:solidFill>
                  <a:srgbClr val="FF3300"/>
                </a:solidFill>
              </a:rPr>
              <a:t>独特</a:t>
            </a:r>
            <a:r>
              <a:rPr lang="zh-CN" altLang="en-US" sz="2400" b="1" smtClean="0"/>
              <a:t>的光合作用</a:t>
            </a:r>
            <a:r>
              <a:rPr lang="zh-CN" altLang="en-US" smtClean="0"/>
              <a:t>。</a:t>
            </a:r>
          </a:p>
          <a:p>
            <a:pPr eaLnBrk="1" hangingPunct="1">
              <a:lnSpc>
                <a:spcPct val="110000"/>
              </a:lnSpc>
            </a:pPr>
            <a:r>
              <a:rPr lang="zh-CN" altLang="en-US" b="1" smtClean="0">
                <a:solidFill>
                  <a:srgbClr val="FF6600"/>
                </a:solidFill>
              </a:rPr>
              <a:t>细菌视紫红质：</a:t>
            </a:r>
            <a:r>
              <a:rPr lang="zh-CN" altLang="en-US" sz="2400" b="1" smtClean="0"/>
              <a:t>由</a:t>
            </a:r>
            <a:r>
              <a:rPr lang="zh-CN" altLang="en-US" sz="2400" b="1" smtClean="0">
                <a:solidFill>
                  <a:srgbClr val="3333CC"/>
                </a:solidFill>
              </a:rPr>
              <a:t>细菌视紫红质</a:t>
            </a:r>
            <a:r>
              <a:rPr lang="zh-CN" altLang="en-US" sz="2400" b="1" smtClean="0"/>
              <a:t>（</a:t>
            </a:r>
            <a:r>
              <a:rPr lang="en-US" altLang="zh-CN" sz="2400" b="1" i="1" smtClean="0"/>
              <a:t>rhodopsin</a:t>
            </a:r>
            <a:r>
              <a:rPr lang="zh-CN" altLang="en-US" sz="2400" b="1" smtClean="0"/>
              <a:t>）</a:t>
            </a:r>
          </a:p>
          <a:p>
            <a:pPr eaLnBrk="1" hangingPunct="1">
              <a:lnSpc>
                <a:spcPct val="110000"/>
              </a:lnSpc>
            </a:pPr>
            <a:r>
              <a:rPr lang="zh-CN" altLang="en-US" sz="2400" b="1" smtClean="0"/>
              <a:t>                                  参与光量子的驱动，将质子氢推到膜外，</a:t>
            </a:r>
          </a:p>
          <a:p>
            <a:pPr eaLnBrk="1" hangingPunct="1">
              <a:lnSpc>
                <a:spcPct val="110000"/>
              </a:lnSpc>
            </a:pPr>
            <a:r>
              <a:rPr lang="zh-CN" altLang="en-US" sz="2400" b="1" smtClean="0"/>
              <a:t>                                    形成膜内外</a:t>
            </a:r>
            <a:r>
              <a:rPr lang="zh-CN" altLang="en-US" sz="2400" b="1" smtClean="0">
                <a:solidFill>
                  <a:srgbClr val="3333CC"/>
                </a:solidFill>
              </a:rPr>
              <a:t>质子梯度差</a:t>
            </a:r>
            <a:r>
              <a:rPr lang="zh-CN" altLang="en-US" smtClean="0"/>
              <a:t>。</a:t>
            </a:r>
          </a:p>
          <a:p>
            <a:pPr eaLnBrk="1" hangingPunct="1">
              <a:lnSpc>
                <a:spcPct val="120000"/>
              </a:lnSpc>
            </a:pPr>
            <a:r>
              <a:rPr lang="zh-CN" altLang="en-US" b="1" smtClean="0">
                <a:solidFill>
                  <a:srgbClr val="FF6600"/>
                </a:solidFill>
              </a:rPr>
              <a:t>化学渗透学说：</a:t>
            </a:r>
            <a:r>
              <a:rPr lang="zh-CN" altLang="en-US" sz="2400" b="1" smtClean="0"/>
              <a:t>依据化学渗透学说，在</a:t>
            </a:r>
            <a:r>
              <a:rPr lang="en-US" altLang="zh-CN" sz="2400" b="1" i="1" smtClean="0"/>
              <a:t>ATP</a:t>
            </a:r>
            <a:r>
              <a:rPr lang="zh-CN" altLang="en-US" sz="2400" b="1" smtClean="0"/>
              <a:t>合成酶的</a:t>
            </a:r>
          </a:p>
          <a:p>
            <a:pPr eaLnBrk="1" hangingPunct="1">
              <a:lnSpc>
                <a:spcPct val="120000"/>
              </a:lnSpc>
            </a:pPr>
            <a:r>
              <a:rPr lang="zh-CN" altLang="en-US" sz="2400" b="1" smtClean="0"/>
              <a:t>                                     参与下合成</a:t>
            </a:r>
            <a:r>
              <a:rPr lang="en-US" altLang="zh-CN" sz="2400" b="1" smtClean="0">
                <a:solidFill>
                  <a:srgbClr val="FF6600"/>
                </a:solidFill>
              </a:rPr>
              <a:t>ATP</a:t>
            </a:r>
            <a:r>
              <a:rPr lang="zh-CN" altLang="en-US" smtClean="0"/>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23555" name="Rectangle 10"/>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zh-CN" altLang="en-US" sz="3600" b="1">
                <a:solidFill>
                  <a:schemeClr val="tx2"/>
                </a:solidFill>
              </a:rPr>
              <a:t>生物氧化与</a:t>
            </a:r>
            <a:r>
              <a:rPr lang="zh-CN" altLang="en-US" sz="3600" b="1">
                <a:solidFill>
                  <a:srgbClr val="FF3300"/>
                </a:solidFill>
              </a:rPr>
              <a:t>燃烧</a:t>
            </a:r>
            <a:r>
              <a:rPr lang="zh-CN" altLang="en-US" sz="3600" b="1">
                <a:solidFill>
                  <a:schemeClr val="tx2"/>
                </a:solidFill>
              </a:rPr>
              <a:t>的比较</a:t>
            </a:r>
            <a:endParaRPr lang="zh-CN" altLang="en-US" sz="4400">
              <a:solidFill>
                <a:schemeClr val="tx2"/>
              </a:solidFill>
            </a:endParaRPr>
          </a:p>
        </p:txBody>
      </p:sp>
      <p:sp>
        <p:nvSpPr>
          <p:cNvPr id="23556" name="Rectangle 11"/>
          <p:cNvSpPr>
            <a:spLocks noChangeArrowheads="1"/>
          </p:cNvSpPr>
          <p:nvPr/>
        </p:nvSpPr>
        <p:spPr bwMode="auto">
          <a:xfrm>
            <a:off x="250825" y="1557338"/>
            <a:ext cx="8589963" cy="4114800"/>
          </a:xfrm>
          <a:prstGeom prst="rect">
            <a:avLst/>
          </a:prstGeom>
          <a:noFill/>
          <a:ln w="9525">
            <a:noFill/>
            <a:miter lim="800000"/>
            <a:headEnd/>
            <a:tailEnd/>
          </a:ln>
        </p:spPr>
        <p:txBody>
          <a:bodyPr/>
          <a:lstStyle/>
          <a:p>
            <a:pPr marL="342900" indent="-342900">
              <a:lnSpc>
                <a:spcPct val="110000"/>
              </a:lnSpc>
              <a:spcBef>
                <a:spcPct val="20000"/>
              </a:spcBef>
              <a:buFontTx/>
              <a:buChar char="•"/>
            </a:pPr>
            <a:r>
              <a:rPr lang="zh-CN" altLang="en-US" sz="2800" b="1"/>
              <a:t>比较项目       </a:t>
            </a:r>
            <a:r>
              <a:rPr lang="zh-CN" altLang="en-US" sz="2800" b="1">
                <a:solidFill>
                  <a:srgbClr val="FF3300"/>
                </a:solidFill>
              </a:rPr>
              <a:t>燃   烧</a:t>
            </a:r>
            <a:r>
              <a:rPr lang="zh-CN" altLang="en-US" sz="2800" b="1"/>
              <a:t>                生 物 氧 化</a:t>
            </a:r>
            <a:endParaRPr lang="zh-CN" altLang="en-US" sz="3200" b="1"/>
          </a:p>
          <a:p>
            <a:pPr marL="342900" indent="-342900">
              <a:lnSpc>
                <a:spcPct val="150000"/>
              </a:lnSpc>
              <a:spcBef>
                <a:spcPct val="20000"/>
              </a:spcBef>
              <a:buFontTx/>
              <a:buChar char="•"/>
            </a:pPr>
            <a:r>
              <a:rPr lang="zh-CN" altLang="en-US" sz="2400" b="1"/>
              <a:t>反应方式      </a:t>
            </a:r>
            <a:r>
              <a:rPr lang="en-US" altLang="zh-CN" sz="2400" b="1"/>
              <a:t>C</a:t>
            </a:r>
            <a:r>
              <a:rPr lang="en-US" altLang="zh-CN" sz="2400" b="1" baseline="-25000"/>
              <a:t>6</a:t>
            </a:r>
            <a:r>
              <a:rPr lang="en-US" altLang="zh-CN" sz="2400" b="1"/>
              <a:t>H</a:t>
            </a:r>
            <a:r>
              <a:rPr lang="en-US" altLang="zh-CN" sz="2400" b="1" baseline="-25000"/>
              <a:t>12</a:t>
            </a:r>
            <a:r>
              <a:rPr lang="en-US" altLang="zh-CN" sz="2400" b="1"/>
              <a:t>O</a:t>
            </a:r>
            <a:r>
              <a:rPr lang="en-US" altLang="zh-CN" sz="2400" b="1" baseline="-25000"/>
              <a:t>6</a:t>
            </a:r>
            <a:r>
              <a:rPr lang="en-US" altLang="zh-CN" sz="2400" b="1"/>
              <a:t>     6H</a:t>
            </a:r>
            <a:r>
              <a:rPr lang="en-US" altLang="zh-CN" sz="2400" b="1" baseline="-25000"/>
              <a:t>2</a:t>
            </a:r>
            <a:r>
              <a:rPr lang="en-US" altLang="zh-CN" sz="2400" b="1"/>
              <a:t>O     C</a:t>
            </a:r>
            <a:r>
              <a:rPr lang="en-US" altLang="zh-CN" sz="2400" b="1" baseline="-25000"/>
              <a:t>6</a:t>
            </a:r>
            <a:r>
              <a:rPr lang="en-US" altLang="zh-CN" sz="2400" b="1"/>
              <a:t>H</a:t>
            </a:r>
            <a:r>
              <a:rPr lang="en-US" altLang="zh-CN" sz="2400" b="1" baseline="-25000"/>
              <a:t>12</a:t>
            </a:r>
            <a:r>
              <a:rPr lang="en-US" altLang="zh-CN" sz="2400" b="1"/>
              <a:t>O</a:t>
            </a:r>
            <a:r>
              <a:rPr lang="en-US" altLang="zh-CN" sz="2400" b="1" baseline="-25000"/>
              <a:t>6</a:t>
            </a:r>
            <a:r>
              <a:rPr lang="en-US" altLang="zh-CN" sz="2400" b="1"/>
              <a:t> 6H</a:t>
            </a:r>
            <a:r>
              <a:rPr lang="en-US" altLang="zh-CN" sz="2400" b="1" baseline="-25000"/>
              <a:t>2</a:t>
            </a:r>
            <a:r>
              <a:rPr lang="en-US" altLang="zh-CN" sz="2400" b="1"/>
              <a:t>O         6CO</a:t>
            </a:r>
            <a:r>
              <a:rPr lang="en-US" altLang="zh-CN" sz="2400" b="1" baseline="-25000"/>
              <a:t>2</a:t>
            </a:r>
            <a:endParaRPr lang="en-US" altLang="zh-CN" sz="2400" b="1"/>
          </a:p>
          <a:p>
            <a:pPr marL="342900" indent="-342900">
              <a:lnSpc>
                <a:spcPct val="210000"/>
              </a:lnSpc>
              <a:spcBef>
                <a:spcPct val="20000"/>
              </a:spcBef>
              <a:buFontTx/>
              <a:buChar char="•"/>
            </a:pPr>
            <a:r>
              <a:rPr lang="en-US" altLang="zh-CN" sz="2400" b="1"/>
              <a:t>                         6CO</a:t>
            </a:r>
            <a:r>
              <a:rPr lang="en-US" altLang="zh-CN" sz="2400" b="1" baseline="-25000"/>
              <a:t>2                                     </a:t>
            </a:r>
            <a:r>
              <a:rPr lang="en-US" altLang="zh-CN" sz="2400" b="1"/>
              <a:t>6CO</a:t>
            </a:r>
            <a:r>
              <a:rPr lang="en-US" altLang="zh-CN" sz="2400" b="1" baseline="-25000"/>
              <a:t>2</a:t>
            </a:r>
            <a:endParaRPr lang="en-US" altLang="zh-CN" sz="2400" b="1"/>
          </a:p>
          <a:p>
            <a:pPr marL="342900" indent="-342900">
              <a:lnSpc>
                <a:spcPct val="90000"/>
              </a:lnSpc>
              <a:spcBef>
                <a:spcPct val="20000"/>
              </a:spcBef>
              <a:buFontTx/>
              <a:buChar char="•"/>
            </a:pPr>
            <a:r>
              <a:rPr lang="zh-CN" altLang="en-US" sz="2400" b="1"/>
              <a:t>步     骤            </a:t>
            </a:r>
            <a:r>
              <a:rPr lang="zh-CN" altLang="en-US" sz="2000" b="1"/>
              <a:t>一步快速反应                               多步式梯级反应</a:t>
            </a:r>
            <a:endParaRPr lang="zh-CN" altLang="en-US" sz="2400" b="1"/>
          </a:p>
          <a:p>
            <a:pPr marL="342900" indent="-342900">
              <a:lnSpc>
                <a:spcPct val="120000"/>
              </a:lnSpc>
              <a:spcBef>
                <a:spcPct val="20000"/>
              </a:spcBef>
              <a:buFontTx/>
              <a:buChar char="•"/>
            </a:pPr>
            <a:r>
              <a:rPr lang="zh-CN" altLang="en-US" sz="2400" b="1"/>
              <a:t>条     件                   </a:t>
            </a:r>
            <a:r>
              <a:rPr lang="zh-CN" altLang="en-US" sz="2000" b="1"/>
              <a:t>激烈                                                  温和</a:t>
            </a:r>
          </a:p>
          <a:p>
            <a:pPr marL="342900" indent="-342900">
              <a:lnSpc>
                <a:spcPct val="120000"/>
              </a:lnSpc>
              <a:spcBef>
                <a:spcPct val="20000"/>
              </a:spcBef>
              <a:buFontTx/>
              <a:buChar char="•"/>
            </a:pPr>
            <a:r>
              <a:rPr lang="zh-CN" altLang="en-US" sz="2400" b="1"/>
              <a:t>催化剂                     </a:t>
            </a:r>
            <a:r>
              <a:rPr lang="zh-CN" altLang="en-US" sz="2000" b="1"/>
              <a:t>无                                             酶 </a:t>
            </a:r>
            <a:r>
              <a:rPr lang="en-US" altLang="zh-CN" sz="2000" b="1"/>
              <a:t>(</a:t>
            </a:r>
            <a:r>
              <a:rPr lang="zh-CN" altLang="en-US" sz="2000" b="1"/>
              <a:t>胞内定位</a:t>
            </a:r>
            <a:r>
              <a:rPr lang="en-US" altLang="zh-CN" b="1"/>
              <a:t>) </a:t>
            </a:r>
            <a:endParaRPr lang="en-US" altLang="zh-CN" sz="2400" b="1"/>
          </a:p>
          <a:p>
            <a:pPr marL="342900" indent="-342900">
              <a:lnSpc>
                <a:spcPct val="120000"/>
              </a:lnSpc>
              <a:spcBef>
                <a:spcPct val="20000"/>
              </a:spcBef>
              <a:buFontTx/>
              <a:buChar char="•"/>
            </a:pPr>
            <a:r>
              <a:rPr lang="zh-CN" altLang="en-US" sz="2400" b="1"/>
              <a:t>释能形式                </a:t>
            </a:r>
            <a:r>
              <a:rPr lang="zh-CN" altLang="en-US" sz="2000" b="1"/>
              <a:t>热光                                         大部分为</a:t>
            </a:r>
            <a:r>
              <a:rPr lang="en-US" altLang="zh-CN" sz="2400" b="1">
                <a:solidFill>
                  <a:srgbClr val="FF3300"/>
                </a:solidFill>
              </a:rPr>
              <a:t>ATP</a:t>
            </a:r>
            <a:endParaRPr lang="en-US" altLang="zh-CN" sz="2400" b="1"/>
          </a:p>
          <a:p>
            <a:pPr marL="342900" indent="-342900">
              <a:lnSpc>
                <a:spcPct val="120000"/>
              </a:lnSpc>
              <a:spcBef>
                <a:spcPct val="20000"/>
              </a:spcBef>
              <a:buFontTx/>
              <a:buChar char="•"/>
            </a:pPr>
            <a:r>
              <a:rPr lang="zh-CN" altLang="en-US" sz="2400" b="1"/>
              <a:t>能利用率</a:t>
            </a:r>
            <a:r>
              <a:rPr lang="zh-CN" altLang="en-US" sz="2000" b="1"/>
              <a:t>                     低                                                      高</a:t>
            </a:r>
            <a:endParaRPr lang="zh-CN" altLang="en-US" sz="2400" b="1"/>
          </a:p>
        </p:txBody>
      </p:sp>
      <p:sp>
        <p:nvSpPr>
          <p:cNvPr id="23557" name="Line 12"/>
          <p:cNvSpPr>
            <a:spLocks noChangeShapeType="1"/>
          </p:cNvSpPr>
          <p:nvPr/>
        </p:nvSpPr>
        <p:spPr bwMode="auto">
          <a:xfrm>
            <a:off x="3203575" y="2708275"/>
            <a:ext cx="0" cy="4572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558" name="Line 13"/>
          <p:cNvSpPr>
            <a:spLocks noChangeShapeType="1"/>
          </p:cNvSpPr>
          <p:nvPr/>
        </p:nvSpPr>
        <p:spPr bwMode="auto">
          <a:xfrm>
            <a:off x="5795963" y="2636838"/>
            <a:ext cx="0" cy="457200"/>
          </a:xfrm>
          <a:prstGeom prst="line">
            <a:avLst/>
          </a:prstGeom>
          <a:noFill/>
          <a:ln w="38100">
            <a:solidFill>
              <a:srgbClr val="FF3300"/>
            </a:solidFill>
            <a:prstDash val="sysDot"/>
            <a:round/>
            <a:headEnd/>
            <a:tailEnd type="triangle" w="med" len="med"/>
          </a:ln>
        </p:spPr>
        <p:txBody>
          <a:bodyPr wrap="none" anchor="ctr"/>
          <a:lstStyle/>
          <a:p>
            <a:endParaRPr lang="zh-CN" altLang="en-US"/>
          </a:p>
        </p:txBody>
      </p:sp>
      <p:sp>
        <p:nvSpPr>
          <p:cNvPr id="23559" name="Line 14"/>
          <p:cNvSpPr>
            <a:spLocks noChangeShapeType="1"/>
          </p:cNvSpPr>
          <p:nvPr/>
        </p:nvSpPr>
        <p:spPr bwMode="auto">
          <a:xfrm>
            <a:off x="3492500" y="2492375"/>
            <a:ext cx="3810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23560" name="Line 15"/>
          <p:cNvSpPr>
            <a:spLocks noChangeShapeType="1"/>
          </p:cNvSpPr>
          <p:nvPr/>
        </p:nvSpPr>
        <p:spPr bwMode="auto">
          <a:xfrm>
            <a:off x="7092950" y="2492375"/>
            <a:ext cx="762000" cy="0"/>
          </a:xfrm>
          <a:prstGeom prst="line">
            <a:avLst/>
          </a:prstGeom>
          <a:noFill/>
          <a:ln w="38100">
            <a:solidFill>
              <a:srgbClr val="FF3300"/>
            </a:solidFill>
            <a:prstDash val="sysDot"/>
            <a:round/>
            <a:headEnd/>
            <a:tailEnd type="triangle" w="med" len="med"/>
          </a:ln>
        </p:spPr>
        <p:txBody>
          <a:bodyPr wrap="none" anchor="ctr"/>
          <a:lstStyle/>
          <a:p>
            <a:endParaRPr lang="zh-CN" altLang="en-US"/>
          </a:p>
        </p:txBody>
      </p:sp>
      <p:sp>
        <p:nvSpPr>
          <p:cNvPr id="23561" name="Text Box 16"/>
          <p:cNvSpPr txBox="1">
            <a:spLocks noChangeArrowheads="1"/>
          </p:cNvSpPr>
          <p:nvPr/>
        </p:nvSpPr>
        <p:spPr bwMode="auto">
          <a:xfrm>
            <a:off x="5435600" y="2708275"/>
            <a:ext cx="1066800" cy="33655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Char char="§"/>
            </a:pPr>
            <a:r>
              <a:rPr kumimoji="1" lang="en-US" altLang="zh-CN" sz="1600" b="1">
                <a:latin typeface="Times New Roman" pitchFamily="18" charset="0"/>
              </a:rPr>
              <a:t>      3O</a:t>
            </a:r>
            <a:r>
              <a:rPr kumimoji="1" lang="en-US" altLang="zh-CN" sz="1600" b="1" baseline="-25000">
                <a:latin typeface="Times New Roman" pitchFamily="18" charset="0"/>
              </a:rPr>
              <a:t>2</a:t>
            </a:r>
            <a:endParaRPr kumimoji="1" lang="en-US" altLang="zh-CN" sz="1600" b="1">
              <a:latin typeface="Times New Roman" pitchFamily="18" charset="0"/>
            </a:endParaRPr>
          </a:p>
        </p:txBody>
      </p:sp>
      <p:sp>
        <p:nvSpPr>
          <p:cNvPr id="23562" name="Text Box 17"/>
          <p:cNvSpPr txBox="1">
            <a:spLocks noChangeArrowheads="1"/>
          </p:cNvSpPr>
          <p:nvPr/>
        </p:nvSpPr>
        <p:spPr bwMode="auto">
          <a:xfrm>
            <a:off x="6877050" y="2133600"/>
            <a:ext cx="1066800" cy="33655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sz="1600" b="1">
                <a:latin typeface="Times New Roman" pitchFamily="18" charset="0"/>
              </a:rPr>
              <a:t>      3O</a:t>
            </a:r>
            <a:r>
              <a:rPr kumimoji="1" lang="en-US" altLang="zh-CN" sz="1600" b="1" baseline="-25000">
                <a:latin typeface="Times New Roman" pitchFamily="18" charset="0"/>
              </a:rPr>
              <a:t>2</a:t>
            </a:r>
            <a:endParaRPr kumimoji="1" lang="en-US" altLang="zh-CN" sz="1600" b="1">
              <a:latin typeface="Times New Roman" pitchFamily="18" charset="0"/>
            </a:endParaRPr>
          </a:p>
        </p:txBody>
      </p:sp>
      <p:sp>
        <p:nvSpPr>
          <p:cNvPr id="23563" name="Text Box 18"/>
          <p:cNvSpPr txBox="1">
            <a:spLocks noChangeArrowheads="1"/>
          </p:cNvSpPr>
          <p:nvPr/>
        </p:nvSpPr>
        <p:spPr bwMode="auto">
          <a:xfrm>
            <a:off x="3132138" y="2133600"/>
            <a:ext cx="1066800" cy="33655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sz="1600" b="1">
                <a:latin typeface="Times New Roman" pitchFamily="18" charset="0"/>
              </a:rPr>
              <a:t>      3O</a:t>
            </a:r>
            <a:r>
              <a:rPr kumimoji="1" lang="en-US" altLang="zh-CN" sz="1600" b="1" baseline="-25000">
                <a:latin typeface="Times New Roman" pitchFamily="18" charset="0"/>
              </a:rPr>
              <a:t>2</a:t>
            </a:r>
            <a:endParaRPr kumimoji="1" lang="en-US" altLang="zh-CN" sz="1600" b="1">
              <a:latin typeface="Times New Roman" pitchFamily="18" charset="0"/>
            </a:endParaRPr>
          </a:p>
        </p:txBody>
      </p:sp>
      <p:sp>
        <p:nvSpPr>
          <p:cNvPr id="23564" name="Text Box 19"/>
          <p:cNvSpPr txBox="1">
            <a:spLocks noChangeArrowheads="1"/>
          </p:cNvSpPr>
          <p:nvPr/>
        </p:nvSpPr>
        <p:spPr bwMode="auto">
          <a:xfrm>
            <a:off x="2771775" y="2708275"/>
            <a:ext cx="1066800" cy="33655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Char char="§"/>
            </a:pPr>
            <a:r>
              <a:rPr kumimoji="1" lang="en-US" altLang="zh-CN" sz="1600" b="1">
                <a:latin typeface="Times New Roman" pitchFamily="18" charset="0"/>
              </a:rPr>
              <a:t>      3O</a:t>
            </a:r>
            <a:r>
              <a:rPr kumimoji="1" lang="en-US" altLang="zh-CN" sz="1600" b="1" baseline="-25000">
                <a:latin typeface="Times New Roman" pitchFamily="18" charset="0"/>
              </a:rPr>
              <a:t>2</a:t>
            </a:r>
            <a:endParaRPr kumimoji="1" lang="en-US" altLang="zh-CN" sz="1600" b="1">
              <a:latin typeface="Times New Roman" pitchFamily="18" charset="0"/>
            </a:endParaRPr>
          </a:p>
        </p:txBody>
      </p:sp>
      <p:sp>
        <p:nvSpPr>
          <p:cNvPr id="23565" name="Text Box 20"/>
          <p:cNvSpPr txBox="1">
            <a:spLocks noChangeArrowheads="1"/>
          </p:cNvSpPr>
          <p:nvPr/>
        </p:nvSpPr>
        <p:spPr bwMode="auto">
          <a:xfrm>
            <a:off x="6948488" y="2492375"/>
            <a:ext cx="1143000" cy="33655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Char char="§"/>
            </a:pPr>
            <a:r>
              <a:rPr kumimoji="1" lang="en-US" altLang="zh-CN" sz="1600">
                <a:latin typeface="Times New Roman" pitchFamily="18" charset="0"/>
              </a:rPr>
              <a:t> </a:t>
            </a:r>
            <a:r>
              <a:rPr kumimoji="1" lang="zh-CN" altLang="en-US" sz="1600">
                <a:latin typeface="Times New Roman" pitchFamily="18" charset="0"/>
              </a:rPr>
              <a:t>电子流</a:t>
            </a:r>
          </a:p>
        </p:txBody>
      </p:sp>
      <p:sp>
        <p:nvSpPr>
          <p:cNvPr id="23566" name="Line 21"/>
          <p:cNvSpPr>
            <a:spLocks noChangeShapeType="1"/>
          </p:cNvSpPr>
          <p:nvPr/>
        </p:nvSpPr>
        <p:spPr bwMode="auto">
          <a:xfrm>
            <a:off x="468313" y="1484313"/>
            <a:ext cx="8267700" cy="0"/>
          </a:xfrm>
          <a:prstGeom prst="line">
            <a:avLst/>
          </a:prstGeom>
          <a:noFill/>
          <a:ln w="57150" cmpd="thickThin">
            <a:solidFill>
              <a:srgbClr val="0066FF"/>
            </a:solidFill>
            <a:round/>
            <a:headEnd/>
            <a:tailEnd/>
          </a:ln>
        </p:spPr>
        <p:txBody>
          <a:bodyPr wrap="none" anchor="ctr"/>
          <a:lstStyle/>
          <a:p>
            <a:endParaRPr lang="zh-CN" altLang="en-US"/>
          </a:p>
        </p:txBody>
      </p:sp>
      <p:sp>
        <p:nvSpPr>
          <p:cNvPr id="23567" name="Line 22"/>
          <p:cNvSpPr>
            <a:spLocks noChangeShapeType="1"/>
          </p:cNvSpPr>
          <p:nvPr/>
        </p:nvSpPr>
        <p:spPr bwMode="auto">
          <a:xfrm>
            <a:off x="468313" y="2133600"/>
            <a:ext cx="8267700" cy="0"/>
          </a:xfrm>
          <a:prstGeom prst="line">
            <a:avLst/>
          </a:prstGeom>
          <a:noFill/>
          <a:ln w="28575">
            <a:solidFill>
              <a:srgbClr val="0066FF"/>
            </a:solidFill>
            <a:round/>
            <a:headEnd/>
            <a:tailEnd/>
          </a:ln>
        </p:spPr>
        <p:txBody>
          <a:bodyPr wrap="none" anchor="ctr"/>
          <a:lstStyle/>
          <a:p>
            <a:endParaRPr lang="zh-CN" altLang="en-US"/>
          </a:p>
        </p:txBody>
      </p:sp>
      <p:sp>
        <p:nvSpPr>
          <p:cNvPr id="23568" name="Line 23"/>
          <p:cNvSpPr>
            <a:spLocks noChangeShapeType="1"/>
          </p:cNvSpPr>
          <p:nvPr/>
        </p:nvSpPr>
        <p:spPr bwMode="auto">
          <a:xfrm>
            <a:off x="250825" y="6092825"/>
            <a:ext cx="8267700" cy="0"/>
          </a:xfrm>
          <a:prstGeom prst="line">
            <a:avLst/>
          </a:prstGeom>
          <a:noFill/>
          <a:ln w="57150" cmpd="thinThick">
            <a:solidFill>
              <a:srgbClr val="0066FF"/>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468313" y="404813"/>
            <a:ext cx="3394075" cy="633412"/>
          </a:xfrm>
        </p:spPr>
        <p:txBody>
          <a:bodyPr/>
          <a:lstStyle/>
          <a:p>
            <a:pPr algn="l" eaLnBrk="1" hangingPunct="1"/>
            <a:r>
              <a:rPr lang="zh-CN" altLang="en-US" sz="2400" b="1" smtClean="0">
                <a:solidFill>
                  <a:srgbClr val="0000FF"/>
                </a:solidFill>
              </a:rPr>
              <a:t>嗜盐菌紫膜的特有成分</a:t>
            </a:r>
          </a:p>
        </p:txBody>
      </p:sp>
      <p:sp>
        <p:nvSpPr>
          <p:cNvPr id="135171" name="Rectangle 3"/>
          <p:cNvSpPr>
            <a:spLocks noGrp="1" noChangeArrowheads="1"/>
          </p:cNvSpPr>
          <p:nvPr>
            <p:ph type="body" idx="1"/>
          </p:nvPr>
        </p:nvSpPr>
        <p:spPr>
          <a:solidFill>
            <a:srgbClr val="C0C0C0"/>
          </a:solidFill>
          <a:ln>
            <a:solidFill>
              <a:srgbClr val="FFFF00"/>
            </a:solidFill>
          </a:ln>
        </p:spPr>
        <p:txBody>
          <a:bodyPr/>
          <a:lstStyle/>
          <a:p>
            <a:pPr eaLnBrk="1" hangingPunct="1"/>
            <a:r>
              <a:rPr lang="zh-CN" altLang="en-US" b="1" smtClean="0">
                <a:solidFill>
                  <a:srgbClr val="FF6600"/>
                </a:solidFill>
              </a:rPr>
              <a:t>特有成分：</a:t>
            </a:r>
            <a:r>
              <a:rPr lang="zh-CN" altLang="en-US" sz="2400" b="1" smtClean="0">
                <a:solidFill>
                  <a:srgbClr val="FF3300"/>
                </a:solidFill>
              </a:rPr>
              <a:t>紫膜</a:t>
            </a:r>
            <a:r>
              <a:rPr lang="zh-CN" altLang="en-US" sz="2400" b="1" smtClean="0"/>
              <a:t>为嗜盐菌的</a:t>
            </a:r>
            <a:r>
              <a:rPr lang="zh-CN" altLang="en-US" sz="2400" b="1" smtClean="0">
                <a:solidFill>
                  <a:srgbClr val="3333CC"/>
                </a:solidFill>
              </a:rPr>
              <a:t>特有</a:t>
            </a:r>
            <a:r>
              <a:rPr lang="zh-CN" altLang="en-US" sz="2400" b="1" smtClean="0"/>
              <a:t>成分，</a:t>
            </a:r>
          </a:p>
          <a:p>
            <a:pPr eaLnBrk="1" hangingPunct="1"/>
            <a:r>
              <a:rPr lang="zh-CN" altLang="en-US" sz="2400" b="1" smtClean="0"/>
              <a:t>                          约占膜面积的</a:t>
            </a:r>
            <a:r>
              <a:rPr lang="zh-CN" altLang="en-US" sz="2400" b="1" smtClean="0">
                <a:solidFill>
                  <a:srgbClr val="3333CC"/>
                </a:solidFill>
              </a:rPr>
              <a:t>一半</a:t>
            </a:r>
            <a:r>
              <a:rPr lang="zh-CN" altLang="en-US" smtClean="0"/>
              <a:t>。</a:t>
            </a:r>
          </a:p>
          <a:p>
            <a:pPr eaLnBrk="1" hangingPunct="1"/>
            <a:r>
              <a:rPr lang="zh-CN" altLang="en-US" b="1" smtClean="0">
                <a:solidFill>
                  <a:srgbClr val="FF6600"/>
                </a:solidFill>
              </a:rPr>
              <a:t>独特的光合作用：</a:t>
            </a:r>
            <a:r>
              <a:rPr lang="zh-CN" altLang="en-US" sz="2400" b="1" smtClean="0"/>
              <a:t>营独特的光合磷酸化作用</a:t>
            </a:r>
            <a:endParaRPr lang="zh-CN" altLang="en-US" smtClean="0"/>
          </a:p>
          <a:p>
            <a:pPr eaLnBrk="1" hangingPunct="1"/>
            <a:r>
              <a:rPr lang="zh-CN" altLang="en-US" b="1" smtClean="0">
                <a:solidFill>
                  <a:srgbClr val="FF6600"/>
                </a:solidFill>
              </a:rPr>
              <a:t>细菌视紫红质：</a:t>
            </a:r>
            <a:r>
              <a:rPr lang="zh-CN" altLang="en-US" sz="2400" b="1" smtClean="0"/>
              <a:t>其主要成分为</a:t>
            </a:r>
            <a:r>
              <a:rPr lang="zh-CN" altLang="en-US" sz="2400" b="1" smtClean="0">
                <a:solidFill>
                  <a:srgbClr val="3333CC"/>
                </a:solidFill>
              </a:rPr>
              <a:t>细菌视紫红质     </a:t>
            </a:r>
          </a:p>
          <a:p>
            <a:pPr eaLnBrk="1" hangingPunct="1"/>
            <a:r>
              <a:rPr lang="zh-CN" altLang="en-US" sz="2400" b="1" smtClean="0">
                <a:solidFill>
                  <a:srgbClr val="3333CC"/>
                </a:solidFill>
              </a:rPr>
              <a:t>                                    </a:t>
            </a:r>
            <a:r>
              <a:rPr lang="zh-CN" altLang="en-US" sz="2400" b="1" smtClean="0"/>
              <a:t>（</a:t>
            </a:r>
            <a:r>
              <a:rPr lang="en-US" altLang="zh-CN" sz="2400" b="1" i="1" smtClean="0"/>
              <a:t>bacteriorhodopsin</a:t>
            </a:r>
            <a:r>
              <a:rPr lang="zh-CN" altLang="en-US" sz="2400" b="1" smtClean="0"/>
              <a:t>）蛋白质，</a:t>
            </a:r>
          </a:p>
          <a:p>
            <a:pPr eaLnBrk="1" hangingPunct="1"/>
            <a:r>
              <a:rPr lang="zh-CN" altLang="en-US" sz="2400" b="1" smtClean="0"/>
              <a:t>                                     它与人眼视网膜上柱状细胞中的       </a:t>
            </a:r>
          </a:p>
          <a:p>
            <a:pPr eaLnBrk="1" hangingPunct="1"/>
            <a:r>
              <a:rPr lang="zh-CN" altLang="en-US" sz="2400" b="1" smtClean="0"/>
              <a:t>                                 </a:t>
            </a:r>
            <a:r>
              <a:rPr lang="zh-CN" altLang="en-US" sz="2400" b="1" smtClean="0">
                <a:solidFill>
                  <a:srgbClr val="3333CC"/>
                </a:solidFill>
              </a:rPr>
              <a:t>视紫红质</a:t>
            </a:r>
            <a:r>
              <a:rPr lang="zh-CN" altLang="en-US" sz="2400" b="1" smtClean="0"/>
              <a:t>（</a:t>
            </a:r>
            <a:r>
              <a:rPr lang="en-US" altLang="zh-CN" sz="2400" b="1" smtClean="0"/>
              <a:t>r</a:t>
            </a:r>
            <a:r>
              <a:rPr lang="en-US" altLang="zh-CN" sz="2400" b="1" i="1" smtClean="0"/>
              <a:t>hodopsin</a:t>
            </a:r>
            <a:r>
              <a:rPr lang="zh-CN" altLang="en-US" sz="2400" b="1" smtClean="0"/>
              <a:t>）蛋白相似，      </a:t>
            </a:r>
          </a:p>
          <a:p>
            <a:pPr eaLnBrk="1" hangingPunct="1">
              <a:lnSpc>
                <a:spcPct val="80000"/>
              </a:lnSpc>
            </a:pPr>
            <a:r>
              <a:rPr lang="zh-CN" altLang="en-US" sz="2400" b="1" smtClean="0"/>
              <a:t>                                     均以</a:t>
            </a:r>
            <a:r>
              <a:rPr lang="zh-CN" altLang="en-US" sz="2400" b="1" smtClean="0">
                <a:solidFill>
                  <a:srgbClr val="3333CC"/>
                </a:solidFill>
              </a:rPr>
              <a:t>视黄醛</a:t>
            </a:r>
            <a:r>
              <a:rPr lang="zh-CN" altLang="en-US" sz="2400" b="1" smtClean="0"/>
              <a:t>（</a:t>
            </a:r>
            <a:r>
              <a:rPr lang="en-US" altLang="zh-CN" sz="2400" b="1" i="1" smtClean="0"/>
              <a:t>retinal</a:t>
            </a:r>
            <a:r>
              <a:rPr lang="zh-CN" altLang="en-US" sz="2400" b="1" smtClean="0"/>
              <a:t>）</a:t>
            </a:r>
            <a:r>
              <a:rPr lang="zh-CN" altLang="en-US" sz="2400" b="1" smtClean="0">
                <a:solidFill>
                  <a:srgbClr val="3333CC"/>
                </a:solidFill>
              </a:rPr>
              <a:t>作辅基</a:t>
            </a:r>
            <a:r>
              <a:rPr lang="zh-CN" altLang="en-US" smtClean="0"/>
              <a:t>。</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57200" y="274638"/>
            <a:ext cx="4259263" cy="1143000"/>
          </a:xfrm>
        </p:spPr>
        <p:txBody>
          <a:bodyPr/>
          <a:lstStyle/>
          <a:p>
            <a:pPr algn="l" eaLnBrk="1" hangingPunct="1"/>
            <a:r>
              <a:rPr lang="zh-CN" altLang="en-US" sz="2400" b="1" smtClean="0">
                <a:solidFill>
                  <a:schemeClr val="hlink"/>
                </a:solidFill>
              </a:rPr>
              <a:t>嗜盐菌产能的两种光合磷酸化</a:t>
            </a:r>
          </a:p>
        </p:txBody>
      </p:sp>
      <p:sp>
        <p:nvSpPr>
          <p:cNvPr id="136195" name="Rectangle 3"/>
          <p:cNvSpPr>
            <a:spLocks noGrp="1" noChangeArrowheads="1"/>
          </p:cNvSpPr>
          <p:nvPr>
            <p:ph type="body" idx="1"/>
          </p:nvPr>
        </p:nvSpPr>
        <p:spPr>
          <a:xfrm>
            <a:off x="266700" y="1752600"/>
            <a:ext cx="8420100" cy="4114800"/>
          </a:xfrm>
          <a:solidFill>
            <a:schemeClr val="bg1"/>
          </a:solidFill>
          <a:ln>
            <a:solidFill>
              <a:srgbClr val="FFFF00"/>
            </a:solidFill>
          </a:ln>
        </p:spPr>
        <p:txBody>
          <a:bodyPr/>
          <a:lstStyle/>
          <a:p>
            <a:pPr eaLnBrk="1" hangingPunct="1">
              <a:lnSpc>
                <a:spcPct val="150000"/>
              </a:lnSpc>
            </a:pPr>
            <a:r>
              <a:rPr lang="zh-CN" altLang="en-US" b="1" smtClean="0">
                <a:solidFill>
                  <a:srgbClr val="FF3300"/>
                </a:solidFill>
              </a:rPr>
              <a:t>氧化光合磷酸化</a:t>
            </a:r>
            <a:r>
              <a:rPr lang="zh-CN" altLang="en-US" smtClean="0"/>
              <a:t>：</a:t>
            </a:r>
            <a:r>
              <a:rPr lang="zh-CN" altLang="en-US" sz="2400" b="1" smtClean="0"/>
              <a:t>含</a:t>
            </a:r>
            <a:r>
              <a:rPr lang="zh-CN" altLang="en-US" sz="2400" b="1" smtClean="0">
                <a:solidFill>
                  <a:srgbClr val="3333CC"/>
                </a:solidFill>
              </a:rPr>
              <a:t>氧充足</a:t>
            </a:r>
            <a:r>
              <a:rPr lang="zh-CN" altLang="en-US" sz="2400" b="1" smtClean="0"/>
              <a:t>的光照下，	     </a:t>
            </a:r>
          </a:p>
          <a:p>
            <a:pPr eaLnBrk="1" hangingPunct="1">
              <a:lnSpc>
                <a:spcPct val="120000"/>
              </a:lnSpc>
            </a:pPr>
            <a:r>
              <a:rPr lang="zh-CN" altLang="en-US" sz="2400" b="1" smtClean="0"/>
              <a:t>                                     嗜盐菌依靠氧化光合磷酸化产能</a:t>
            </a:r>
            <a:r>
              <a:rPr lang="zh-CN" altLang="en-US" smtClean="0"/>
              <a:t>。</a:t>
            </a:r>
          </a:p>
          <a:p>
            <a:pPr eaLnBrk="1" hangingPunct="1">
              <a:lnSpc>
                <a:spcPct val="150000"/>
              </a:lnSpc>
            </a:pPr>
            <a:r>
              <a:rPr lang="zh-CN" altLang="en-US" b="1" smtClean="0">
                <a:solidFill>
                  <a:srgbClr val="FF3300"/>
                </a:solidFill>
              </a:rPr>
              <a:t>紫膜光合磷酸化</a:t>
            </a:r>
            <a:r>
              <a:rPr lang="zh-CN" altLang="en-US" smtClean="0"/>
              <a:t>：</a:t>
            </a:r>
            <a:r>
              <a:rPr lang="zh-CN" altLang="en-US" sz="2400" b="1" smtClean="0"/>
              <a:t>含</a:t>
            </a:r>
            <a:r>
              <a:rPr lang="zh-CN" altLang="en-US" sz="2400" b="1" smtClean="0">
                <a:solidFill>
                  <a:srgbClr val="3333CC"/>
                </a:solidFill>
              </a:rPr>
              <a:t>氧很低</a:t>
            </a:r>
            <a:r>
              <a:rPr lang="zh-CN" altLang="en-US" sz="2400" b="1" smtClean="0"/>
              <a:t>的光照下，	    </a:t>
            </a:r>
          </a:p>
          <a:p>
            <a:pPr eaLnBrk="1" hangingPunct="1">
              <a:lnSpc>
                <a:spcPct val="150000"/>
              </a:lnSpc>
            </a:pPr>
            <a:r>
              <a:rPr lang="zh-CN" altLang="en-US" sz="2400" b="1" smtClean="0"/>
              <a:t>                                          嗜盐菌合成紫膜，且转由</a:t>
            </a:r>
          </a:p>
          <a:p>
            <a:pPr eaLnBrk="1" hangingPunct="1">
              <a:lnSpc>
                <a:spcPct val="130000"/>
              </a:lnSpc>
            </a:pPr>
            <a:r>
              <a:rPr lang="zh-CN" altLang="en-US" sz="2400" b="1" smtClean="0"/>
              <a:t>                                          紫膜光合磷酸化产能</a:t>
            </a:r>
            <a:r>
              <a:rPr lang="zh-CN" altLang="en-US" smtClean="0"/>
              <a: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274638"/>
            <a:ext cx="3322638" cy="1143000"/>
          </a:xfrm>
        </p:spPr>
        <p:txBody>
          <a:bodyPr/>
          <a:lstStyle/>
          <a:p>
            <a:pPr algn="l" eaLnBrk="1" hangingPunct="1"/>
            <a:r>
              <a:rPr lang="zh-CN" altLang="en-US" sz="2400" b="1" smtClean="0">
                <a:solidFill>
                  <a:schemeClr val="hlink"/>
                </a:solidFill>
              </a:rPr>
              <a:t>紫膜光合磷酸化的意义</a:t>
            </a:r>
          </a:p>
        </p:txBody>
      </p:sp>
      <p:sp>
        <p:nvSpPr>
          <p:cNvPr id="137219" name="Rectangle 3"/>
          <p:cNvSpPr>
            <a:spLocks noGrp="1" noChangeArrowheads="1"/>
          </p:cNvSpPr>
          <p:nvPr>
            <p:ph type="body" idx="1"/>
          </p:nvPr>
        </p:nvSpPr>
        <p:spPr>
          <a:xfrm>
            <a:off x="395288" y="1700213"/>
            <a:ext cx="8497887" cy="4114800"/>
          </a:xfrm>
          <a:solidFill>
            <a:srgbClr val="C0C0C0"/>
          </a:solidFill>
          <a:ln>
            <a:solidFill>
              <a:srgbClr val="3366FF"/>
            </a:solidFill>
          </a:ln>
        </p:spPr>
        <p:txBody>
          <a:bodyPr/>
          <a:lstStyle/>
          <a:p>
            <a:pPr eaLnBrk="1" hangingPunct="1">
              <a:lnSpc>
                <a:spcPct val="140000"/>
              </a:lnSpc>
            </a:pPr>
            <a:r>
              <a:rPr lang="zh-CN" altLang="en-US" sz="3600" b="1" smtClean="0">
                <a:solidFill>
                  <a:srgbClr val="FF6600"/>
                </a:solidFill>
              </a:rPr>
              <a:t>多样性：</a:t>
            </a:r>
            <a:r>
              <a:rPr lang="zh-CN" altLang="en-US" sz="2400" b="1" smtClean="0"/>
              <a:t>微生物</a:t>
            </a:r>
            <a:r>
              <a:rPr lang="zh-CN" altLang="en-US" sz="2400" b="1" smtClean="0">
                <a:solidFill>
                  <a:srgbClr val="3333CC"/>
                </a:solidFill>
              </a:rPr>
              <a:t>光合磷酸化的多种多样性</a:t>
            </a:r>
            <a:r>
              <a:rPr lang="zh-CN" altLang="en-US" smtClean="0"/>
              <a:t>。</a:t>
            </a:r>
          </a:p>
          <a:p>
            <a:pPr eaLnBrk="1" hangingPunct="1">
              <a:lnSpc>
                <a:spcPct val="120000"/>
              </a:lnSpc>
            </a:pPr>
            <a:r>
              <a:rPr lang="zh-CN" altLang="en-US" b="1" smtClean="0">
                <a:solidFill>
                  <a:srgbClr val="FF6600"/>
                </a:solidFill>
              </a:rPr>
              <a:t>最简单：</a:t>
            </a:r>
            <a:r>
              <a:rPr lang="zh-CN" altLang="en-US" sz="2400" b="1" smtClean="0"/>
              <a:t>紫膜光合磷酸化为已知</a:t>
            </a:r>
            <a:r>
              <a:rPr lang="zh-CN" altLang="en-US" sz="2400" b="1" smtClean="0">
                <a:solidFill>
                  <a:srgbClr val="3333CC"/>
                </a:solidFill>
              </a:rPr>
              <a:t>最简单的光合磷</a:t>
            </a:r>
            <a:r>
              <a:rPr lang="zh-CN" altLang="en-US" sz="2400" b="1" smtClean="0"/>
              <a:t>		              </a:t>
            </a:r>
            <a:r>
              <a:rPr lang="zh-CN" altLang="en-US" sz="2400" b="1" smtClean="0">
                <a:solidFill>
                  <a:srgbClr val="3333CC"/>
                </a:solidFill>
              </a:rPr>
              <a:t>酸化反应</a:t>
            </a:r>
            <a:r>
              <a:rPr lang="zh-CN" altLang="en-US" sz="2400" b="1" smtClean="0"/>
              <a:t>，是研究化学渗透说的好材料</a:t>
            </a:r>
            <a:r>
              <a:rPr lang="zh-CN" altLang="en-US" smtClean="0"/>
              <a:t>。</a:t>
            </a:r>
          </a:p>
          <a:p>
            <a:pPr eaLnBrk="1" hangingPunct="1">
              <a:lnSpc>
                <a:spcPct val="130000"/>
              </a:lnSpc>
            </a:pPr>
            <a:r>
              <a:rPr lang="zh-CN" altLang="en-US" b="1" smtClean="0">
                <a:solidFill>
                  <a:srgbClr val="FF6600"/>
                </a:solidFill>
              </a:rPr>
              <a:t>人工仿生：</a:t>
            </a:r>
            <a:r>
              <a:rPr lang="zh-CN" altLang="en-US" sz="2400" b="1" smtClean="0"/>
              <a:t>对其机制的揭示，将为</a:t>
            </a:r>
            <a:r>
              <a:rPr lang="zh-CN" altLang="en-US" sz="2400" b="1" smtClean="0">
                <a:solidFill>
                  <a:srgbClr val="3333CC"/>
                </a:solidFill>
              </a:rPr>
              <a:t>人工仿生</a:t>
            </a:r>
            <a:r>
              <a:rPr lang="zh-CN" altLang="en-US" sz="2400" b="1" smtClean="0"/>
              <a:t>提供依据。</a:t>
            </a:r>
          </a:p>
          <a:p>
            <a:pPr eaLnBrk="1" hangingPunct="1">
              <a:lnSpc>
                <a:spcPct val="120000"/>
              </a:lnSpc>
            </a:pPr>
            <a:r>
              <a:rPr lang="zh-CN" altLang="en-US" sz="2400" b="1" smtClean="0"/>
              <a:t>                           例如大阳能的人工利用和海水的淡化等       </a:t>
            </a:r>
          </a:p>
          <a:p>
            <a:pPr eaLnBrk="1" hangingPunct="1">
              <a:lnSpc>
                <a:spcPct val="150000"/>
              </a:lnSpc>
            </a:pPr>
            <a:r>
              <a:rPr lang="zh-CN" altLang="en-US" sz="2400" b="1" smtClean="0"/>
              <a:t>                           重大理论问题作出新贡献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5"/>
          <p:cNvSpPr txBox="1">
            <a:spLocks noChangeArrowheads="1"/>
          </p:cNvSpPr>
          <p:nvPr/>
        </p:nvSpPr>
        <p:spPr bwMode="auto">
          <a:xfrm>
            <a:off x="1547813" y="404813"/>
            <a:ext cx="5589587" cy="579437"/>
          </a:xfrm>
          <a:prstGeom prst="rect">
            <a:avLst/>
          </a:prstGeom>
          <a:noFill/>
          <a:ln w="9525">
            <a:noFill/>
            <a:miter lim="800000"/>
            <a:headEnd/>
            <a:tailEnd/>
          </a:ln>
        </p:spPr>
        <p:txBody>
          <a:bodyPr wrap="none">
            <a:spAutoFit/>
          </a:bodyPr>
          <a:lstStyle/>
          <a:p>
            <a:r>
              <a:rPr kumimoji="1" lang="zh-CN" altLang="en-US" sz="3200" b="1" dirty="0">
                <a:solidFill>
                  <a:schemeClr val="hlink"/>
                </a:solidFill>
                <a:latin typeface="Times New Roman" pitchFamily="18" charset="0"/>
              </a:rPr>
              <a:t>第二节 微生物特有的合成代谢</a:t>
            </a:r>
          </a:p>
        </p:txBody>
      </p:sp>
      <p:pic>
        <p:nvPicPr>
          <p:cNvPr id="138243" name="Picture 6" descr="分解代谢与合成代谢的功能及其相互联系"/>
          <p:cNvPicPr>
            <a:picLocks noChangeAspect="1" noChangeArrowheads="1"/>
          </p:cNvPicPr>
          <p:nvPr/>
        </p:nvPicPr>
        <p:blipFill>
          <a:blip r:embed="rId2" cstate="print"/>
          <a:srcRect/>
          <a:stretch>
            <a:fillRect/>
          </a:stretch>
        </p:blipFill>
        <p:spPr bwMode="auto">
          <a:xfrm>
            <a:off x="611188" y="2057400"/>
            <a:ext cx="7848600" cy="4251325"/>
          </a:xfrm>
          <a:prstGeom prst="rect">
            <a:avLst/>
          </a:prstGeom>
          <a:noFill/>
          <a:ln w="9525">
            <a:noFill/>
            <a:miter lim="800000"/>
            <a:headEnd/>
            <a:tailEnd/>
          </a:ln>
        </p:spPr>
      </p:pic>
      <p:sp>
        <p:nvSpPr>
          <p:cNvPr id="138244" name="Rectangle 7"/>
          <p:cNvSpPr>
            <a:spLocks noChangeArrowheads="1"/>
          </p:cNvSpPr>
          <p:nvPr/>
        </p:nvSpPr>
        <p:spPr bwMode="auto">
          <a:xfrm>
            <a:off x="827088" y="1484313"/>
            <a:ext cx="3960812" cy="457200"/>
          </a:xfrm>
          <a:prstGeom prst="rect">
            <a:avLst/>
          </a:prstGeom>
          <a:noFill/>
          <a:ln w="9525">
            <a:noFill/>
            <a:miter lim="800000"/>
            <a:headEnd/>
            <a:tailEnd/>
          </a:ln>
        </p:spPr>
        <p:txBody>
          <a:bodyPr>
            <a:spAutoFit/>
          </a:bodyPr>
          <a:lstStyle/>
          <a:p>
            <a:r>
              <a:rPr kumimoji="1" lang="zh-CN" altLang="en-US" sz="2400" b="1" dirty="0">
                <a:solidFill>
                  <a:srgbClr val="FF0000"/>
                </a:solidFill>
              </a:rPr>
              <a:t>分解代谢和合成代谢的联系</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3" descr="101018-20003"/>
          <p:cNvPicPr>
            <a:picLocks noChangeAspect="1" noChangeArrowheads="1"/>
          </p:cNvPicPr>
          <p:nvPr/>
        </p:nvPicPr>
        <p:blipFill>
          <a:blip r:embed="rId2" cstate="print"/>
          <a:srcRect l="26859" t="16174" r="15707" b="52295"/>
          <a:stretch>
            <a:fillRect/>
          </a:stretch>
        </p:blipFill>
        <p:spPr bwMode="auto">
          <a:xfrm>
            <a:off x="468313" y="188913"/>
            <a:ext cx="7667625" cy="5789612"/>
          </a:xfrm>
          <a:prstGeom prst="rect">
            <a:avLst/>
          </a:prstGeom>
          <a:noFill/>
          <a:ln w="9525">
            <a:noFill/>
            <a:miter lim="800000"/>
            <a:headEnd/>
            <a:tailEnd/>
          </a:ln>
        </p:spPr>
      </p:pic>
      <p:sp>
        <p:nvSpPr>
          <p:cNvPr id="139267" name="Text Box 4"/>
          <p:cNvSpPr txBox="1">
            <a:spLocks noChangeArrowheads="1"/>
          </p:cNvSpPr>
          <p:nvPr/>
        </p:nvSpPr>
        <p:spPr bwMode="auto">
          <a:xfrm>
            <a:off x="1835150" y="6165850"/>
            <a:ext cx="5761038" cy="457200"/>
          </a:xfrm>
          <a:prstGeom prst="rect">
            <a:avLst/>
          </a:prstGeom>
          <a:noFill/>
          <a:ln w="9525">
            <a:noFill/>
            <a:miter lim="800000"/>
            <a:headEnd/>
            <a:tailEnd/>
          </a:ln>
        </p:spPr>
        <p:txBody>
          <a:bodyPr>
            <a:spAutoFit/>
          </a:bodyPr>
          <a:lstStyle/>
          <a:p>
            <a:pPr>
              <a:spcBef>
                <a:spcPct val="50000"/>
              </a:spcBef>
            </a:pPr>
            <a:r>
              <a:rPr lang="zh-CN" altLang="en-US" sz="2400" b="1"/>
              <a:t>联接合成代谢和分解代谢的重要中间产物</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ChangeArrowheads="1"/>
          </p:cNvSpPr>
          <p:nvPr/>
        </p:nvSpPr>
        <p:spPr bwMode="auto">
          <a:xfrm>
            <a:off x="2268538" y="1125538"/>
            <a:ext cx="3844925" cy="495300"/>
          </a:xfrm>
          <a:prstGeom prst="rect">
            <a:avLst/>
          </a:prstGeom>
          <a:solidFill>
            <a:srgbClr val="008000"/>
          </a:solidFill>
          <a:ln w="38100" algn="ctr">
            <a:solidFill>
              <a:srgbClr val="FF0000"/>
            </a:solidFill>
            <a:miter lim="800000"/>
            <a:headEnd/>
            <a:tailEnd/>
          </a:ln>
        </p:spPr>
        <p:txBody>
          <a:bodyPr wrap="none">
            <a:spAutoFit/>
          </a:bodyPr>
          <a:lstStyle/>
          <a:p>
            <a:r>
              <a:rPr kumimoji="1" lang="zh-CN" altLang="en-US" sz="2400" b="1" dirty="0">
                <a:solidFill>
                  <a:schemeClr val="bg1"/>
                </a:solidFill>
                <a:latin typeface="Times New Roman" pitchFamily="18" charset="0"/>
              </a:rPr>
              <a:t>一、自养微生物的</a:t>
            </a:r>
            <a:r>
              <a:rPr kumimoji="1" lang="en-US" altLang="zh-CN" sz="2400" b="1" dirty="0">
                <a:solidFill>
                  <a:schemeClr val="bg1"/>
                </a:solidFill>
                <a:latin typeface="Times New Roman" pitchFamily="18" charset="0"/>
              </a:rPr>
              <a:t>CO</a:t>
            </a:r>
            <a:r>
              <a:rPr kumimoji="1" lang="en-US" altLang="zh-CN" sz="2400" b="1" baseline="-25000" dirty="0">
                <a:solidFill>
                  <a:schemeClr val="bg1"/>
                </a:solidFill>
                <a:latin typeface="Times New Roman" pitchFamily="18" charset="0"/>
              </a:rPr>
              <a:t>2</a:t>
            </a:r>
            <a:r>
              <a:rPr kumimoji="1" lang="zh-CN" altLang="en-US" sz="2400" b="1" dirty="0">
                <a:solidFill>
                  <a:schemeClr val="bg1"/>
                </a:solidFill>
                <a:latin typeface="Times New Roman" pitchFamily="18" charset="0"/>
              </a:rPr>
              <a:t>固定</a:t>
            </a:r>
          </a:p>
        </p:txBody>
      </p:sp>
      <p:sp>
        <p:nvSpPr>
          <p:cNvPr id="203781" name="Rectangle 5"/>
          <p:cNvSpPr>
            <a:spLocks noChangeArrowheads="1"/>
          </p:cNvSpPr>
          <p:nvPr/>
        </p:nvSpPr>
        <p:spPr bwMode="auto">
          <a:xfrm>
            <a:off x="539750" y="2781300"/>
            <a:ext cx="7453313" cy="860425"/>
          </a:xfrm>
          <a:prstGeom prst="rect">
            <a:avLst/>
          </a:prstGeom>
          <a:solidFill>
            <a:srgbClr val="0000FF"/>
          </a:solidFill>
          <a:ln w="38100" algn="ctr">
            <a:solidFill>
              <a:srgbClr val="FFCC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rgbClr val="FFFF99"/>
                </a:solidFill>
                <a:latin typeface="Times New Roman" pitchFamily="18" charset="0"/>
              </a:rPr>
              <a:t>微生物中固定</a:t>
            </a:r>
            <a:r>
              <a:rPr kumimoji="1" lang="en-US" altLang="zh-CN" sz="2400" b="1">
                <a:solidFill>
                  <a:srgbClr val="FFFF99"/>
                </a:solidFill>
                <a:latin typeface="Times New Roman" pitchFamily="18" charset="0"/>
              </a:rPr>
              <a:t>CO</a:t>
            </a:r>
            <a:r>
              <a:rPr kumimoji="1" lang="en-US" altLang="zh-CN" sz="2400" b="1" baseline="-25000">
                <a:solidFill>
                  <a:srgbClr val="FFFF99"/>
                </a:solidFill>
                <a:latin typeface="Times New Roman" pitchFamily="18" charset="0"/>
              </a:rPr>
              <a:t>2</a:t>
            </a:r>
            <a:r>
              <a:rPr kumimoji="1" lang="zh-CN" altLang="en-US" sz="2400" b="1">
                <a:solidFill>
                  <a:srgbClr val="FFFF99"/>
                </a:solidFill>
                <a:latin typeface="Times New Roman" pitchFamily="18" charset="0"/>
              </a:rPr>
              <a:t>的途径有</a:t>
            </a:r>
            <a:r>
              <a:rPr kumimoji="1" lang="en-US" altLang="zh-CN" sz="2400" b="1">
                <a:solidFill>
                  <a:srgbClr val="FFFF99"/>
                </a:solidFill>
                <a:latin typeface="Times New Roman" pitchFamily="18" charset="0"/>
              </a:rPr>
              <a:t>4</a:t>
            </a:r>
            <a:r>
              <a:rPr kumimoji="1" lang="zh-CN" altLang="en-US" sz="2400" b="1">
                <a:solidFill>
                  <a:srgbClr val="FFFF99"/>
                </a:solidFill>
                <a:latin typeface="Times New Roman" pitchFamily="18" charset="0"/>
              </a:rPr>
              <a:t>条：</a:t>
            </a:r>
            <a:r>
              <a:rPr kumimoji="1" lang="en-US" altLang="zh-CN" sz="2400" b="1">
                <a:solidFill>
                  <a:srgbClr val="FFFF99"/>
                </a:solidFill>
                <a:latin typeface="Times New Roman" pitchFamily="18" charset="0"/>
              </a:rPr>
              <a:t>Calvin</a:t>
            </a:r>
            <a:r>
              <a:rPr kumimoji="1" lang="zh-CN" altLang="en-US" sz="2400" b="1">
                <a:solidFill>
                  <a:srgbClr val="FFFF99"/>
                </a:solidFill>
                <a:latin typeface="Times New Roman" pitchFamily="18" charset="0"/>
              </a:rPr>
              <a:t>循环、厌氧乙酰</a:t>
            </a:r>
            <a:r>
              <a:rPr kumimoji="1" lang="en-US" altLang="zh-CN" sz="2400" b="1">
                <a:solidFill>
                  <a:srgbClr val="FFFF99"/>
                </a:solidFill>
                <a:latin typeface="Times New Roman" pitchFamily="18" charset="0"/>
              </a:rPr>
              <a:t>-CoA</a:t>
            </a:r>
            <a:r>
              <a:rPr kumimoji="1" lang="zh-CN" altLang="en-US" sz="2400" b="1">
                <a:solidFill>
                  <a:srgbClr val="FFFF99"/>
                </a:solidFill>
                <a:latin typeface="Times New Roman" pitchFamily="18" charset="0"/>
              </a:rPr>
              <a:t>途径、逆向</a:t>
            </a:r>
            <a:r>
              <a:rPr kumimoji="1" lang="en-US" altLang="zh-CN" sz="2400" b="1">
                <a:solidFill>
                  <a:srgbClr val="FFFF99"/>
                </a:solidFill>
                <a:latin typeface="Times New Roman" pitchFamily="18" charset="0"/>
              </a:rPr>
              <a:t>TCA</a:t>
            </a:r>
            <a:r>
              <a:rPr kumimoji="1" lang="zh-CN" altLang="en-US" sz="2400" b="1">
                <a:solidFill>
                  <a:srgbClr val="FFFF99"/>
                </a:solidFill>
                <a:latin typeface="Times New Roman" pitchFamily="18" charset="0"/>
              </a:rPr>
              <a:t>循环和羟基丙酸途径。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3780"/>
                                        </p:tgtEl>
                                        <p:attrNameLst>
                                          <p:attrName>style.visibility</p:attrName>
                                        </p:attrNameLst>
                                      </p:cBhvr>
                                      <p:to>
                                        <p:strVal val="visible"/>
                                      </p:to>
                                    </p:set>
                                    <p:anim calcmode="lin" valueType="num">
                                      <p:cBhvr additive="base">
                                        <p:cTn id="7" dur="500" fill="hold"/>
                                        <p:tgtEl>
                                          <p:spTgt spid="203780"/>
                                        </p:tgtEl>
                                        <p:attrNameLst>
                                          <p:attrName>ppt_x</p:attrName>
                                        </p:attrNameLst>
                                      </p:cBhvr>
                                      <p:tavLst>
                                        <p:tav tm="0">
                                          <p:val>
                                            <p:strVal val="1+#ppt_w/2"/>
                                          </p:val>
                                        </p:tav>
                                        <p:tav tm="100000">
                                          <p:val>
                                            <p:strVal val="#ppt_x"/>
                                          </p:val>
                                        </p:tav>
                                      </p:tavLst>
                                    </p:anim>
                                    <p:anim calcmode="lin" valueType="num">
                                      <p:cBhvr additive="base">
                                        <p:cTn id="8" dur="500" fill="hold"/>
                                        <p:tgtEl>
                                          <p:spTgt spid="2037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03781"/>
                                        </p:tgtEl>
                                        <p:attrNameLst>
                                          <p:attrName>style.visibility</p:attrName>
                                        </p:attrNameLst>
                                      </p:cBhvr>
                                      <p:to>
                                        <p:strVal val="visible"/>
                                      </p:to>
                                    </p:set>
                                    <p:anim calcmode="lin" valueType="num">
                                      <p:cBhvr additive="base">
                                        <p:cTn id="13" dur="500" fill="hold"/>
                                        <p:tgtEl>
                                          <p:spTgt spid="203781"/>
                                        </p:tgtEl>
                                        <p:attrNameLst>
                                          <p:attrName>ppt_x</p:attrName>
                                        </p:attrNameLst>
                                      </p:cBhvr>
                                      <p:tavLst>
                                        <p:tav tm="0">
                                          <p:val>
                                            <p:strVal val="0-#ppt_w/2"/>
                                          </p:val>
                                        </p:tav>
                                        <p:tav tm="100000">
                                          <p:val>
                                            <p:strVal val="#ppt_x"/>
                                          </p:val>
                                        </p:tav>
                                      </p:tavLst>
                                    </p:anim>
                                    <p:anim calcmode="lin" valueType="num">
                                      <p:cBhvr additive="base">
                                        <p:cTn id="14" dur="500" fill="hold"/>
                                        <p:tgtEl>
                                          <p:spTgt spid="203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539750" y="981075"/>
            <a:ext cx="8208963" cy="831850"/>
          </a:xfrm>
          <a:prstGeom prst="rect">
            <a:avLst/>
          </a:prstGeom>
          <a:solidFill>
            <a:srgbClr val="008000"/>
          </a:solidFill>
          <a:ln w="9525">
            <a:solidFill>
              <a:srgbClr val="FF0000"/>
            </a:solidFill>
            <a:miter lim="800000"/>
            <a:headEnd/>
            <a:tailEnd/>
          </a:ln>
        </p:spPr>
        <p:txBody>
          <a:bodyPr>
            <a:spAutoFit/>
          </a:bodyPr>
          <a:lstStyle/>
          <a:p>
            <a:r>
              <a:rPr kumimoji="1" lang="zh-CN" altLang="en-US" sz="2400" b="1">
                <a:solidFill>
                  <a:schemeClr val="bg1"/>
                </a:solidFill>
                <a:latin typeface="Times New Roman" pitchFamily="18" charset="0"/>
              </a:rPr>
              <a:t>是光能自养生物和化能自养生物固定</a:t>
            </a:r>
            <a:r>
              <a:rPr kumimoji="1" lang="en-US" altLang="zh-CN" sz="2400" b="1">
                <a:solidFill>
                  <a:schemeClr val="bg1"/>
                </a:solidFill>
                <a:latin typeface="Times New Roman" pitchFamily="18" charset="0"/>
              </a:rPr>
              <a:t>CO</a:t>
            </a:r>
            <a:r>
              <a:rPr kumimoji="1" lang="en-US" altLang="zh-CN" sz="2400" b="1" baseline="-25000">
                <a:solidFill>
                  <a:schemeClr val="bg1"/>
                </a:solidFill>
                <a:latin typeface="Times New Roman" pitchFamily="18" charset="0"/>
              </a:rPr>
              <a:t>2</a:t>
            </a:r>
            <a:r>
              <a:rPr kumimoji="1" lang="zh-CN" altLang="en-US" sz="2400" b="1">
                <a:solidFill>
                  <a:schemeClr val="bg1"/>
                </a:solidFill>
                <a:latin typeface="Times New Roman" pitchFamily="18" charset="0"/>
              </a:rPr>
              <a:t>的主要途径。</a:t>
            </a:r>
            <a:r>
              <a:rPr kumimoji="1" lang="zh-CN" altLang="en-US" sz="2400" b="1">
                <a:solidFill>
                  <a:srgbClr val="0000FF"/>
                </a:solidFill>
                <a:latin typeface="Times New Roman" pitchFamily="18" charset="0"/>
              </a:rPr>
              <a:t>核酮糖二磷酸羧化酶</a:t>
            </a:r>
            <a:r>
              <a:rPr kumimoji="1" lang="zh-CN" altLang="en-US" sz="2400" b="1">
                <a:solidFill>
                  <a:schemeClr val="bg1"/>
                </a:solidFill>
                <a:latin typeface="Times New Roman" pitchFamily="18" charset="0"/>
              </a:rPr>
              <a:t>和</a:t>
            </a:r>
            <a:r>
              <a:rPr kumimoji="1" lang="zh-CN" altLang="en-US" sz="2400" b="1">
                <a:solidFill>
                  <a:srgbClr val="0000FF"/>
                </a:solidFill>
                <a:latin typeface="Times New Roman" pitchFamily="18" charset="0"/>
              </a:rPr>
              <a:t>磷酸核酮糖激酶</a:t>
            </a:r>
            <a:r>
              <a:rPr kumimoji="1" lang="zh-CN" altLang="en-US" sz="2400" b="1">
                <a:solidFill>
                  <a:schemeClr val="bg1"/>
                </a:solidFill>
                <a:latin typeface="Times New Roman" pitchFamily="18" charset="0"/>
              </a:rPr>
              <a:t>是本途径的两种特有酶。</a:t>
            </a:r>
          </a:p>
        </p:txBody>
      </p:sp>
      <p:pic>
        <p:nvPicPr>
          <p:cNvPr id="149507" name="Picture 3" descr="卡尔文循环"/>
          <p:cNvPicPr>
            <a:picLocks noChangeAspect="1" noChangeArrowheads="1"/>
          </p:cNvPicPr>
          <p:nvPr/>
        </p:nvPicPr>
        <p:blipFill>
          <a:blip r:embed="rId2" cstate="print"/>
          <a:srcRect/>
          <a:stretch>
            <a:fillRect/>
          </a:stretch>
        </p:blipFill>
        <p:spPr bwMode="auto">
          <a:xfrm>
            <a:off x="468313" y="3068638"/>
            <a:ext cx="8229600" cy="3624262"/>
          </a:xfrm>
          <a:prstGeom prst="rect">
            <a:avLst/>
          </a:prstGeom>
          <a:noFill/>
          <a:ln w="9525">
            <a:noFill/>
            <a:miter lim="800000"/>
            <a:headEnd/>
            <a:tailEnd/>
          </a:ln>
        </p:spPr>
      </p:pic>
      <p:sp>
        <p:nvSpPr>
          <p:cNvPr id="141316" name="Rectangle 4"/>
          <p:cNvSpPr>
            <a:spLocks noChangeArrowheads="1"/>
          </p:cNvSpPr>
          <p:nvPr/>
        </p:nvSpPr>
        <p:spPr bwMode="auto">
          <a:xfrm>
            <a:off x="0" y="260350"/>
            <a:ext cx="4849813"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zh-CN" altLang="en-US" sz="2400" b="1" dirty="0">
                <a:solidFill>
                  <a:schemeClr val="hlink"/>
                </a:solidFill>
                <a:latin typeface="Times New Roman" pitchFamily="18" charset="0"/>
              </a:rPr>
              <a:t>（一） </a:t>
            </a:r>
            <a:r>
              <a:rPr kumimoji="1" lang="en-US" altLang="zh-CN" sz="2400" b="1" dirty="0">
                <a:solidFill>
                  <a:schemeClr val="hlink"/>
                </a:solidFill>
                <a:latin typeface="Times New Roman" pitchFamily="18" charset="0"/>
              </a:rPr>
              <a:t>Calvin</a:t>
            </a:r>
            <a:r>
              <a:rPr kumimoji="1" lang="zh-CN" altLang="en-US" sz="2400" b="1" dirty="0">
                <a:solidFill>
                  <a:schemeClr val="hlink"/>
                </a:solidFill>
                <a:latin typeface="Times New Roman" pitchFamily="18" charset="0"/>
              </a:rPr>
              <a:t>循环</a:t>
            </a:r>
            <a:r>
              <a:rPr kumimoji="1" lang="zh-CN" altLang="en-US" sz="2400" b="1" dirty="0">
                <a:solidFill>
                  <a:srgbClr val="FF0000"/>
                </a:solidFill>
                <a:latin typeface="Times New Roman" pitchFamily="18" charset="0"/>
              </a:rPr>
              <a:t>（</a:t>
            </a:r>
            <a:r>
              <a:rPr kumimoji="1" lang="en-US" altLang="zh-CN" sz="2400" b="1" dirty="0">
                <a:solidFill>
                  <a:srgbClr val="FF0000"/>
                </a:solidFill>
                <a:latin typeface="Times New Roman" pitchFamily="18" charset="0"/>
              </a:rPr>
              <a:t>Calvin cycle</a:t>
            </a:r>
            <a:r>
              <a:rPr kumimoji="1" lang="zh-CN" altLang="en-US" sz="2400" b="1" dirty="0">
                <a:solidFill>
                  <a:srgbClr val="FF0000"/>
                </a:solidFill>
                <a:latin typeface="Times New Roman" pitchFamily="18" charset="0"/>
              </a:rPr>
              <a:t>）</a:t>
            </a:r>
          </a:p>
        </p:txBody>
      </p:sp>
      <p:sp>
        <p:nvSpPr>
          <p:cNvPr id="149509" name="Rectangle 5"/>
          <p:cNvSpPr>
            <a:spLocks noChangeArrowheads="1"/>
          </p:cNvSpPr>
          <p:nvPr/>
        </p:nvSpPr>
        <p:spPr bwMode="auto">
          <a:xfrm>
            <a:off x="539750" y="2060575"/>
            <a:ext cx="8135938" cy="1006475"/>
          </a:xfrm>
          <a:prstGeom prst="rect">
            <a:avLst/>
          </a:prstGeom>
          <a:solidFill>
            <a:srgbClr val="C0C0C0"/>
          </a:solidFill>
          <a:ln w="38100" algn="ctr">
            <a:solidFill>
              <a:srgbClr val="FFCC00"/>
            </a:solidFill>
            <a:miter lim="800000"/>
            <a:headEnd/>
            <a:tailEnd/>
          </a:ln>
        </p:spPr>
        <p:txBody>
          <a:bodyPr>
            <a:spAutoFit/>
          </a:bodyPr>
          <a:lstStyle/>
          <a:p>
            <a:pPr>
              <a:lnSpc>
                <a:spcPct val="120000"/>
              </a:lnSpc>
              <a:buClr>
                <a:schemeClr val="accent2"/>
              </a:buClr>
              <a:buFont typeface="Wingdings" pitchFamily="2" charset="2"/>
              <a:buNone/>
            </a:pPr>
            <a:r>
              <a:rPr kumimoji="1" lang="zh-CN" altLang="en-US" sz="2400" b="1">
                <a:latin typeface="Times New Roman" pitchFamily="18" charset="0"/>
              </a:rPr>
              <a:t>本循环分三个阶段：</a:t>
            </a:r>
          </a:p>
          <a:p>
            <a:pPr>
              <a:lnSpc>
                <a:spcPct val="120000"/>
              </a:lnSpc>
              <a:buClr>
                <a:schemeClr val="accent2"/>
              </a:buClr>
              <a:buFont typeface="Wingdings" pitchFamily="2" charset="2"/>
              <a:buNone/>
            </a:pPr>
            <a:r>
              <a:rPr kumimoji="1" lang="zh-CN" altLang="en-US" sz="2400" b="1">
                <a:latin typeface="Times New Roman" pitchFamily="18" charset="0"/>
              </a:rPr>
              <a:t>　　　　　羧化反应、还原反应、 </a:t>
            </a:r>
            <a:r>
              <a:rPr kumimoji="1" lang="en-US" altLang="zh-CN" sz="2400" b="1">
                <a:latin typeface="Times New Roman" pitchFamily="18" charset="0"/>
              </a:rPr>
              <a:t>CO</a:t>
            </a:r>
            <a:r>
              <a:rPr kumimoji="1" lang="en-US" altLang="zh-CN" sz="2400" b="1" baseline="-25000">
                <a:latin typeface="Times New Roman" pitchFamily="18" charset="0"/>
              </a:rPr>
              <a:t>2</a:t>
            </a:r>
            <a:r>
              <a:rPr kumimoji="1" lang="zh-CN" altLang="en-US" sz="2400" b="1">
                <a:latin typeface="Times New Roman" pitchFamily="18" charset="0"/>
              </a:rPr>
              <a:t>受体的再生</a:t>
            </a:r>
          </a:p>
        </p:txBody>
      </p:sp>
      <p:sp>
        <p:nvSpPr>
          <p:cNvPr id="149510" name="Rectangle 6"/>
          <p:cNvSpPr>
            <a:spLocks noChangeArrowheads="1"/>
          </p:cNvSpPr>
          <p:nvPr/>
        </p:nvSpPr>
        <p:spPr bwMode="auto">
          <a:xfrm>
            <a:off x="1547813" y="3500438"/>
            <a:ext cx="1008062" cy="1008062"/>
          </a:xfrm>
          <a:prstGeom prst="rect">
            <a:avLst/>
          </a:prstGeom>
          <a:noFill/>
          <a:ln w="9525">
            <a:solidFill>
              <a:srgbClr val="FF0000"/>
            </a:solidFill>
            <a:miter lim="800000"/>
            <a:headEnd/>
            <a:tailEnd/>
          </a:ln>
        </p:spPr>
        <p:txBody>
          <a:bodyPr wrap="none" anchor="ctr"/>
          <a:lstStyle/>
          <a:p>
            <a:endParaRPr lang="zh-CN" altLang="en-US"/>
          </a:p>
        </p:txBody>
      </p:sp>
      <p:sp>
        <p:nvSpPr>
          <p:cNvPr id="149511" name="Rectangle 7"/>
          <p:cNvSpPr>
            <a:spLocks noChangeArrowheads="1"/>
          </p:cNvSpPr>
          <p:nvPr/>
        </p:nvSpPr>
        <p:spPr bwMode="auto">
          <a:xfrm>
            <a:off x="1258888" y="4581525"/>
            <a:ext cx="1008062" cy="1008063"/>
          </a:xfrm>
          <a:prstGeom prst="rect">
            <a:avLst/>
          </a:prstGeom>
          <a:noFill/>
          <a:ln w="9525">
            <a:solidFill>
              <a:srgbClr val="FF0000"/>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additive="base">
                                        <p:cTn id="7" dur="500" fill="hold"/>
                                        <p:tgtEl>
                                          <p:spTgt spid="149506"/>
                                        </p:tgtEl>
                                        <p:attrNameLst>
                                          <p:attrName>ppt_x</p:attrName>
                                        </p:attrNameLst>
                                      </p:cBhvr>
                                      <p:tavLst>
                                        <p:tav tm="0">
                                          <p:val>
                                            <p:strVal val="0-#ppt_w/2"/>
                                          </p:val>
                                        </p:tav>
                                        <p:tav tm="100000">
                                          <p:val>
                                            <p:strVal val="#ppt_x"/>
                                          </p:val>
                                        </p:tav>
                                      </p:tavLst>
                                    </p:anim>
                                    <p:anim calcmode="lin" valueType="num">
                                      <p:cBhvr additive="base">
                                        <p:cTn id="8" dur="500" fill="hold"/>
                                        <p:tgtEl>
                                          <p:spTgt spid="1495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9509"/>
                                        </p:tgtEl>
                                        <p:attrNameLst>
                                          <p:attrName>style.visibility</p:attrName>
                                        </p:attrNameLst>
                                      </p:cBhvr>
                                      <p:to>
                                        <p:strVal val="visible"/>
                                      </p:to>
                                    </p:set>
                                    <p:anim calcmode="lin" valueType="num">
                                      <p:cBhvr additive="base">
                                        <p:cTn id="13" dur="500" fill="hold"/>
                                        <p:tgtEl>
                                          <p:spTgt spid="149509"/>
                                        </p:tgtEl>
                                        <p:attrNameLst>
                                          <p:attrName>ppt_x</p:attrName>
                                        </p:attrNameLst>
                                      </p:cBhvr>
                                      <p:tavLst>
                                        <p:tav tm="0">
                                          <p:val>
                                            <p:strVal val="1+#ppt_w/2"/>
                                          </p:val>
                                        </p:tav>
                                        <p:tav tm="100000">
                                          <p:val>
                                            <p:strVal val="#ppt_x"/>
                                          </p:val>
                                        </p:tav>
                                      </p:tavLst>
                                    </p:anim>
                                    <p:anim calcmode="lin" valueType="num">
                                      <p:cBhvr additive="base">
                                        <p:cTn id="14" dur="500" fill="hold"/>
                                        <p:tgtEl>
                                          <p:spTgt spid="14950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49507"/>
                                        </p:tgtEl>
                                        <p:attrNameLst>
                                          <p:attrName>style.visibility</p:attrName>
                                        </p:attrNameLst>
                                      </p:cBhvr>
                                      <p:to>
                                        <p:strVal val="visible"/>
                                      </p:to>
                                    </p:set>
                                    <p:anim calcmode="lin" valueType="num">
                                      <p:cBhvr additive="base">
                                        <p:cTn id="19" dur="500" fill="hold"/>
                                        <p:tgtEl>
                                          <p:spTgt spid="149507"/>
                                        </p:tgtEl>
                                        <p:attrNameLst>
                                          <p:attrName>ppt_x</p:attrName>
                                        </p:attrNameLst>
                                      </p:cBhvr>
                                      <p:tavLst>
                                        <p:tav tm="0">
                                          <p:val>
                                            <p:strVal val="1+#ppt_w/2"/>
                                          </p:val>
                                        </p:tav>
                                        <p:tav tm="100000">
                                          <p:val>
                                            <p:strVal val="#ppt_x"/>
                                          </p:val>
                                        </p:tav>
                                      </p:tavLst>
                                    </p:anim>
                                    <p:anim calcmode="lin" valueType="num">
                                      <p:cBhvr additive="base">
                                        <p:cTn id="20" dur="500" fill="hold"/>
                                        <p:tgtEl>
                                          <p:spTgt spid="1495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49510"/>
                                        </p:tgtEl>
                                        <p:attrNameLst>
                                          <p:attrName>style.visibility</p:attrName>
                                        </p:attrNameLst>
                                      </p:cBhvr>
                                      <p:to>
                                        <p:strVal val="visible"/>
                                      </p:to>
                                    </p:set>
                                    <p:animEffect transition="in" filter="checkerboard(across)">
                                      <p:cBhvr>
                                        <p:cTn id="25" dur="500"/>
                                        <p:tgtEl>
                                          <p:spTgt spid="149510"/>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49511"/>
                                        </p:tgtEl>
                                        <p:attrNameLst>
                                          <p:attrName>style.visibility</p:attrName>
                                        </p:attrNameLst>
                                      </p:cBhvr>
                                      <p:to>
                                        <p:strVal val="visible"/>
                                      </p:to>
                                    </p:set>
                                    <p:animEffect transition="in" filter="checkerboard(across)">
                                      <p:cBhvr>
                                        <p:cTn id="30" dur="500"/>
                                        <p:tgtEl>
                                          <p:spTgt spid="149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9" grpId="0" animBg="1"/>
      <p:bldP spid="149510" grpId="0" animBg="1"/>
      <p:bldP spid="1495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descr="旋转 旋转 101018-20004"/>
          <p:cNvPicPr>
            <a:picLocks noChangeAspect="1" noChangeArrowheads="1"/>
          </p:cNvPicPr>
          <p:nvPr/>
        </p:nvPicPr>
        <p:blipFill>
          <a:blip r:embed="rId2" cstate="print"/>
          <a:srcRect l="11111" t="14581" r="34232" b="49687"/>
          <a:stretch>
            <a:fillRect/>
          </a:stretch>
        </p:blipFill>
        <p:spPr bwMode="auto">
          <a:xfrm>
            <a:off x="539750" y="0"/>
            <a:ext cx="7596188" cy="6824663"/>
          </a:xfrm>
          <a:prstGeom prst="rect">
            <a:avLst/>
          </a:prstGeom>
          <a:noFill/>
          <a:ln w="9525">
            <a:noFill/>
            <a:miter lim="800000"/>
            <a:headEnd/>
            <a:tailEnd/>
          </a:ln>
        </p:spPr>
      </p:pic>
      <p:sp>
        <p:nvSpPr>
          <p:cNvPr id="142339" name="Text Box 5"/>
          <p:cNvSpPr txBox="1">
            <a:spLocks noChangeArrowheads="1"/>
          </p:cNvSpPr>
          <p:nvPr/>
        </p:nvSpPr>
        <p:spPr bwMode="auto">
          <a:xfrm>
            <a:off x="5219700" y="6400800"/>
            <a:ext cx="3600450" cy="457200"/>
          </a:xfrm>
          <a:prstGeom prst="rect">
            <a:avLst/>
          </a:prstGeom>
          <a:noFill/>
          <a:ln w="9525">
            <a:noFill/>
            <a:miter lim="800000"/>
            <a:headEnd/>
            <a:tailEnd/>
          </a:ln>
        </p:spPr>
        <p:txBody>
          <a:bodyPr>
            <a:spAutoFit/>
          </a:bodyPr>
          <a:lstStyle/>
          <a:p>
            <a:pPr>
              <a:spcBef>
                <a:spcPct val="50000"/>
              </a:spcBef>
            </a:pPr>
            <a:r>
              <a:rPr lang="en-US" altLang="zh-CN" sz="2400" b="1">
                <a:solidFill>
                  <a:schemeClr val="hlink"/>
                </a:solidFill>
              </a:rPr>
              <a:t>Clavin cycle</a:t>
            </a:r>
            <a:r>
              <a:rPr lang="zh-CN" altLang="en-US" sz="2400" b="1">
                <a:solidFill>
                  <a:schemeClr val="hlink"/>
                </a:solidFill>
              </a:rPr>
              <a:t>三个阶段</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0" y="476250"/>
            <a:ext cx="8772525" cy="831850"/>
          </a:xfrm>
          <a:prstGeom prst="rect">
            <a:avLst/>
          </a:prstGeom>
          <a:solidFill>
            <a:srgbClr val="C0C0C0"/>
          </a:solidFill>
          <a:ln w="9525">
            <a:solidFill>
              <a:srgbClr val="FFCC00"/>
            </a:solidFill>
            <a:miter lim="800000"/>
            <a:headEnd/>
            <a:tailEnd/>
          </a:ln>
        </p:spPr>
        <p:txBody>
          <a:bodyPr wrap="none">
            <a:spAutoFit/>
          </a:bodyPr>
          <a:lstStyle/>
          <a:p>
            <a:r>
              <a:rPr kumimoji="1" lang="zh-CN" altLang="en-US" sz="2400" b="1">
                <a:latin typeface="Times New Roman" pitchFamily="18" charset="0"/>
              </a:rPr>
              <a:t>非循环式，主要存在于一些化能自养细菌中，如产乙酸菌、产甲</a:t>
            </a:r>
          </a:p>
          <a:p>
            <a:r>
              <a:rPr kumimoji="1" lang="zh-CN" altLang="en-US" sz="2400" b="1">
                <a:latin typeface="Times New Roman" pitchFamily="18" charset="0"/>
              </a:rPr>
              <a:t>烷菌等。</a:t>
            </a:r>
          </a:p>
        </p:txBody>
      </p:sp>
      <p:pic>
        <p:nvPicPr>
          <p:cNvPr id="150531" name="Picture 3" descr="厌氧乙酰辅酶A途径"/>
          <p:cNvPicPr>
            <a:picLocks noChangeAspect="1" noChangeArrowheads="1"/>
          </p:cNvPicPr>
          <p:nvPr/>
        </p:nvPicPr>
        <p:blipFill>
          <a:blip r:embed="rId2" cstate="print"/>
          <a:srcRect/>
          <a:stretch>
            <a:fillRect/>
          </a:stretch>
        </p:blipFill>
        <p:spPr bwMode="auto">
          <a:xfrm>
            <a:off x="1547813" y="1465263"/>
            <a:ext cx="5943600" cy="5392737"/>
          </a:xfrm>
          <a:prstGeom prst="rect">
            <a:avLst/>
          </a:prstGeom>
          <a:noFill/>
          <a:ln w="9525">
            <a:noFill/>
            <a:miter lim="800000"/>
            <a:headEnd/>
            <a:tailEnd/>
          </a:ln>
        </p:spPr>
      </p:pic>
      <p:sp>
        <p:nvSpPr>
          <p:cNvPr id="143364" name="Rectangle 4"/>
          <p:cNvSpPr>
            <a:spLocks noChangeArrowheads="1"/>
          </p:cNvSpPr>
          <p:nvPr/>
        </p:nvSpPr>
        <p:spPr bwMode="auto">
          <a:xfrm>
            <a:off x="323850" y="0"/>
            <a:ext cx="8561388"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zh-CN" altLang="en-US" sz="2400" b="1" dirty="0">
                <a:solidFill>
                  <a:srgbClr val="0000FF"/>
                </a:solidFill>
                <a:latin typeface="Times New Roman" pitchFamily="18" charset="0"/>
              </a:rPr>
              <a:t>（二）厌氧乙酰</a:t>
            </a:r>
            <a:r>
              <a:rPr kumimoji="1" lang="en-US" altLang="zh-CN" sz="2400" b="1" dirty="0">
                <a:solidFill>
                  <a:srgbClr val="0000FF"/>
                </a:solidFill>
                <a:latin typeface="Times New Roman" pitchFamily="18" charset="0"/>
              </a:rPr>
              <a:t>- </a:t>
            </a:r>
            <a:r>
              <a:rPr kumimoji="1" lang="en-US" altLang="zh-CN" sz="2400" b="1" dirty="0" err="1">
                <a:solidFill>
                  <a:srgbClr val="0000FF"/>
                </a:solidFill>
                <a:latin typeface="Times New Roman" pitchFamily="18" charset="0"/>
              </a:rPr>
              <a:t>CoA</a:t>
            </a:r>
            <a:r>
              <a:rPr kumimoji="1" lang="zh-CN" altLang="en-US" sz="2400" b="1" dirty="0">
                <a:solidFill>
                  <a:srgbClr val="0000FF"/>
                </a:solidFill>
                <a:latin typeface="Times New Roman" pitchFamily="18" charset="0"/>
              </a:rPr>
              <a:t>途径（</a:t>
            </a:r>
            <a:r>
              <a:rPr kumimoji="1" lang="en-US" altLang="zh-CN" sz="2400" b="1" dirty="0">
                <a:solidFill>
                  <a:srgbClr val="FF0000"/>
                </a:solidFill>
                <a:latin typeface="Times New Roman" pitchFamily="18" charset="0"/>
              </a:rPr>
              <a:t>anaerobic </a:t>
            </a:r>
            <a:r>
              <a:rPr kumimoji="1" lang="en-US" altLang="zh-CN" sz="2400" b="1" dirty="0" smtClean="0">
                <a:solidFill>
                  <a:srgbClr val="FF0000"/>
                </a:solidFill>
                <a:latin typeface="Times New Roman" pitchFamily="18" charset="0"/>
              </a:rPr>
              <a:t>acetyl</a:t>
            </a:r>
            <a:r>
              <a:rPr kumimoji="1" lang="zh-CN" altLang="en-US" sz="2400" b="1" dirty="0">
                <a:solidFill>
                  <a:srgbClr val="FF0000"/>
                </a:solidFill>
                <a:latin typeface="Times New Roman" pitchFamily="18" charset="0"/>
              </a:rPr>
              <a:t>－</a:t>
            </a:r>
            <a:r>
              <a:rPr kumimoji="1" lang="en-US" altLang="zh-CN" sz="2400" b="1" dirty="0" err="1">
                <a:solidFill>
                  <a:srgbClr val="FF0000"/>
                </a:solidFill>
                <a:latin typeface="Times New Roman" pitchFamily="18" charset="0"/>
              </a:rPr>
              <a:t>CoA</a:t>
            </a:r>
            <a:r>
              <a:rPr kumimoji="1" lang="en-US" altLang="zh-CN" sz="2400" b="1" dirty="0">
                <a:solidFill>
                  <a:srgbClr val="FF0000"/>
                </a:solidFill>
                <a:latin typeface="Times New Roman" pitchFamily="18" charset="0"/>
              </a:rPr>
              <a:t> pathway</a:t>
            </a:r>
            <a:r>
              <a:rPr kumimoji="1" lang="zh-CN" altLang="en-US" sz="2400" b="1" dirty="0">
                <a:solidFill>
                  <a:srgbClr val="0000FF"/>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531"/>
                                        </p:tgtEl>
                                        <p:attrNameLst>
                                          <p:attrName>style.visibility</p:attrName>
                                        </p:attrNameLst>
                                      </p:cBhvr>
                                      <p:to>
                                        <p:strVal val="visible"/>
                                      </p:to>
                                    </p:set>
                                    <p:anim calcmode="lin" valueType="num">
                                      <p:cBhvr additive="base">
                                        <p:cTn id="7" dur="500" fill="hold"/>
                                        <p:tgtEl>
                                          <p:spTgt spid="150531"/>
                                        </p:tgtEl>
                                        <p:attrNameLst>
                                          <p:attrName>ppt_x</p:attrName>
                                        </p:attrNameLst>
                                      </p:cBhvr>
                                      <p:tavLst>
                                        <p:tav tm="0">
                                          <p:val>
                                            <p:strVal val="#ppt_x"/>
                                          </p:val>
                                        </p:tav>
                                        <p:tav tm="100000">
                                          <p:val>
                                            <p:strVal val="#ppt_x"/>
                                          </p:val>
                                        </p:tav>
                                      </p:tavLst>
                                    </p:anim>
                                    <p:anim calcmode="lin" valueType="num">
                                      <p:cBhvr additive="base">
                                        <p:cTn id="8" dur="500" fill="hold"/>
                                        <p:tgtEl>
                                          <p:spTgt spid="1505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323850" y="1268413"/>
            <a:ext cx="8535988" cy="831850"/>
          </a:xfrm>
          <a:prstGeom prst="rect">
            <a:avLst/>
          </a:prstGeom>
          <a:solidFill>
            <a:srgbClr val="008000"/>
          </a:solidFill>
          <a:ln w="9525">
            <a:solidFill>
              <a:srgbClr val="FF0000"/>
            </a:solidFill>
            <a:miter lim="800000"/>
            <a:headEnd/>
            <a:tailEnd/>
          </a:ln>
        </p:spPr>
        <p:txBody>
          <a:bodyPr>
            <a:spAutoFit/>
          </a:bodyPr>
          <a:lstStyle/>
          <a:p>
            <a:r>
              <a:rPr kumimoji="1" lang="zh-CN" altLang="en-US" sz="2400" b="1">
                <a:solidFill>
                  <a:schemeClr val="bg1"/>
                </a:solidFill>
                <a:latin typeface="Times New Roman" pitchFamily="18" charset="0"/>
              </a:rPr>
              <a:t>又称还原性</a:t>
            </a:r>
            <a:r>
              <a:rPr kumimoji="1" lang="en-US" altLang="zh-CN" sz="2400" b="1">
                <a:solidFill>
                  <a:schemeClr val="bg1"/>
                </a:solidFill>
                <a:latin typeface="Times New Roman" pitchFamily="18" charset="0"/>
              </a:rPr>
              <a:t>TCA</a:t>
            </a:r>
            <a:r>
              <a:rPr kumimoji="1" lang="zh-CN" altLang="en-US" sz="2400" b="1">
                <a:solidFill>
                  <a:schemeClr val="bg1"/>
                </a:solidFill>
                <a:latin typeface="Times New Roman" pitchFamily="18" charset="0"/>
              </a:rPr>
              <a:t>循环，通过逆向</a:t>
            </a:r>
            <a:r>
              <a:rPr kumimoji="1" lang="en-US" altLang="zh-CN" sz="2400" b="1">
                <a:solidFill>
                  <a:schemeClr val="bg1"/>
                </a:solidFill>
                <a:latin typeface="Times New Roman" pitchFamily="18" charset="0"/>
              </a:rPr>
              <a:t>TCA</a:t>
            </a:r>
            <a:r>
              <a:rPr kumimoji="1" lang="zh-CN" altLang="en-US" sz="2400" b="1">
                <a:solidFill>
                  <a:schemeClr val="bg1"/>
                </a:solidFill>
                <a:latin typeface="Times New Roman" pitchFamily="18" charset="0"/>
              </a:rPr>
              <a:t>循环固定</a:t>
            </a:r>
            <a:r>
              <a:rPr kumimoji="1" lang="en-US" altLang="zh-CN" sz="2400" b="1">
                <a:solidFill>
                  <a:schemeClr val="bg1"/>
                </a:solidFill>
                <a:latin typeface="Times New Roman" pitchFamily="18" charset="0"/>
              </a:rPr>
              <a:t>CO</a:t>
            </a:r>
            <a:r>
              <a:rPr kumimoji="1" lang="en-US" altLang="zh-CN" sz="2400" b="1" baseline="-25000">
                <a:solidFill>
                  <a:schemeClr val="bg1"/>
                </a:solidFill>
                <a:latin typeface="Times New Roman" pitchFamily="18" charset="0"/>
              </a:rPr>
              <a:t>2</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，存在于绿色硫细菌中。</a:t>
            </a:r>
          </a:p>
        </p:txBody>
      </p:sp>
      <p:pic>
        <p:nvPicPr>
          <p:cNvPr id="151555" name="Picture 3" descr="绿菌属逆向TCA循环"/>
          <p:cNvPicPr>
            <a:picLocks noChangeAspect="1" noChangeArrowheads="1"/>
          </p:cNvPicPr>
          <p:nvPr/>
        </p:nvPicPr>
        <p:blipFill>
          <a:blip r:embed="rId2" cstate="print"/>
          <a:srcRect/>
          <a:stretch>
            <a:fillRect/>
          </a:stretch>
        </p:blipFill>
        <p:spPr bwMode="auto">
          <a:xfrm>
            <a:off x="1619250" y="1052513"/>
            <a:ext cx="5791200" cy="5126037"/>
          </a:xfrm>
          <a:prstGeom prst="rect">
            <a:avLst/>
          </a:prstGeom>
          <a:noFill/>
          <a:ln w="9525">
            <a:noFill/>
            <a:miter lim="800000"/>
            <a:headEnd/>
            <a:tailEnd/>
          </a:ln>
        </p:spPr>
      </p:pic>
      <p:sp>
        <p:nvSpPr>
          <p:cNvPr id="144388" name="Rectangle 4"/>
          <p:cNvSpPr>
            <a:spLocks noChangeArrowheads="1"/>
          </p:cNvSpPr>
          <p:nvPr/>
        </p:nvSpPr>
        <p:spPr bwMode="auto">
          <a:xfrm>
            <a:off x="323850" y="284163"/>
            <a:ext cx="5894388" cy="457200"/>
          </a:xfrm>
          <a:prstGeom prst="rect">
            <a:avLst/>
          </a:prstGeom>
          <a:noFill/>
          <a:ln w="38100" algn="ctr">
            <a:noFill/>
            <a:miter lim="800000"/>
            <a:headEnd/>
            <a:tailEnd/>
          </a:ln>
        </p:spPr>
        <p:txBody>
          <a:bodyPr wrap="none">
            <a:spAutoFit/>
          </a:bodyPr>
          <a:lstStyle/>
          <a:p>
            <a:r>
              <a:rPr kumimoji="1" lang="zh-CN" altLang="en-US" sz="2400" b="1" dirty="0">
                <a:solidFill>
                  <a:srgbClr val="0000FF"/>
                </a:solidFill>
                <a:latin typeface="Times New Roman" pitchFamily="18" charset="0"/>
              </a:rPr>
              <a:t>（三）逆向</a:t>
            </a:r>
            <a:r>
              <a:rPr kumimoji="1" lang="en-US" altLang="zh-CN" sz="2400" b="1" dirty="0">
                <a:solidFill>
                  <a:srgbClr val="0000FF"/>
                </a:solidFill>
                <a:latin typeface="Times New Roman" pitchFamily="18" charset="0"/>
              </a:rPr>
              <a:t>TCA</a:t>
            </a:r>
            <a:r>
              <a:rPr kumimoji="1" lang="zh-CN" altLang="en-US" sz="2400" b="1" dirty="0">
                <a:solidFill>
                  <a:srgbClr val="0000FF"/>
                </a:solidFill>
                <a:latin typeface="Times New Roman" pitchFamily="18" charset="0"/>
              </a:rPr>
              <a:t>循环（</a:t>
            </a:r>
            <a:r>
              <a:rPr kumimoji="1" lang="en-US" altLang="zh-CN" sz="2400" b="1" dirty="0">
                <a:solidFill>
                  <a:srgbClr val="FF0000"/>
                </a:solidFill>
                <a:latin typeface="Times New Roman" pitchFamily="18" charset="0"/>
              </a:rPr>
              <a:t>reverse </a:t>
            </a:r>
            <a:r>
              <a:rPr kumimoji="1" lang="en-US" altLang="zh-CN" sz="2400" b="1" dirty="0" err="1">
                <a:solidFill>
                  <a:srgbClr val="FF0000"/>
                </a:solidFill>
                <a:latin typeface="Times New Roman" pitchFamily="18" charset="0"/>
              </a:rPr>
              <a:t>TCAcycle</a:t>
            </a:r>
            <a:r>
              <a:rPr kumimoji="1" lang="zh-CN" altLang="en-US" sz="2400" b="1" dirty="0">
                <a:solidFill>
                  <a:srgbClr val="0000FF"/>
                </a:solidFill>
                <a:latin typeface="Times New Roman" pitchFamily="18" charset="0"/>
              </a:rPr>
              <a:t>）</a:t>
            </a:r>
          </a:p>
        </p:txBody>
      </p:sp>
      <p:sp>
        <p:nvSpPr>
          <p:cNvPr id="144389" name="Rectangle 5"/>
          <p:cNvSpPr>
            <a:spLocks noChangeArrowheads="1"/>
          </p:cNvSpPr>
          <p:nvPr/>
        </p:nvSpPr>
        <p:spPr bwMode="auto">
          <a:xfrm>
            <a:off x="4140200" y="4437063"/>
            <a:ext cx="863600" cy="431800"/>
          </a:xfrm>
          <a:prstGeom prst="rect">
            <a:avLst/>
          </a:prstGeom>
          <a:noFill/>
          <a:ln w="9525">
            <a:solidFill>
              <a:srgbClr val="FF0000"/>
            </a:solidFill>
            <a:miter lim="800000"/>
            <a:headEnd/>
            <a:tailEnd/>
          </a:ln>
        </p:spPr>
        <p:txBody>
          <a:bodyPr wrap="none" anchor="ctr"/>
          <a:lstStyle/>
          <a:p>
            <a:endParaRPr lang="zh-CN" altLang="en-US"/>
          </a:p>
        </p:txBody>
      </p:sp>
      <p:sp>
        <p:nvSpPr>
          <p:cNvPr id="144390" name="Text Box 6"/>
          <p:cNvSpPr txBox="1">
            <a:spLocks noChangeArrowheads="1"/>
          </p:cNvSpPr>
          <p:nvPr/>
        </p:nvSpPr>
        <p:spPr bwMode="auto">
          <a:xfrm>
            <a:off x="611188" y="6027738"/>
            <a:ext cx="8135937" cy="641350"/>
          </a:xfrm>
          <a:prstGeom prst="rect">
            <a:avLst/>
          </a:prstGeom>
          <a:noFill/>
          <a:ln w="9525">
            <a:noFill/>
            <a:miter lim="800000"/>
            <a:headEnd/>
            <a:tailEnd/>
          </a:ln>
        </p:spPr>
        <p:txBody>
          <a:bodyPr>
            <a:spAutoFit/>
          </a:bodyPr>
          <a:lstStyle/>
          <a:p>
            <a:pPr>
              <a:spcBef>
                <a:spcPct val="50000"/>
              </a:spcBef>
            </a:pPr>
            <a:r>
              <a:rPr lang="zh-CN" altLang="en-US" b="1">
                <a:solidFill>
                  <a:srgbClr val="FF0000"/>
                </a:solidFill>
                <a:latin typeface="Times New Roman" pitchFamily="18" charset="0"/>
              </a:rPr>
              <a:t>每循环一次，可固定</a:t>
            </a:r>
            <a:r>
              <a:rPr lang="en-US" altLang="zh-CN" b="1">
                <a:solidFill>
                  <a:srgbClr val="FF0000"/>
                </a:solidFill>
                <a:latin typeface="Times New Roman" pitchFamily="18" charset="0"/>
              </a:rPr>
              <a:t>3</a:t>
            </a:r>
            <a:r>
              <a:rPr lang="zh-CN" altLang="en-US" b="1">
                <a:solidFill>
                  <a:srgbClr val="FF0000"/>
                </a:solidFill>
                <a:latin typeface="Times New Roman" pitchFamily="18" charset="0"/>
              </a:rPr>
              <a:t>分子</a:t>
            </a:r>
            <a:r>
              <a:rPr lang="en-US" altLang="zh-CN" b="1">
                <a:solidFill>
                  <a:srgbClr val="FF0000"/>
                </a:solidFill>
                <a:latin typeface="Times New Roman" pitchFamily="18" charset="0"/>
              </a:rPr>
              <a:t>CO</a:t>
            </a:r>
            <a:r>
              <a:rPr lang="en-US" altLang="zh-CN" b="1" baseline="-25000">
                <a:solidFill>
                  <a:srgbClr val="FF0000"/>
                </a:solidFill>
                <a:latin typeface="Times New Roman" pitchFamily="18" charset="0"/>
              </a:rPr>
              <a:t>2</a:t>
            </a:r>
            <a:r>
              <a:rPr lang="zh-CN" altLang="en-US" b="1">
                <a:solidFill>
                  <a:srgbClr val="FF0000"/>
                </a:solidFill>
                <a:latin typeface="Times New Roman" pitchFamily="18" charset="0"/>
              </a:rPr>
              <a:t>，合成</a:t>
            </a:r>
            <a:r>
              <a:rPr lang="en-US" altLang="zh-CN" b="1">
                <a:solidFill>
                  <a:srgbClr val="FF0000"/>
                </a:solidFill>
                <a:latin typeface="Times New Roman" pitchFamily="18" charset="0"/>
              </a:rPr>
              <a:t>1</a:t>
            </a:r>
            <a:r>
              <a:rPr lang="zh-CN" altLang="en-US" b="1">
                <a:solidFill>
                  <a:srgbClr val="FF0000"/>
                </a:solidFill>
                <a:latin typeface="Times New Roman" pitchFamily="18" charset="0"/>
              </a:rPr>
              <a:t>分子草酰乙酸，消耗</a:t>
            </a:r>
            <a:r>
              <a:rPr lang="en-US" altLang="zh-CN" b="1">
                <a:solidFill>
                  <a:srgbClr val="FF0000"/>
                </a:solidFill>
                <a:latin typeface="Times New Roman" pitchFamily="18" charset="0"/>
              </a:rPr>
              <a:t>3</a:t>
            </a:r>
            <a:r>
              <a:rPr lang="zh-CN" altLang="en-US" b="1">
                <a:solidFill>
                  <a:srgbClr val="FF0000"/>
                </a:solidFill>
                <a:latin typeface="Times New Roman" pitchFamily="18" charset="0"/>
              </a:rPr>
              <a:t>分子</a:t>
            </a:r>
            <a:r>
              <a:rPr lang="en-US" altLang="zh-CN" b="1">
                <a:solidFill>
                  <a:srgbClr val="FF0000"/>
                </a:solidFill>
                <a:latin typeface="Times New Roman" pitchFamily="18" charset="0"/>
              </a:rPr>
              <a:t>ATP</a:t>
            </a:r>
            <a:r>
              <a:rPr lang="zh-CN" altLang="en-US" b="1">
                <a:solidFill>
                  <a:srgbClr val="FF0000"/>
                </a:solidFill>
                <a:latin typeface="Times New Roman" pitchFamily="18" charset="0"/>
              </a:rPr>
              <a:t>、</a:t>
            </a:r>
            <a:r>
              <a:rPr lang="en-US" altLang="zh-CN" b="1">
                <a:solidFill>
                  <a:srgbClr val="FF0000"/>
                </a:solidFill>
                <a:latin typeface="Times New Roman" pitchFamily="18" charset="0"/>
              </a:rPr>
              <a:t>2</a:t>
            </a:r>
            <a:r>
              <a:rPr lang="zh-CN" altLang="en-US" b="1">
                <a:solidFill>
                  <a:srgbClr val="FF0000"/>
                </a:solidFill>
                <a:latin typeface="Times New Roman" pitchFamily="18" charset="0"/>
              </a:rPr>
              <a:t>分子</a:t>
            </a:r>
            <a:r>
              <a:rPr lang="en-US" altLang="zh-CN" b="1">
                <a:solidFill>
                  <a:srgbClr val="FF0000"/>
                </a:solidFill>
                <a:latin typeface="Times New Roman" pitchFamily="18" charset="0"/>
              </a:rPr>
              <a:t>NAD(P)H</a:t>
            </a:r>
            <a:r>
              <a:rPr lang="zh-CN" altLang="en-US" b="1">
                <a:solidFill>
                  <a:srgbClr val="FF0000"/>
                </a:solidFill>
                <a:latin typeface="Times New Roman" pitchFamily="18" charset="0"/>
              </a:rPr>
              <a:t>和</a:t>
            </a:r>
            <a:r>
              <a:rPr lang="en-US" altLang="zh-CN" b="1">
                <a:solidFill>
                  <a:srgbClr val="FF0000"/>
                </a:solidFill>
                <a:latin typeface="Times New Roman" pitchFamily="18" charset="0"/>
              </a:rPr>
              <a:t>1</a:t>
            </a:r>
            <a:r>
              <a:rPr lang="zh-CN" altLang="en-US" b="1">
                <a:solidFill>
                  <a:srgbClr val="FF0000"/>
                </a:solidFill>
                <a:latin typeface="Times New Roman" pitchFamily="18" charset="0"/>
              </a:rPr>
              <a:t>分子</a:t>
            </a:r>
            <a:r>
              <a:rPr lang="en-US" altLang="zh-CN" b="1">
                <a:solidFill>
                  <a:srgbClr val="FF0000"/>
                </a:solidFill>
                <a:latin typeface="Times New Roman" pitchFamily="18" charset="0"/>
              </a:rPr>
              <a:t>FADH</a:t>
            </a:r>
          </a:p>
        </p:txBody>
      </p:sp>
      <p:sp>
        <p:nvSpPr>
          <p:cNvPr id="144391" name="Rectangle 7"/>
          <p:cNvSpPr>
            <a:spLocks noChangeArrowheads="1"/>
          </p:cNvSpPr>
          <p:nvPr/>
        </p:nvSpPr>
        <p:spPr bwMode="auto">
          <a:xfrm>
            <a:off x="4356100" y="3213100"/>
            <a:ext cx="1008063" cy="1152525"/>
          </a:xfrm>
          <a:prstGeom prst="rect">
            <a:avLst/>
          </a:prstGeom>
          <a:noFill/>
          <a:ln w="9525">
            <a:solidFill>
              <a:srgbClr val="0000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51555"/>
                                        </p:tgtEl>
                                        <p:attrNameLst>
                                          <p:attrName>style.visibility</p:attrName>
                                        </p:attrNameLst>
                                      </p:cBhvr>
                                      <p:to>
                                        <p:strVal val="visible"/>
                                      </p:to>
                                    </p:set>
                                    <p:anim calcmode="lin" valueType="num">
                                      <p:cBhvr additive="base">
                                        <p:cTn id="7" dur="500" fill="hold"/>
                                        <p:tgtEl>
                                          <p:spTgt spid="151555"/>
                                        </p:tgtEl>
                                        <p:attrNameLst>
                                          <p:attrName>ppt_x</p:attrName>
                                        </p:attrNameLst>
                                      </p:cBhvr>
                                      <p:tavLst>
                                        <p:tav tm="0">
                                          <p:val>
                                            <p:strVal val="1+#ppt_w/2"/>
                                          </p:val>
                                        </p:tav>
                                        <p:tav tm="100000">
                                          <p:val>
                                            <p:strVal val="#ppt_x"/>
                                          </p:val>
                                        </p:tav>
                                      </p:tavLst>
                                    </p:anim>
                                    <p:anim calcmode="lin" valueType="num">
                                      <p:cBhvr additive="base">
                                        <p:cTn id="8" dur="500" fill="hold"/>
                                        <p:tgtEl>
                                          <p:spTgt spid="1515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250825" y="620713"/>
            <a:ext cx="8675688" cy="5400675"/>
          </a:xfrm>
          <a:prstGeom prst="rect">
            <a:avLst/>
          </a:prstGeom>
          <a:noFill/>
          <a:ln w="28575">
            <a:solidFill>
              <a:srgbClr val="00CC00"/>
            </a:solidFill>
            <a:prstDash val="sysDot"/>
            <a:miter lim="800000"/>
            <a:headEnd/>
            <a:tailEnd/>
          </a:ln>
        </p:spPr>
        <p:txBody>
          <a:bodyPr/>
          <a:lstStyle/>
          <a:p>
            <a:pPr marL="342900" indent="-342900">
              <a:lnSpc>
                <a:spcPct val="80000"/>
              </a:lnSpc>
              <a:spcBef>
                <a:spcPct val="20000"/>
              </a:spcBef>
              <a:buFont typeface="Wingdings" pitchFamily="2" charset="2"/>
              <a:buChar char="Ø"/>
            </a:pPr>
            <a:r>
              <a:rPr lang="zh-CN" altLang="en-US" sz="2800" b="1">
                <a:solidFill>
                  <a:srgbClr val="0000FF"/>
                </a:solidFill>
              </a:rPr>
              <a:t>生命活动需要能量，生物有机体主要通过生物氧化反应获得能量</a:t>
            </a:r>
            <a:r>
              <a:rPr lang="en-US" altLang="zh-CN" sz="2800" b="1">
                <a:solidFill>
                  <a:srgbClr val="0000FF"/>
                </a:solidFill>
              </a:rPr>
              <a:t>.</a:t>
            </a:r>
          </a:p>
          <a:p>
            <a:pPr marL="342900" indent="-342900">
              <a:lnSpc>
                <a:spcPct val="80000"/>
              </a:lnSpc>
              <a:spcBef>
                <a:spcPct val="20000"/>
              </a:spcBef>
              <a:buFontTx/>
              <a:buChar char="•"/>
            </a:pPr>
            <a:endParaRPr lang="en-US" altLang="zh-CN" sz="2800" b="1">
              <a:solidFill>
                <a:srgbClr val="0000FF"/>
              </a:solidFill>
            </a:endParaRPr>
          </a:p>
          <a:p>
            <a:pPr marL="342900" indent="-342900">
              <a:lnSpc>
                <a:spcPct val="80000"/>
              </a:lnSpc>
              <a:spcBef>
                <a:spcPct val="20000"/>
              </a:spcBef>
              <a:buFont typeface="Wingdings" pitchFamily="2" charset="2"/>
              <a:buChar char="Ø"/>
            </a:pPr>
            <a:r>
              <a:rPr lang="zh-CN" altLang="en-US" sz="2800" b="1">
                <a:solidFill>
                  <a:srgbClr val="0000FF"/>
                </a:solidFill>
              </a:rPr>
              <a:t>已知异养型微生物都是以</a:t>
            </a:r>
            <a:r>
              <a:rPr lang="zh-CN" altLang="en-US" sz="2800" b="1">
                <a:solidFill>
                  <a:srgbClr val="FF9900"/>
                </a:solidFill>
              </a:rPr>
              <a:t>有机物</a:t>
            </a:r>
            <a:r>
              <a:rPr lang="zh-CN" altLang="en-US" sz="2800" b="1">
                <a:solidFill>
                  <a:srgbClr val="0000FF"/>
                </a:solidFill>
              </a:rPr>
              <a:t>为能源，它们从有机物的氧化反应中获得能量，自养型微生物从</a:t>
            </a:r>
            <a:r>
              <a:rPr lang="zh-CN" altLang="en-US" sz="2800" b="1">
                <a:solidFill>
                  <a:srgbClr val="FF9900"/>
                </a:solidFill>
              </a:rPr>
              <a:t>光或无机物</a:t>
            </a:r>
            <a:r>
              <a:rPr lang="zh-CN" altLang="en-US" sz="2800" b="1">
                <a:solidFill>
                  <a:srgbClr val="0000FF"/>
                </a:solidFill>
              </a:rPr>
              <a:t>的氧化反应中得到能量。</a:t>
            </a:r>
          </a:p>
          <a:p>
            <a:pPr marL="342900" indent="-342900">
              <a:lnSpc>
                <a:spcPct val="80000"/>
              </a:lnSpc>
              <a:spcBef>
                <a:spcPct val="20000"/>
              </a:spcBef>
              <a:buFontTx/>
              <a:buChar char="•"/>
            </a:pPr>
            <a:endParaRPr lang="zh-CN" altLang="en-US" sz="2800" b="1"/>
          </a:p>
          <a:p>
            <a:pPr marL="342900" indent="-342900">
              <a:lnSpc>
                <a:spcPct val="80000"/>
              </a:lnSpc>
              <a:spcBef>
                <a:spcPct val="20000"/>
              </a:spcBef>
              <a:buFont typeface="Wingdings" pitchFamily="2" charset="2"/>
              <a:buChar char="Ø"/>
            </a:pPr>
            <a:r>
              <a:rPr lang="zh-CN" altLang="en-US" sz="2800" b="1">
                <a:solidFill>
                  <a:srgbClr val="0000FF"/>
                </a:solidFill>
              </a:rPr>
              <a:t>在以有机物为基础的生物氧化反应中，以</a:t>
            </a:r>
            <a:r>
              <a:rPr lang="en-US" altLang="zh-CN" sz="2800" b="1">
                <a:solidFill>
                  <a:srgbClr val="0000FF"/>
                </a:solidFill>
              </a:rPr>
              <a:t>O</a:t>
            </a:r>
            <a:r>
              <a:rPr lang="en-US" altLang="zh-CN" sz="2800" b="1" baseline="-25000">
                <a:solidFill>
                  <a:srgbClr val="0000FF"/>
                </a:solidFill>
              </a:rPr>
              <a:t>2</a:t>
            </a:r>
            <a:r>
              <a:rPr lang="zh-CN" altLang="en-US" sz="2800" b="1">
                <a:solidFill>
                  <a:srgbClr val="0000FF"/>
                </a:solidFill>
              </a:rPr>
              <a:t>作为最终电子受体的称为</a:t>
            </a:r>
            <a:r>
              <a:rPr lang="zh-CN" altLang="en-US" sz="2800" b="1">
                <a:solidFill>
                  <a:schemeClr val="folHlink"/>
                </a:solidFill>
              </a:rPr>
              <a:t>有氧呼吸</a:t>
            </a:r>
            <a:r>
              <a:rPr lang="zh-CN" altLang="en-US" sz="2800" b="1"/>
              <a:t>，</a:t>
            </a:r>
            <a:r>
              <a:rPr lang="zh-CN" altLang="en-US" sz="2800" b="1">
                <a:solidFill>
                  <a:srgbClr val="0000FF"/>
                </a:solidFill>
              </a:rPr>
              <a:t>以无机氧化物中的氧作为最终电子受体的称为</a:t>
            </a:r>
            <a:r>
              <a:rPr lang="zh-CN" altLang="en-US" sz="2800" b="1">
                <a:solidFill>
                  <a:schemeClr val="folHlink"/>
                </a:solidFill>
              </a:rPr>
              <a:t>无氧呼吸</a:t>
            </a:r>
            <a:r>
              <a:rPr lang="zh-CN" altLang="en-US" sz="2800" b="1"/>
              <a:t>。</a:t>
            </a:r>
            <a:r>
              <a:rPr lang="zh-CN" altLang="en-US" sz="2800" b="1">
                <a:solidFill>
                  <a:srgbClr val="0000FF"/>
                </a:solidFill>
              </a:rPr>
              <a:t>以有机物作为电子受体的称为</a:t>
            </a:r>
            <a:r>
              <a:rPr lang="zh-CN" altLang="en-US" sz="2800" b="1">
                <a:solidFill>
                  <a:schemeClr val="folHlink"/>
                </a:solidFill>
              </a:rPr>
              <a:t>发酵</a:t>
            </a:r>
            <a:r>
              <a:rPr lang="zh-CN" altLang="en-US" sz="2800" b="1"/>
              <a:t>。</a:t>
            </a:r>
          </a:p>
          <a:p>
            <a:pPr marL="342900" indent="-342900">
              <a:lnSpc>
                <a:spcPct val="80000"/>
              </a:lnSpc>
              <a:spcBef>
                <a:spcPct val="20000"/>
              </a:spcBef>
              <a:buFontTx/>
              <a:buChar char="•"/>
            </a:pPr>
            <a:endParaRPr lang="zh-CN" altLang="en-US" sz="2800" b="1"/>
          </a:p>
          <a:p>
            <a:pPr marL="342900" indent="-342900">
              <a:lnSpc>
                <a:spcPct val="80000"/>
              </a:lnSpc>
              <a:spcBef>
                <a:spcPct val="20000"/>
              </a:spcBef>
              <a:buFont typeface="Wingdings" pitchFamily="2" charset="2"/>
              <a:buChar char="Ø"/>
            </a:pPr>
            <a:r>
              <a:rPr lang="zh-CN" altLang="en-US" sz="2800" b="1">
                <a:solidFill>
                  <a:srgbClr val="0000FF"/>
                </a:solidFill>
              </a:rPr>
              <a:t>有氧呼吸，无氧呼吸和发酵过程中都能产生能量。</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endParaRPr lang="zh-CN" altLang="zh-CN" smtClean="0"/>
          </a:p>
        </p:txBody>
      </p:sp>
      <p:pic>
        <p:nvPicPr>
          <p:cNvPr id="145411" name="Picture 4" descr="旋转 旋转 101018-20004"/>
          <p:cNvPicPr>
            <a:picLocks noGrp="1" noChangeAspect="1" noChangeArrowheads="1"/>
          </p:cNvPicPr>
          <p:nvPr>
            <p:ph type="body" idx="1"/>
          </p:nvPr>
        </p:nvPicPr>
        <p:blipFill>
          <a:blip r:embed="rId2" cstate="print"/>
          <a:srcRect l="11111" t="51268" r="34232" b="16089"/>
          <a:stretch>
            <a:fillRect/>
          </a:stretch>
        </p:blipFill>
        <p:spPr>
          <a:xfrm>
            <a:off x="539750" y="260350"/>
            <a:ext cx="7632700" cy="6021388"/>
          </a:xfrm>
          <a:noFill/>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395288" y="1557338"/>
            <a:ext cx="8351837" cy="831850"/>
          </a:xfrm>
          <a:prstGeom prst="rect">
            <a:avLst/>
          </a:prstGeom>
          <a:solidFill>
            <a:schemeClr val="tx2"/>
          </a:solidFill>
          <a:ln w="9525">
            <a:solidFill>
              <a:srgbClr val="FF0000"/>
            </a:solidFill>
            <a:miter lim="800000"/>
            <a:headEnd/>
            <a:tailEnd/>
          </a:ln>
        </p:spPr>
        <p:txBody>
          <a:bodyPr>
            <a:spAutoFit/>
          </a:bodyPr>
          <a:lstStyle/>
          <a:p>
            <a:r>
              <a:rPr kumimoji="1" lang="zh-CN" altLang="en-US" sz="2400" b="1">
                <a:solidFill>
                  <a:schemeClr val="bg1"/>
                </a:solidFill>
                <a:latin typeface="Times New Roman" pitchFamily="18" charset="0"/>
              </a:rPr>
              <a:t>少数绿色硫细菌在以</a:t>
            </a:r>
            <a:r>
              <a:rPr kumimoji="1" lang="en-US" altLang="zh-CN" sz="2400" b="1">
                <a:solidFill>
                  <a:schemeClr val="bg1"/>
                </a:solidFill>
                <a:latin typeface="Times New Roman" pitchFamily="18" charset="0"/>
              </a:rPr>
              <a:t>H</a:t>
            </a:r>
            <a:r>
              <a:rPr kumimoji="1" lang="en-US" altLang="zh-CN" sz="2400" b="1" baseline="-25000">
                <a:solidFill>
                  <a:schemeClr val="bg1"/>
                </a:solidFill>
                <a:latin typeface="Times New Roman" pitchFamily="18" charset="0"/>
              </a:rPr>
              <a:t>2</a:t>
            </a:r>
            <a:r>
              <a:rPr kumimoji="1" lang="zh-CN" altLang="en-US" sz="2400" b="1">
                <a:solidFill>
                  <a:schemeClr val="bg1"/>
                </a:solidFill>
                <a:latin typeface="Times New Roman" pitchFamily="18" charset="0"/>
              </a:rPr>
              <a:t>或</a:t>
            </a:r>
            <a:r>
              <a:rPr kumimoji="1" lang="en-US" altLang="zh-CN" sz="2400" b="1">
                <a:solidFill>
                  <a:schemeClr val="bg1"/>
                </a:solidFill>
                <a:latin typeface="Times New Roman" pitchFamily="18" charset="0"/>
              </a:rPr>
              <a:t>H</a:t>
            </a:r>
            <a:r>
              <a:rPr kumimoji="1" lang="en-US" altLang="zh-CN" sz="2400" b="1" baseline="-25000">
                <a:solidFill>
                  <a:schemeClr val="bg1"/>
                </a:solidFill>
                <a:latin typeface="Times New Roman" pitchFamily="18" charset="0"/>
              </a:rPr>
              <a:t>2</a:t>
            </a:r>
            <a:r>
              <a:rPr kumimoji="1" lang="en-US" altLang="zh-CN" sz="2400" b="1">
                <a:solidFill>
                  <a:schemeClr val="bg1"/>
                </a:solidFill>
                <a:latin typeface="Times New Roman" pitchFamily="18" charset="0"/>
              </a:rPr>
              <a:t>S</a:t>
            </a:r>
            <a:r>
              <a:rPr kumimoji="1" lang="zh-CN" altLang="en-US" sz="2400" b="1">
                <a:solidFill>
                  <a:schemeClr val="bg1"/>
                </a:solidFill>
                <a:latin typeface="Times New Roman" pitchFamily="18" charset="0"/>
              </a:rPr>
              <a:t>作电子供体进行自养生活时所特有的一种固定</a:t>
            </a:r>
            <a:r>
              <a:rPr kumimoji="1" lang="en-US" altLang="zh-CN" sz="2400" b="1">
                <a:solidFill>
                  <a:schemeClr val="bg1"/>
                </a:solidFill>
                <a:latin typeface="Times New Roman" pitchFamily="18" charset="0"/>
              </a:rPr>
              <a:t>CO</a:t>
            </a:r>
            <a:r>
              <a:rPr kumimoji="1" lang="en-US" altLang="zh-CN" sz="2400" b="1" baseline="-25000">
                <a:solidFill>
                  <a:schemeClr val="bg1"/>
                </a:solidFill>
                <a:latin typeface="Times New Roman" pitchFamily="18" charset="0"/>
              </a:rPr>
              <a:t>2</a:t>
            </a:r>
            <a:r>
              <a:rPr kumimoji="1" lang="zh-CN" altLang="en-US" sz="2400" b="1">
                <a:solidFill>
                  <a:schemeClr val="bg1"/>
                </a:solidFill>
                <a:latin typeface="Times New Roman" pitchFamily="18" charset="0"/>
              </a:rPr>
              <a:t>的机制。</a:t>
            </a:r>
          </a:p>
        </p:txBody>
      </p:sp>
      <p:pic>
        <p:nvPicPr>
          <p:cNvPr id="152579" name="Picture 3" descr="绿弯菌属自养固定二氧化碳的羟基丙酸途径"/>
          <p:cNvPicPr>
            <a:picLocks noChangeAspect="1" noChangeArrowheads="1"/>
          </p:cNvPicPr>
          <p:nvPr/>
        </p:nvPicPr>
        <p:blipFill>
          <a:blip r:embed="rId2" cstate="print"/>
          <a:srcRect/>
          <a:stretch>
            <a:fillRect/>
          </a:stretch>
        </p:blipFill>
        <p:spPr bwMode="auto">
          <a:xfrm>
            <a:off x="1371600" y="1447800"/>
            <a:ext cx="5943600" cy="5235575"/>
          </a:xfrm>
          <a:prstGeom prst="rect">
            <a:avLst/>
          </a:prstGeom>
          <a:noFill/>
          <a:ln w="9525">
            <a:noFill/>
            <a:miter lim="800000"/>
            <a:headEnd/>
            <a:tailEnd/>
          </a:ln>
        </p:spPr>
      </p:pic>
      <p:sp>
        <p:nvSpPr>
          <p:cNvPr id="146436" name="Rectangle 4"/>
          <p:cNvSpPr>
            <a:spLocks noChangeArrowheads="1"/>
          </p:cNvSpPr>
          <p:nvPr/>
        </p:nvSpPr>
        <p:spPr bwMode="auto">
          <a:xfrm>
            <a:off x="250825" y="404813"/>
            <a:ext cx="7256463" cy="457200"/>
          </a:xfrm>
          <a:prstGeom prst="rect">
            <a:avLst/>
          </a:prstGeom>
          <a:noFill/>
          <a:ln w="38100" algn="ctr">
            <a:noFill/>
            <a:miter lim="800000"/>
            <a:headEnd/>
            <a:tailEnd/>
          </a:ln>
        </p:spPr>
        <p:txBody>
          <a:bodyPr wrap="none">
            <a:spAutoFit/>
          </a:bodyPr>
          <a:lstStyle/>
          <a:p>
            <a:r>
              <a:rPr kumimoji="1" lang="zh-CN" altLang="en-US" sz="2400" b="1" dirty="0">
                <a:solidFill>
                  <a:schemeClr val="hlink"/>
                </a:solidFill>
                <a:latin typeface="Times New Roman" pitchFamily="18" charset="0"/>
              </a:rPr>
              <a:t>（四）羟基丙酸途径（</a:t>
            </a:r>
            <a:r>
              <a:rPr kumimoji="1" lang="en-US" altLang="zh-CN" sz="2400" b="1" dirty="0" err="1">
                <a:solidFill>
                  <a:srgbClr val="FF0000"/>
                </a:solidFill>
                <a:latin typeface="Times New Roman" pitchFamily="18" charset="0"/>
              </a:rPr>
              <a:t>hydroxypropionate</a:t>
            </a:r>
            <a:r>
              <a:rPr kumimoji="1" lang="en-US" altLang="zh-CN" sz="2400" b="1" dirty="0">
                <a:solidFill>
                  <a:srgbClr val="FF0000"/>
                </a:solidFill>
                <a:latin typeface="Times New Roman" pitchFamily="18" charset="0"/>
              </a:rPr>
              <a:t> pathway</a:t>
            </a:r>
            <a:r>
              <a:rPr kumimoji="1" lang="zh-CN" altLang="en-US" sz="2400" b="1" dirty="0">
                <a:solidFill>
                  <a:schemeClr val="hlink"/>
                </a:solidFill>
                <a:latin typeface="Times New Roman" pitchFamily="18" charset="0"/>
              </a:rPr>
              <a:t>）</a:t>
            </a:r>
          </a:p>
        </p:txBody>
      </p:sp>
      <p:sp>
        <p:nvSpPr>
          <p:cNvPr id="146437" name="Rectangle 6"/>
          <p:cNvSpPr>
            <a:spLocks noChangeArrowheads="1"/>
          </p:cNvSpPr>
          <p:nvPr/>
        </p:nvSpPr>
        <p:spPr bwMode="auto">
          <a:xfrm>
            <a:off x="4140200" y="2565400"/>
            <a:ext cx="1152525" cy="1223963"/>
          </a:xfrm>
          <a:prstGeom prst="rect">
            <a:avLst/>
          </a:prstGeom>
          <a:noFill/>
          <a:ln w="9525">
            <a:solidFill>
              <a:srgbClr val="0000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 calcmode="lin" valueType="num">
                                      <p:cBhvr additive="base">
                                        <p:cTn id="7" dur="500" fill="hold"/>
                                        <p:tgtEl>
                                          <p:spTgt spid="152579"/>
                                        </p:tgtEl>
                                        <p:attrNameLst>
                                          <p:attrName>ppt_x</p:attrName>
                                        </p:attrNameLst>
                                      </p:cBhvr>
                                      <p:tavLst>
                                        <p:tav tm="0">
                                          <p:val>
                                            <p:strVal val="0-#ppt_w/2"/>
                                          </p:val>
                                        </p:tav>
                                        <p:tav tm="100000">
                                          <p:val>
                                            <p:strVal val="#ppt_x"/>
                                          </p:val>
                                        </p:tav>
                                      </p:tavLst>
                                    </p:anim>
                                    <p:anim calcmode="lin" valueType="num">
                                      <p:cBhvr additive="base">
                                        <p:cTn id="8" dur="500" fill="hold"/>
                                        <p:tgtEl>
                                          <p:spTgt spid="1525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827088" y="765175"/>
            <a:ext cx="7169150" cy="557213"/>
          </a:xfrm>
          <a:prstGeom prst="rect">
            <a:avLst/>
          </a:prstGeom>
          <a:solidFill>
            <a:srgbClr val="008000"/>
          </a:solidFill>
          <a:ln w="38100" algn="ctr">
            <a:solidFill>
              <a:srgbClr val="FF0000"/>
            </a:solidFill>
            <a:miter lim="800000"/>
            <a:headEnd/>
            <a:tailEnd/>
          </a:ln>
        </p:spPr>
        <p:txBody>
          <a:bodyPr wrap="none">
            <a:spAutoFit/>
          </a:bodyPr>
          <a:lstStyle/>
          <a:p>
            <a:pPr>
              <a:spcBef>
                <a:spcPct val="20000"/>
              </a:spcBef>
              <a:buClr>
                <a:schemeClr val="accent2"/>
              </a:buClr>
              <a:buFont typeface="Wingdings" pitchFamily="2" charset="2"/>
              <a:buNone/>
            </a:pPr>
            <a:r>
              <a:rPr kumimoji="1" lang="zh-CN" altLang="en-US" sz="2800" b="1">
                <a:solidFill>
                  <a:schemeClr val="bg1"/>
                </a:solidFill>
                <a:latin typeface="Times New Roman" pitchFamily="18" charset="0"/>
              </a:rPr>
              <a:t>二、生物固氮（</a:t>
            </a:r>
            <a:r>
              <a:rPr kumimoji="1" lang="en-US" altLang="zh-CN" sz="2800" b="1">
                <a:solidFill>
                  <a:schemeClr val="bg1"/>
                </a:solidFill>
                <a:latin typeface="Times New Roman" pitchFamily="18" charset="0"/>
              </a:rPr>
              <a:t>biological nitrogen fixation</a:t>
            </a:r>
            <a:r>
              <a:rPr kumimoji="1" lang="zh-CN" altLang="en-US" sz="2800" b="1">
                <a:solidFill>
                  <a:schemeClr val="bg1"/>
                </a:solidFill>
                <a:latin typeface="Times New Roman" pitchFamily="18" charset="0"/>
              </a:rPr>
              <a:t>）</a:t>
            </a:r>
          </a:p>
        </p:txBody>
      </p:sp>
      <p:sp>
        <p:nvSpPr>
          <p:cNvPr id="147459" name="Rectangle 3"/>
          <p:cNvSpPr>
            <a:spLocks noChangeArrowheads="1"/>
          </p:cNvSpPr>
          <p:nvPr/>
        </p:nvSpPr>
        <p:spPr bwMode="auto">
          <a:xfrm>
            <a:off x="684213" y="2852738"/>
            <a:ext cx="8061325" cy="822325"/>
          </a:xfrm>
          <a:prstGeom prst="rect">
            <a:avLst/>
          </a:prstGeom>
          <a:noFill/>
          <a:ln w="38100" algn="ctr">
            <a:no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rgbClr val="99FFCC"/>
                </a:solidFill>
                <a:latin typeface="Times New Roman" pitchFamily="18" charset="0"/>
                <a:sym typeface="Symbol" pitchFamily="18" charset="2"/>
              </a:rPr>
              <a:t>　　</a:t>
            </a:r>
            <a:r>
              <a:rPr kumimoji="1" lang="zh-CN" altLang="en-US" sz="2400" b="1">
                <a:solidFill>
                  <a:schemeClr val="hlink"/>
                </a:solidFill>
                <a:latin typeface="Times New Roman" pitchFamily="18" charset="0"/>
                <a:sym typeface="Symbol" pitchFamily="18" charset="2"/>
              </a:rPr>
              <a:t>大气中的分子氮通过微生物固氮酶系催化而还原成氨的过程称为生物固氮。</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74638"/>
            <a:ext cx="4691063" cy="777875"/>
          </a:xfrm>
        </p:spPr>
        <p:txBody>
          <a:bodyPr/>
          <a:lstStyle/>
          <a:p>
            <a:pPr algn="l" eaLnBrk="1" hangingPunct="1"/>
            <a:r>
              <a:rPr lang="zh-CN" altLang="en-US" sz="2800" b="1" smtClean="0">
                <a:solidFill>
                  <a:schemeClr val="hlink"/>
                </a:solidFill>
              </a:rPr>
              <a:t>（一）、固氮微生物的种类</a:t>
            </a:r>
          </a:p>
        </p:txBody>
      </p:sp>
      <p:sp>
        <p:nvSpPr>
          <p:cNvPr id="148483" name="Rectangle 3"/>
          <p:cNvSpPr>
            <a:spLocks noGrp="1" noChangeArrowheads="1"/>
          </p:cNvSpPr>
          <p:nvPr>
            <p:ph type="body" idx="1"/>
          </p:nvPr>
        </p:nvSpPr>
        <p:spPr>
          <a:xfrm>
            <a:off x="468313" y="1412875"/>
            <a:ext cx="8229600" cy="4968875"/>
          </a:xfrm>
          <a:solidFill>
            <a:srgbClr val="FFFF99"/>
          </a:solidFill>
          <a:ln>
            <a:solidFill>
              <a:srgbClr val="FF0000"/>
            </a:solidFill>
          </a:ln>
        </p:spPr>
        <p:txBody>
          <a:bodyPr/>
          <a:lstStyle/>
          <a:p>
            <a:pPr eaLnBrk="1" hangingPunct="1"/>
            <a:r>
              <a:rPr lang="zh-CN" altLang="en-US" sz="2400" b="1" smtClean="0">
                <a:solidFill>
                  <a:srgbClr val="FF3300"/>
                </a:solidFill>
              </a:rPr>
              <a:t>种类多</a:t>
            </a:r>
            <a:r>
              <a:rPr lang="zh-CN" altLang="en-US" smtClean="0"/>
              <a:t>：</a:t>
            </a:r>
            <a:r>
              <a:rPr lang="zh-CN" altLang="en-US" sz="2400" b="1" smtClean="0"/>
              <a:t>约有</a:t>
            </a:r>
            <a:r>
              <a:rPr lang="en-US" altLang="zh-CN" sz="2400" b="1" smtClean="0"/>
              <a:t>50</a:t>
            </a:r>
            <a:r>
              <a:rPr lang="zh-CN" altLang="en-US" sz="2400" b="1" smtClean="0"/>
              <a:t>多个属和</a:t>
            </a:r>
            <a:r>
              <a:rPr lang="en-US" altLang="zh-CN" sz="2400" b="1" smtClean="0"/>
              <a:t>100</a:t>
            </a:r>
            <a:r>
              <a:rPr lang="zh-CN" altLang="en-US" sz="2400" b="1" smtClean="0"/>
              <a:t>多个种，分为：</a:t>
            </a:r>
          </a:p>
          <a:p>
            <a:pPr eaLnBrk="1" hangingPunct="1"/>
            <a:r>
              <a:rPr lang="zh-CN" altLang="en-US" sz="2400" b="1" smtClean="0">
                <a:solidFill>
                  <a:srgbClr val="0000FF"/>
                </a:solidFill>
              </a:rPr>
              <a:t>自生固氮菌</a:t>
            </a:r>
            <a:r>
              <a:rPr lang="zh-CN" altLang="en-US" smtClean="0"/>
              <a:t>：</a:t>
            </a:r>
            <a:r>
              <a:rPr lang="zh-CN" altLang="en-US" sz="2400" b="1" smtClean="0"/>
              <a:t>能独立进行固氮</a:t>
            </a:r>
            <a:r>
              <a:rPr lang="zh-CN" altLang="en-US" smtClean="0"/>
              <a:t>；</a:t>
            </a:r>
          </a:p>
          <a:p>
            <a:pPr eaLnBrk="1" hangingPunct="1"/>
            <a:r>
              <a:rPr lang="zh-CN" altLang="en-US" sz="2400" b="1" smtClean="0">
                <a:solidFill>
                  <a:srgbClr val="0000FF"/>
                </a:solidFill>
              </a:rPr>
              <a:t>共生固氮菌</a:t>
            </a:r>
            <a:r>
              <a:rPr lang="zh-CN" altLang="en-US" sz="2400" smtClean="0"/>
              <a:t>：</a:t>
            </a:r>
            <a:r>
              <a:rPr lang="zh-CN" altLang="en-US" sz="2400" b="1" smtClean="0"/>
              <a:t>必须与它种生物共生才固氮； 	</a:t>
            </a:r>
          </a:p>
          <a:p>
            <a:pPr eaLnBrk="1" hangingPunct="1"/>
            <a:r>
              <a:rPr lang="zh-CN" altLang="en-US" sz="2400" b="1" smtClean="0">
                <a:solidFill>
                  <a:srgbClr val="0000FF"/>
                </a:solidFill>
              </a:rPr>
              <a:t>联合固氮菌</a:t>
            </a:r>
            <a:r>
              <a:rPr lang="zh-CN" altLang="en-US" sz="2400" smtClean="0"/>
              <a:t>：</a:t>
            </a:r>
            <a:r>
              <a:rPr lang="zh-CN" altLang="en-US" sz="2400" b="1" smtClean="0"/>
              <a:t>必须生活在它种生物的根际、叶面及肠道等处才能营固氮。</a:t>
            </a:r>
          </a:p>
          <a:p>
            <a:pPr eaLnBrk="1" hangingPunct="1"/>
            <a:r>
              <a:rPr lang="zh-CN" altLang="en-US" sz="2400" b="1" smtClean="0">
                <a:solidFill>
                  <a:srgbClr val="FF3300"/>
                </a:solidFill>
              </a:rPr>
              <a:t>种类</a:t>
            </a:r>
            <a:r>
              <a:rPr lang="zh-CN" altLang="en-US" b="1" smtClean="0">
                <a:solidFill>
                  <a:srgbClr val="FF3300"/>
                </a:solidFill>
              </a:rPr>
              <a:t>                                      </a:t>
            </a:r>
            <a:r>
              <a:rPr lang="zh-CN" altLang="en-US" sz="2000" b="1" smtClean="0">
                <a:solidFill>
                  <a:srgbClr val="FF3300"/>
                </a:solidFill>
              </a:rPr>
              <a:t>微好氧</a:t>
            </a:r>
            <a:r>
              <a:rPr lang="zh-CN" altLang="en-US" b="1" smtClean="0">
                <a:solidFill>
                  <a:srgbClr val="FF3300"/>
                </a:solidFill>
              </a:rPr>
              <a:t>       </a:t>
            </a:r>
            <a:r>
              <a:rPr lang="zh-CN" altLang="en-US" sz="2400" b="1" smtClean="0"/>
              <a:t>异养</a:t>
            </a:r>
            <a:r>
              <a:rPr lang="en-US" altLang="zh-CN" sz="1600" b="1" smtClean="0"/>
              <a:t>(</a:t>
            </a:r>
            <a:r>
              <a:rPr lang="zh-CN" altLang="en-US" sz="1600" b="1" smtClean="0"/>
              <a:t>有机</a:t>
            </a:r>
            <a:r>
              <a:rPr lang="en-US" altLang="zh-CN" sz="1600" b="1" smtClean="0"/>
              <a:t>) </a:t>
            </a:r>
            <a:endParaRPr lang="en-US" altLang="zh-CN" sz="2400" b="1" smtClean="0">
              <a:solidFill>
                <a:srgbClr val="FF3300"/>
              </a:solidFill>
            </a:endParaRPr>
          </a:p>
          <a:p>
            <a:pPr eaLnBrk="1" hangingPunct="1"/>
            <a:r>
              <a:rPr lang="en-US" altLang="zh-CN" sz="2400" b="1" smtClean="0">
                <a:solidFill>
                  <a:srgbClr val="FF3300"/>
                </a:solidFill>
              </a:rPr>
              <a:t>                         </a:t>
            </a:r>
            <a:r>
              <a:rPr lang="zh-CN" altLang="en-US" sz="2400" b="1" smtClean="0"/>
              <a:t>自生          好氧          　光能</a:t>
            </a:r>
            <a:endParaRPr lang="zh-CN" altLang="en-US" sz="2400" b="1" smtClean="0">
              <a:solidFill>
                <a:srgbClr val="FF3300"/>
              </a:solidFill>
            </a:endParaRPr>
          </a:p>
          <a:p>
            <a:pPr eaLnBrk="1" hangingPunct="1"/>
            <a:r>
              <a:rPr lang="zh-CN" altLang="en-US" sz="2400" b="1" smtClean="0">
                <a:solidFill>
                  <a:srgbClr val="FF3300"/>
                </a:solidFill>
              </a:rPr>
              <a:t>固氮菌   </a:t>
            </a:r>
            <a:r>
              <a:rPr lang="zh-CN" altLang="en-US" sz="1600" b="1" smtClean="0"/>
              <a:t>能力</a:t>
            </a:r>
            <a:r>
              <a:rPr lang="zh-CN" altLang="en-US" sz="2400" b="1" smtClean="0">
                <a:solidFill>
                  <a:srgbClr val="FF3300"/>
                </a:solidFill>
              </a:rPr>
              <a:t>     </a:t>
            </a:r>
            <a:r>
              <a:rPr lang="zh-CN" altLang="en-US" sz="2400" b="1" smtClean="0"/>
              <a:t>共生 </a:t>
            </a:r>
            <a:r>
              <a:rPr lang="zh-CN" altLang="en-US" sz="1800" b="1" smtClean="0"/>
              <a:t>与氧</a:t>
            </a:r>
            <a:r>
              <a:rPr lang="zh-CN" altLang="en-US" sz="2400" b="1" smtClean="0"/>
              <a:t>     兼性 </a:t>
            </a:r>
            <a:r>
              <a:rPr lang="zh-CN" altLang="en-US" sz="1600" b="1" smtClean="0"/>
              <a:t>与营养                         </a:t>
            </a:r>
            <a:r>
              <a:rPr lang="zh-CN" altLang="en-US" sz="2400" b="1" smtClean="0"/>
              <a:t>自养</a:t>
            </a:r>
            <a:r>
              <a:rPr lang="zh-CN" altLang="en-US" sz="1600" b="1" smtClean="0"/>
              <a:t> </a:t>
            </a:r>
            <a:r>
              <a:rPr lang="en-US" altLang="zh-CN" sz="1600" b="1" smtClean="0"/>
              <a:t>(</a:t>
            </a:r>
            <a:r>
              <a:rPr lang="zh-CN" altLang="en-US" sz="1600" b="1" smtClean="0"/>
              <a:t>无机</a:t>
            </a:r>
            <a:r>
              <a:rPr lang="en-US" altLang="zh-CN" sz="1600" b="1" smtClean="0"/>
              <a:t>)   </a:t>
            </a:r>
            <a:endParaRPr lang="en-US" altLang="zh-CN" sz="2400" b="1" smtClean="0">
              <a:solidFill>
                <a:srgbClr val="FF3300"/>
              </a:solidFill>
            </a:endParaRPr>
          </a:p>
          <a:p>
            <a:pPr eaLnBrk="1" hangingPunct="1"/>
            <a:r>
              <a:rPr lang="en-US" altLang="zh-CN" sz="2400" b="1" smtClean="0"/>
              <a:t>	                  </a:t>
            </a:r>
            <a:r>
              <a:rPr lang="zh-CN" altLang="en-US" sz="2400" b="1" smtClean="0"/>
              <a:t>联合	  厌氧              化能</a:t>
            </a:r>
          </a:p>
          <a:p>
            <a:pPr eaLnBrk="1" hangingPunct="1"/>
            <a:r>
              <a:rPr lang="zh-CN" altLang="en-US" sz="2400" b="1" smtClean="0"/>
              <a:t>                                                                              异养</a:t>
            </a:r>
            <a:r>
              <a:rPr lang="en-US" altLang="zh-CN" sz="1600" b="1" smtClean="0"/>
              <a:t>(</a:t>
            </a:r>
            <a:r>
              <a:rPr lang="zh-CN" altLang="en-US" sz="1600" b="1" smtClean="0"/>
              <a:t>有机</a:t>
            </a:r>
            <a:r>
              <a:rPr lang="en-US" altLang="zh-CN" sz="1600" b="1" smtClean="0"/>
              <a:t>) </a:t>
            </a:r>
            <a:endParaRPr lang="en-US" altLang="zh-CN" sz="2400" b="1" smtClean="0"/>
          </a:p>
        </p:txBody>
      </p:sp>
      <p:sp>
        <p:nvSpPr>
          <p:cNvPr id="148484" name="Line 4"/>
          <p:cNvSpPr>
            <a:spLocks noChangeShapeType="1"/>
          </p:cNvSpPr>
          <p:nvPr/>
        </p:nvSpPr>
        <p:spPr bwMode="auto">
          <a:xfrm>
            <a:off x="1908175" y="5229225"/>
            <a:ext cx="7239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48485" name="AutoShape 5"/>
          <p:cNvSpPr>
            <a:spLocks/>
          </p:cNvSpPr>
          <p:nvPr/>
        </p:nvSpPr>
        <p:spPr bwMode="auto">
          <a:xfrm>
            <a:off x="2627313" y="4508500"/>
            <a:ext cx="419100" cy="1162050"/>
          </a:xfrm>
          <a:prstGeom prst="leftBrace">
            <a:avLst>
              <a:gd name="adj1" fmla="val 23106"/>
              <a:gd name="adj2" fmla="val 50000"/>
            </a:avLst>
          </a:prstGeom>
          <a:noFill/>
          <a:ln w="38100">
            <a:solidFill>
              <a:srgbClr val="FF3300"/>
            </a:solidFill>
            <a:round/>
            <a:headEnd/>
            <a:tailEnd/>
          </a:ln>
        </p:spPr>
        <p:txBody>
          <a:bodyPr wrap="none" anchor="ctr"/>
          <a:lstStyle/>
          <a:p>
            <a:endParaRPr lang="zh-CN" altLang="en-US"/>
          </a:p>
        </p:txBody>
      </p:sp>
      <p:sp>
        <p:nvSpPr>
          <p:cNvPr id="148486" name="AutoShape 6"/>
          <p:cNvSpPr>
            <a:spLocks/>
          </p:cNvSpPr>
          <p:nvPr/>
        </p:nvSpPr>
        <p:spPr bwMode="auto">
          <a:xfrm>
            <a:off x="4140200" y="4437063"/>
            <a:ext cx="419100" cy="1162050"/>
          </a:xfrm>
          <a:prstGeom prst="leftBrace">
            <a:avLst>
              <a:gd name="adj1" fmla="val 23106"/>
              <a:gd name="adj2" fmla="val 50000"/>
            </a:avLst>
          </a:prstGeom>
          <a:noFill/>
          <a:ln w="38100">
            <a:solidFill>
              <a:srgbClr val="FF3300"/>
            </a:solidFill>
            <a:round/>
            <a:headEnd/>
            <a:tailEnd/>
          </a:ln>
        </p:spPr>
        <p:txBody>
          <a:bodyPr wrap="none" anchor="ctr"/>
          <a:lstStyle/>
          <a:p>
            <a:endParaRPr lang="zh-CN" altLang="en-US"/>
          </a:p>
        </p:txBody>
      </p:sp>
      <p:sp>
        <p:nvSpPr>
          <p:cNvPr id="148487" name="Line 7"/>
          <p:cNvSpPr>
            <a:spLocks noChangeShapeType="1"/>
          </p:cNvSpPr>
          <p:nvPr/>
        </p:nvSpPr>
        <p:spPr bwMode="auto">
          <a:xfrm>
            <a:off x="3492500" y="5229225"/>
            <a:ext cx="7239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48488" name="Line 8"/>
          <p:cNvSpPr>
            <a:spLocks noChangeShapeType="1"/>
          </p:cNvSpPr>
          <p:nvPr/>
        </p:nvSpPr>
        <p:spPr bwMode="auto">
          <a:xfrm>
            <a:off x="5148263" y="5300663"/>
            <a:ext cx="7239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48489" name="AutoShape 9"/>
          <p:cNvSpPr>
            <a:spLocks/>
          </p:cNvSpPr>
          <p:nvPr/>
        </p:nvSpPr>
        <p:spPr bwMode="auto">
          <a:xfrm>
            <a:off x="5867400" y="4437063"/>
            <a:ext cx="419100" cy="1162050"/>
          </a:xfrm>
          <a:prstGeom prst="leftBrace">
            <a:avLst>
              <a:gd name="adj1" fmla="val 23106"/>
              <a:gd name="adj2" fmla="val 50000"/>
            </a:avLst>
          </a:prstGeom>
          <a:noFill/>
          <a:ln w="38100">
            <a:solidFill>
              <a:srgbClr val="FF3300"/>
            </a:solidFill>
            <a:round/>
            <a:headEnd/>
            <a:tailEnd/>
          </a:ln>
        </p:spPr>
        <p:txBody>
          <a:bodyPr wrap="none" anchor="ctr"/>
          <a:lstStyle/>
          <a:p>
            <a:endParaRPr lang="zh-CN" altLang="en-US"/>
          </a:p>
        </p:txBody>
      </p:sp>
      <p:sp>
        <p:nvSpPr>
          <p:cNvPr id="148490" name="AutoShape 10"/>
          <p:cNvSpPr>
            <a:spLocks/>
          </p:cNvSpPr>
          <p:nvPr/>
        </p:nvSpPr>
        <p:spPr bwMode="auto">
          <a:xfrm>
            <a:off x="6877050" y="3933825"/>
            <a:ext cx="304800" cy="933450"/>
          </a:xfrm>
          <a:prstGeom prst="leftBrace">
            <a:avLst>
              <a:gd name="adj1" fmla="val 25521"/>
              <a:gd name="adj2" fmla="val 50000"/>
            </a:avLst>
          </a:prstGeom>
          <a:noFill/>
          <a:ln w="38100">
            <a:solidFill>
              <a:srgbClr val="FF3300"/>
            </a:solidFill>
            <a:round/>
            <a:headEnd/>
            <a:tailEnd/>
          </a:ln>
        </p:spPr>
        <p:txBody>
          <a:bodyPr wrap="none" anchor="ctr"/>
          <a:lstStyle/>
          <a:p>
            <a:endParaRPr lang="zh-CN" altLang="en-US"/>
          </a:p>
        </p:txBody>
      </p:sp>
      <p:sp>
        <p:nvSpPr>
          <p:cNvPr id="148491" name="AutoShape 11"/>
          <p:cNvSpPr>
            <a:spLocks/>
          </p:cNvSpPr>
          <p:nvPr/>
        </p:nvSpPr>
        <p:spPr bwMode="auto">
          <a:xfrm>
            <a:off x="6877050" y="5013325"/>
            <a:ext cx="304800" cy="933450"/>
          </a:xfrm>
          <a:prstGeom prst="leftBrace">
            <a:avLst>
              <a:gd name="adj1" fmla="val 25521"/>
              <a:gd name="adj2" fmla="val 50000"/>
            </a:avLst>
          </a:prstGeom>
          <a:noFill/>
          <a:ln w="38100">
            <a:solidFill>
              <a:srgbClr val="FF3300"/>
            </a:solidFill>
            <a:round/>
            <a:headEnd/>
            <a:tailEnd/>
          </a:ln>
        </p:spPr>
        <p:txBody>
          <a:bodyPr wrap="none" anchor="ctr"/>
          <a:lstStyle/>
          <a:p>
            <a:endParaRPr lang="zh-CN" altLang="en-US"/>
          </a:p>
        </p:txBody>
      </p:sp>
      <p:sp>
        <p:nvSpPr>
          <p:cNvPr id="148492" name="AutoShape 12"/>
          <p:cNvSpPr>
            <a:spLocks/>
          </p:cNvSpPr>
          <p:nvPr/>
        </p:nvSpPr>
        <p:spPr bwMode="auto">
          <a:xfrm>
            <a:off x="5435600" y="4149725"/>
            <a:ext cx="228600" cy="723900"/>
          </a:xfrm>
          <a:prstGeom prst="leftBrace">
            <a:avLst>
              <a:gd name="adj1" fmla="val 26389"/>
              <a:gd name="adj2" fmla="val 50000"/>
            </a:avLst>
          </a:prstGeom>
          <a:noFill/>
          <a:ln w="38100">
            <a:solidFill>
              <a:srgbClr val="FF33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323850" y="404813"/>
            <a:ext cx="7343775" cy="561975"/>
          </a:xfrm>
          <a:solidFill>
            <a:srgbClr val="003300"/>
          </a:solidFill>
          <a:ln>
            <a:solidFill>
              <a:srgbClr val="FF0000"/>
            </a:solidFill>
          </a:ln>
        </p:spPr>
        <p:txBody>
          <a:bodyPr/>
          <a:lstStyle/>
          <a:p>
            <a:pPr eaLnBrk="1" hangingPunct="1"/>
            <a:r>
              <a:rPr lang="zh-CN" altLang="en-US" sz="2400" b="1" smtClean="0">
                <a:solidFill>
                  <a:schemeClr val="bg1"/>
                </a:solidFill>
              </a:rPr>
              <a:t>１、自生固氮菌（</a:t>
            </a:r>
            <a:r>
              <a:rPr lang="en-US" altLang="zh-CN" sz="2400" b="1" smtClean="0">
                <a:solidFill>
                  <a:srgbClr val="CCFF99"/>
                </a:solidFill>
              </a:rPr>
              <a:t>free</a:t>
            </a:r>
            <a:r>
              <a:rPr lang="zh-CN" altLang="en-US" sz="2400" b="1" smtClean="0">
                <a:solidFill>
                  <a:srgbClr val="CCFF99"/>
                </a:solidFill>
              </a:rPr>
              <a:t>－</a:t>
            </a:r>
            <a:r>
              <a:rPr lang="en-US" altLang="zh-CN" sz="2400" b="1" smtClean="0">
                <a:solidFill>
                  <a:srgbClr val="CCFF99"/>
                </a:solidFill>
              </a:rPr>
              <a:t>living  nitrogen</a:t>
            </a:r>
            <a:r>
              <a:rPr lang="zh-CN" altLang="en-US" sz="2400" b="1" smtClean="0">
                <a:solidFill>
                  <a:srgbClr val="CCFF99"/>
                </a:solidFill>
              </a:rPr>
              <a:t>－</a:t>
            </a:r>
            <a:r>
              <a:rPr lang="en-US" altLang="zh-CN" sz="2400" b="1" smtClean="0">
                <a:solidFill>
                  <a:srgbClr val="CCFF99"/>
                </a:solidFill>
              </a:rPr>
              <a:t>fiver</a:t>
            </a:r>
            <a:r>
              <a:rPr lang="zh-CN" altLang="en-US" sz="2400" b="1" smtClean="0">
                <a:solidFill>
                  <a:schemeClr val="bg1"/>
                </a:solidFill>
              </a:rPr>
              <a:t>）</a:t>
            </a:r>
          </a:p>
        </p:txBody>
      </p:sp>
      <p:sp>
        <p:nvSpPr>
          <p:cNvPr id="149507" name="Rectangle 3"/>
          <p:cNvSpPr>
            <a:spLocks noGrp="1" noChangeArrowheads="1"/>
          </p:cNvSpPr>
          <p:nvPr>
            <p:ph type="body" idx="1"/>
          </p:nvPr>
        </p:nvSpPr>
        <p:spPr>
          <a:xfrm>
            <a:off x="0" y="1484313"/>
            <a:ext cx="9144000" cy="4992687"/>
          </a:xfrm>
          <a:solidFill>
            <a:srgbClr val="C0C0C0"/>
          </a:solidFill>
          <a:ln>
            <a:solidFill>
              <a:srgbClr val="FFFF00"/>
            </a:solidFill>
          </a:ln>
        </p:spPr>
        <p:txBody>
          <a:bodyPr/>
          <a:lstStyle/>
          <a:p>
            <a:pPr eaLnBrk="1" hangingPunct="1">
              <a:lnSpc>
                <a:spcPct val="90000"/>
              </a:lnSpc>
            </a:pPr>
            <a:r>
              <a:rPr lang="en-US" altLang="zh-CN" smtClean="0"/>
              <a:t>                                </a:t>
            </a:r>
            <a:r>
              <a:rPr lang="zh-CN" altLang="en-US" sz="2400" b="1" smtClean="0"/>
              <a:t>固氮</a:t>
            </a:r>
            <a:r>
              <a:rPr lang="en-US" altLang="zh-CN" sz="2400" b="1" smtClean="0">
                <a:solidFill>
                  <a:srgbClr val="0066FF"/>
                </a:solidFill>
              </a:rPr>
              <a:t>(</a:t>
            </a:r>
            <a:r>
              <a:rPr lang="zh-CN" altLang="en-US" sz="2400" b="1" smtClean="0">
                <a:solidFill>
                  <a:srgbClr val="0066FF"/>
                </a:solidFill>
              </a:rPr>
              <a:t>菌属</a:t>
            </a:r>
            <a:r>
              <a:rPr lang="en-US" altLang="zh-CN" sz="2400" b="1" smtClean="0">
                <a:solidFill>
                  <a:srgbClr val="0066FF"/>
                </a:solidFill>
              </a:rPr>
              <a:t>/</a:t>
            </a:r>
            <a:r>
              <a:rPr lang="zh-CN" altLang="en-US" sz="2400" b="1" smtClean="0">
                <a:solidFill>
                  <a:srgbClr val="0066FF"/>
                </a:solidFill>
              </a:rPr>
              <a:t>球菌属</a:t>
            </a:r>
            <a:r>
              <a:rPr lang="en-US" altLang="zh-CN" sz="2400" b="1" smtClean="0">
                <a:solidFill>
                  <a:srgbClr val="0066FF"/>
                </a:solidFill>
              </a:rPr>
              <a:t>/</a:t>
            </a:r>
            <a:r>
              <a:rPr lang="zh-CN" altLang="en-US" sz="2400" b="1" smtClean="0">
                <a:solidFill>
                  <a:srgbClr val="0066FF"/>
                </a:solidFill>
              </a:rPr>
              <a:t>单胞菌属</a:t>
            </a:r>
            <a:r>
              <a:rPr lang="en-US" altLang="zh-CN" sz="2400" b="1" smtClean="0">
                <a:solidFill>
                  <a:srgbClr val="0066FF"/>
                </a:solidFill>
              </a:rPr>
              <a:t>)</a:t>
            </a:r>
            <a:endParaRPr lang="en-US" altLang="zh-CN" smtClean="0"/>
          </a:p>
          <a:p>
            <a:pPr eaLnBrk="1" hangingPunct="1">
              <a:lnSpc>
                <a:spcPct val="60000"/>
              </a:lnSpc>
            </a:pPr>
            <a:r>
              <a:rPr lang="en-US" altLang="zh-CN" smtClean="0"/>
              <a:t>         </a:t>
            </a:r>
            <a:r>
              <a:rPr lang="zh-CN" altLang="en-US" sz="2400" b="1" smtClean="0"/>
              <a:t>好       化能异养</a:t>
            </a:r>
            <a:r>
              <a:rPr lang="zh-CN" altLang="en-US" smtClean="0"/>
              <a:t>   </a:t>
            </a:r>
            <a:r>
              <a:rPr lang="en-US" altLang="zh-CN" sz="2000" smtClean="0"/>
              <a:t>(</a:t>
            </a:r>
            <a:r>
              <a:rPr lang="zh-CN" altLang="en-US" sz="2000" b="1" smtClean="0"/>
              <a:t>拜叶林克氏</a:t>
            </a:r>
            <a:r>
              <a:rPr lang="en-US" altLang="zh-CN" sz="2000" b="1" smtClean="0"/>
              <a:t>/</a:t>
            </a:r>
            <a:r>
              <a:rPr lang="zh-CN" altLang="en-US" sz="2000" b="1" smtClean="0"/>
              <a:t>德克斯氏</a:t>
            </a:r>
            <a:r>
              <a:rPr lang="en-US" altLang="zh-CN" sz="2000" b="1" smtClean="0"/>
              <a:t>/</a:t>
            </a:r>
            <a:r>
              <a:rPr lang="zh-CN" altLang="en-US" sz="2000" b="1" smtClean="0"/>
              <a:t>黄色分校杆菌</a:t>
            </a:r>
            <a:r>
              <a:rPr lang="zh-CN" altLang="en-US" sz="2000" b="1" smtClean="0">
                <a:solidFill>
                  <a:schemeClr val="tx2"/>
                </a:solidFill>
              </a:rPr>
              <a:t>自养棒杆</a:t>
            </a:r>
            <a:r>
              <a:rPr lang="en-US" altLang="zh-CN" sz="2000" b="1" smtClean="0">
                <a:solidFill>
                  <a:schemeClr val="tx2"/>
                </a:solidFill>
              </a:rPr>
              <a:t>/</a:t>
            </a:r>
            <a:endParaRPr lang="en-US" altLang="zh-CN" sz="2400" b="1" smtClean="0"/>
          </a:p>
          <a:p>
            <a:pPr eaLnBrk="1" hangingPunct="1">
              <a:lnSpc>
                <a:spcPct val="80000"/>
              </a:lnSpc>
            </a:pPr>
            <a:r>
              <a:rPr lang="en-US" altLang="zh-CN" sz="2400" b="1" smtClean="0"/>
              <a:t>            </a:t>
            </a:r>
            <a:r>
              <a:rPr lang="zh-CN" altLang="en-US" sz="2400" b="1" smtClean="0"/>
              <a:t>氧       化能自养</a:t>
            </a:r>
            <a:r>
              <a:rPr lang="en-US" altLang="zh-CN" sz="2400" b="1" smtClean="0">
                <a:solidFill>
                  <a:srgbClr val="0066FF"/>
                </a:solidFill>
              </a:rPr>
              <a:t>(</a:t>
            </a:r>
            <a:r>
              <a:rPr lang="zh-CN" altLang="en-US" sz="2400" b="1" smtClean="0">
                <a:solidFill>
                  <a:srgbClr val="0066FF"/>
                </a:solidFill>
              </a:rPr>
              <a:t>氧化亚铁硫杆菌</a:t>
            </a:r>
            <a:r>
              <a:rPr lang="en-US" altLang="zh-CN" sz="2400" b="1" smtClean="0">
                <a:solidFill>
                  <a:srgbClr val="0066FF"/>
                </a:solidFill>
              </a:rPr>
              <a:t>)</a:t>
            </a:r>
            <a:r>
              <a:rPr lang="en-US" altLang="zh-CN" sz="2000" b="1" smtClean="0">
                <a:solidFill>
                  <a:srgbClr val="0066FF"/>
                </a:solidFill>
              </a:rPr>
              <a:t>    </a:t>
            </a:r>
            <a:r>
              <a:rPr lang="zh-CN" altLang="en-US" sz="2000" b="1" smtClean="0">
                <a:solidFill>
                  <a:schemeClr val="tx2"/>
                </a:solidFill>
              </a:rPr>
              <a:t>产脂螺菌及甲烷氧化菌等</a:t>
            </a:r>
            <a:r>
              <a:rPr lang="en-US" altLang="zh-CN" sz="2000" b="1" smtClean="0">
                <a:solidFill>
                  <a:schemeClr val="tx2"/>
                </a:solidFill>
              </a:rPr>
              <a:t>)</a:t>
            </a:r>
            <a:endParaRPr lang="en-US" altLang="zh-CN" b="1" smtClean="0"/>
          </a:p>
          <a:p>
            <a:pPr eaLnBrk="1" hangingPunct="1">
              <a:lnSpc>
                <a:spcPct val="60000"/>
              </a:lnSpc>
            </a:pPr>
            <a:r>
              <a:rPr lang="zh-CN" altLang="en-US" smtClean="0"/>
              <a:t>自             </a:t>
            </a:r>
            <a:r>
              <a:rPr lang="zh-CN" altLang="en-US" sz="2400" b="1" smtClean="0"/>
              <a:t>光能自养</a:t>
            </a:r>
            <a:r>
              <a:rPr lang="en-US" altLang="zh-CN" sz="2400" b="1" smtClean="0"/>
              <a:t>:</a:t>
            </a:r>
            <a:r>
              <a:rPr lang="en-US" altLang="zh-CN" sz="2400" b="1" smtClean="0">
                <a:solidFill>
                  <a:srgbClr val="FF6600"/>
                </a:solidFill>
              </a:rPr>
              <a:t> </a:t>
            </a:r>
            <a:r>
              <a:rPr lang="zh-CN" altLang="en-US" sz="2400" b="1" smtClean="0">
                <a:solidFill>
                  <a:srgbClr val="FF6600"/>
                </a:solidFill>
              </a:rPr>
              <a:t>蓝细菌属</a:t>
            </a:r>
            <a:r>
              <a:rPr lang="en-US" altLang="zh-CN" sz="2400" b="1" smtClean="0">
                <a:solidFill>
                  <a:srgbClr val="0066FF"/>
                </a:solidFill>
              </a:rPr>
              <a:t>(</a:t>
            </a:r>
            <a:r>
              <a:rPr lang="zh-CN" altLang="en-US" sz="2400" b="1" smtClean="0">
                <a:solidFill>
                  <a:srgbClr val="0066FF"/>
                </a:solidFill>
              </a:rPr>
              <a:t>念珠</a:t>
            </a:r>
            <a:r>
              <a:rPr lang="en-US" altLang="zh-CN" sz="2400" b="1" smtClean="0">
                <a:solidFill>
                  <a:srgbClr val="0066FF"/>
                </a:solidFill>
              </a:rPr>
              <a:t>/</a:t>
            </a:r>
            <a:r>
              <a:rPr lang="zh-CN" altLang="en-US" sz="2400" b="1" smtClean="0">
                <a:solidFill>
                  <a:srgbClr val="0066FF"/>
                </a:solidFill>
              </a:rPr>
              <a:t>鱼腥</a:t>
            </a:r>
            <a:r>
              <a:rPr lang="en-US" altLang="zh-CN" sz="2400" b="1" smtClean="0">
                <a:solidFill>
                  <a:srgbClr val="0066FF"/>
                </a:solidFill>
              </a:rPr>
              <a:t>/</a:t>
            </a:r>
            <a:r>
              <a:rPr lang="zh-CN" altLang="en-US" sz="2400" b="1" smtClean="0">
                <a:solidFill>
                  <a:srgbClr val="0066FF"/>
                </a:solidFill>
              </a:rPr>
              <a:t>织线</a:t>
            </a:r>
            <a:r>
              <a:rPr lang="en-US" altLang="zh-CN" sz="2400" b="1" smtClean="0">
                <a:solidFill>
                  <a:srgbClr val="0066FF"/>
                </a:solidFill>
              </a:rPr>
              <a:t>)</a:t>
            </a:r>
            <a:endParaRPr lang="en-US" altLang="zh-CN" smtClean="0"/>
          </a:p>
          <a:p>
            <a:pPr eaLnBrk="1" hangingPunct="1">
              <a:lnSpc>
                <a:spcPct val="80000"/>
              </a:lnSpc>
            </a:pPr>
            <a:r>
              <a:rPr lang="zh-CN" altLang="en-US" smtClean="0"/>
              <a:t>生    </a:t>
            </a:r>
            <a:r>
              <a:rPr lang="zh-CN" altLang="en-US" sz="2400" b="1" smtClean="0"/>
              <a:t>微好氧    </a:t>
            </a:r>
            <a:r>
              <a:rPr lang="zh-CN" altLang="en-US" sz="2400" b="1" smtClean="0">
                <a:solidFill>
                  <a:schemeClr val="tx2"/>
                </a:solidFill>
              </a:rPr>
              <a:t>化能</a:t>
            </a:r>
            <a:r>
              <a:rPr lang="zh-CN" altLang="en-US" sz="2400" b="1" smtClean="0"/>
              <a:t>异养</a:t>
            </a:r>
            <a:r>
              <a:rPr lang="en-US" altLang="zh-CN" sz="2400" b="1" smtClean="0">
                <a:solidFill>
                  <a:srgbClr val="0066FF"/>
                </a:solidFill>
              </a:rPr>
              <a:t>(</a:t>
            </a:r>
            <a:r>
              <a:rPr lang="zh-CN" altLang="en-US" sz="2400" b="1" smtClean="0">
                <a:solidFill>
                  <a:srgbClr val="0066FF"/>
                </a:solidFill>
              </a:rPr>
              <a:t>棒杆</a:t>
            </a:r>
            <a:r>
              <a:rPr lang="en-US" altLang="zh-CN" sz="2400" b="1" smtClean="0">
                <a:solidFill>
                  <a:srgbClr val="0066FF"/>
                </a:solidFill>
              </a:rPr>
              <a:t>/</a:t>
            </a:r>
            <a:r>
              <a:rPr lang="zh-CN" altLang="en-US" sz="2400" b="1" smtClean="0">
                <a:solidFill>
                  <a:srgbClr val="0066FF"/>
                </a:solidFill>
              </a:rPr>
              <a:t>固氮螺菌属</a:t>
            </a:r>
            <a:r>
              <a:rPr lang="en-US" altLang="zh-CN" sz="2400" b="1" smtClean="0">
                <a:solidFill>
                  <a:srgbClr val="0066FF"/>
                </a:solidFill>
              </a:rPr>
              <a:t>)</a:t>
            </a:r>
            <a:endParaRPr lang="en-US" altLang="zh-CN" smtClean="0"/>
          </a:p>
          <a:p>
            <a:pPr eaLnBrk="1" hangingPunct="1">
              <a:lnSpc>
                <a:spcPct val="70000"/>
              </a:lnSpc>
            </a:pPr>
            <a:r>
              <a:rPr lang="zh-CN" altLang="en-US" smtClean="0"/>
              <a:t>固                        </a:t>
            </a:r>
            <a:r>
              <a:rPr lang="zh-CN" altLang="en-US" sz="2400" b="1" smtClean="0">
                <a:solidFill>
                  <a:schemeClr val="tx2"/>
                </a:solidFill>
              </a:rPr>
              <a:t>化能</a:t>
            </a:r>
            <a:r>
              <a:rPr lang="zh-CN" altLang="en-US" smtClean="0"/>
              <a:t> </a:t>
            </a:r>
            <a:r>
              <a:rPr lang="en-US" altLang="zh-CN" sz="2400" b="1" smtClean="0">
                <a:solidFill>
                  <a:srgbClr val="0066FF"/>
                </a:solidFill>
              </a:rPr>
              <a:t>(</a:t>
            </a:r>
            <a:r>
              <a:rPr lang="zh-CN" altLang="en-US" sz="2400" b="1" smtClean="0">
                <a:solidFill>
                  <a:srgbClr val="0066FF"/>
                </a:solidFill>
              </a:rPr>
              <a:t>克雷伯氏</a:t>
            </a:r>
            <a:r>
              <a:rPr lang="en-US" altLang="zh-CN" sz="2400" b="1" smtClean="0">
                <a:solidFill>
                  <a:srgbClr val="0066FF"/>
                </a:solidFill>
              </a:rPr>
              <a:t>/</a:t>
            </a:r>
            <a:r>
              <a:rPr lang="zh-CN" altLang="en-US" sz="2400" b="1" smtClean="0">
                <a:solidFill>
                  <a:srgbClr val="0066FF"/>
                </a:solidFill>
              </a:rPr>
              <a:t>无色杆</a:t>
            </a:r>
            <a:r>
              <a:rPr lang="en-US" altLang="zh-CN" sz="2400" b="1" smtClean="0">
                <a:solidFill>
                  <a:srgbClr val="0066FF"/>
                </a:solidFill>
              </a:rPr>
              <a:t>/</a:t>
            </a:r>
            <a:r>
              <a:rPr lang="zh-CN" altLang="en-US" sz="2400" b="1" smtClean="0">
                <a:solidFill>
                  <a:srgbClr val="0066FF"/>
                </a:solidFill>
              </a:rPr>
              <a:t>肠杆</a:t>
            </a:r>
            <a:r>
              <a:rPr lang="en-US" altLang="zh-CN" sz="2400" b="1" smtClean="0">
                <a:solidFill>
                  <a:srgbClr val="0066FF"/>
                </a:solidFill>
              </a:rPr>
              <a:t>/</a:t>
            </a:r>
            <a:r>
              <a:rPr lang="zh-CN" altLang="en-US" sz="2400" b="1" smtClean="0">
                <a:solidFill>
                  <a:srgbClr val="0066FF"/>
                </a:solidFill>
              </a:rPr>
              <a:t>欧文氏</a:t>
            </a:r>
            <a:r>
              <a:rPr lang="en-US" altLang="zh-CN" sz="2400" b="1" smtClean="0">
                <a:solidFill>
                  <a:srgbClr val="0066FF"/>
                </a:solidFill>
              </a:rPr>
              <a:t>/</a:t>
            </a:r>
            <a:r>
              <a:rPr lang="zh-CN" altLang="en-US" sz="2400" b="1" smtClean="0">
                <a:solidFill>
                  <a:srgbClr val="0066FF"/>
                </a:solidFill>
              </a:rPr>
              <a:t>柠檬</a:t>
            </a:r>
            <a:endParaRPr lang="zh-CN" altLang="en-US" smtClean="0"/>
          </a:p>
          <a:p>
            <a:pPr eaLnBrk="1" hangingPunct="1">
              <a:lnSpc>
                <a:spcPct val="80000"/>
              </a:lnSpc>
            </a:pPr>
            <a:r>
              <a:rPr lang="zh-CN" altLang="en-US" smtClean="0"/>
              <a:t>氮    </a:t>
            </a:r>
            <a:r>
              <a:rPr lang="zh-CN" altLang="en-US" sz="2400" b="1" smtClean="0"/>
              <a:t>兼性厌氧</a:t>
            </a:r>
            <a:r>
              <a:rPr lang="en-US" altLang="zh-CN" sz="2400" b="1" smtClean="0">
                <a:solidFill>
                  <a:srgbClr val="FF6600"/>
                </a:solidFill>
              </a:rPr>
              <a:t>(</a:t>
            </a:r>
            <a:r>
              <a:rPr lang="zh-CN" altLang="en-US" sz="2000" b="1" smtClean="0">
                <a:solidFill>
                  <a:srgbClr val="FF6600"/>
                </a:solidFill>
              </a:rPr>
              <a:t>异养</a:t>
            </a:r>
            <a:r>
              <a:rPr lang="en-US" altLang="zh-CN" sz="2400" b="1" smtClean="0">
                <a:solidFill>
                  <a:srgbClr val="FF6600"/>
                </a:solidFill>
              </a:rPr>
              <a:t>)                       </a:t>
            </a:r>
            <a:r>
              <a:rPr lang="zh-CN" altLang="en-US" sz="2400" b="1" smtClean="0">
                <a:solidFill>
                  <a:srgbClr val="0066FF"/>
                </a:solidFill>
              </a:rPr>
              <a:t>酸杆菌属</a:t>
            </a:r>
            <a:r>
              <a:rPr lang="en-US" altLang="zh-CN" sz="2400" b="1" smtClean="0">
                <a:solidFill>
                  <a:srgbClr val="0066FF"/>
                </a:solidFill>
              </a:rPr>
              <a:t>//</a:t>
            </a:r>
            <a:r>
              <a:rPr lang="zh-CN" altLang="en-US" sz="2400" b="1" smtClean="0">
                <a:solidFill>
                  <a:srgbClr val="0066FF"/>
                </a:solidFill>
              </a:rPr>
              <a:t>多粘芽孢杆菌</a:t>
            </a:r>
            <a:r>
              <a:rPr lang="zh-CN" altLang="en-US" sz="2400" b="1" smtClean="0">
                <a:solidFill>
                  <a:srgbClr val="FF6600"/>
                </a:solidFill>
              </a:rPr>
              <a:t> </a:t>
            </a:r>
            <a:r>
              <a:rPr lang="en-US" altLang="zh-CN" sz="2400" b="1" smtClean="0">
                <a:solidFill>
                  <a:srgbClr val="0066FF"/>
                </a:solidFill>
              </a:rPr>
              <a:t>)</a:t>
            </a:r>
            <a:endParaRPr lang="en-US" altLang="zh-CN" smtClean="0"/>
          </a:p>
          <a:p>
            <a:pPr eaLnBrk="1" hangingPunct="1">
              <a:lnSpc>
                <a:spcPct val="80000"/>
              </a:lnSpc>
            </a:pPr>
            <a:r>
              <a:rPr lang="zh-CN" altLang="en-US" smtClean="0"/>
              <a:t>菌                         </a:t>
            </a:r>
            <a:r>
              <a:rPr lang="zh-CN" altLang="en-US" sz="2400" b="1" smtClean="0"/>
              <a:t>光能</a:t>
            </a:r>
            <a:r>
              <a:rPr lang="en-US" altLang="zh-CN" sz="2400" b="1" smtClean="0">
                <a:solidFill>
                  <a:srgbClr val="0066FF"/>
                </a:solidFill>
              </a:rPr>
              <a:t>(</a:t>
            </a:r>
            <a:r>
              <a:rPr lang="zh-CN" altLang="en-US" sz="2400" b="1" smtClean="0">
                <a:solidFill>
                  <a:srgbClr val="0066FF"/>
                </a:solidFill>
              </a:rPr>
              <a:t>红螺</a:t>
            </a:r>
            <a:r>
              <a:rPr lang="en-US" altLang="zh-CN" sz="2400" b="1" smtClean="0">
                <a:solidFill>
                  <a:srgbClr val="0066FF"/>
                </a:solidFill>
              </a:rPr>
              <a:t>/</a:t>
            </a:r>
            <a:r>
              <a:rPr lang="zh-CN" altLang="en-US" sz="2400" b="1" smtClean="0">
                <a:solidFill>
                  <a:srgbClr val="0066FF"/>
                </a:solidFill>
              </a:rPr>
              <a:t>红假单胞菌属</a:t>
            </a:r>
            <a:r>
              <a:rPr lang="en-US" altLang="zh-CN" sz="2400" b="1" smtClean="0">
                <a:solidFill>
                  <a:srgbClr val="0066FF"/>
                </a:solidFill>
              </a:rPr>
              <a:t>)</a:t>
            </a:r>
            <a:endParaRPr lang="en-US" altLang="zh-CN" smtClean="0"/>
          </a:p>
          <a:p>
            <a:pPr eaLnBrk="1" hangingPunct="1">
              <a:lnSpc>
                <a:spcPct val="80000"/>
              </a:lnSpc>
            </a:pPr>
            <a:r>
              <a:rPr lang="en-US" altLang="zh-CN" smtClean="0"/>
              <a:t>         </a:t>
            </a:r>
            <a:r>
              <a:rPr lang="zh-CN" altLang="en-US" sz="2400" b="1" smtClean="0"/>
              <a:t>厌     </a:t>
            </a:r>
            <a:r>
              <a:rPr lang="zh-CN" altLang="en-US" sz="2400" b="1" smtClean="0">
                <a:solidFill>
                  <a:schemeClr val="tx2"/>
                </a:solidFill>
              </a:rPr>
              <a:t>化能异养</a:t>
            </a:r>
            <a:r>
              <a:rPr lang="en-US" altLang="zh-CN" sz="2400" b="1" smtClean="0">
                <a:solidFill>
                  <a:srgbClr val="0066FF"/>
                </a:solidFill>
              </a:rPr>
              <a:t>(</a:t>
            </a:r>
            <a:r>
              <a:rPr lang="zh-CN" altLang="en-US" sz="2400" b="1" smtClean="0">
                <a:solidFill>
                  <a:srgbClr val="0066FF"/>
                </a:solidFill>
              </a:rPr>
              <a:t>脱硫弧</a:t>
            </a:r>
            <a:r>
              <a:rPr lang="en-US" altLang="zh-CN" sz="2400" b="1" smtClean="0">
                <a:solidFill>
                  <a:srgbClr val="0066FF"/>
                </a:solidFill>
              </a:rPr>
              <a:t>/</a:t>
            </a:r>
            <a:r>
              <a:rPr lang="zh-CN" altLang="en-US" sz="2400" b="1" smtClean="0">
                <a:solidFill>
                  <a:srgbClr val="0066FF"/>
                </a:solidFill>
              </a:rPr>
              <a:t>脱硫肠状菌属</a:t>
            </a:r>
            <a:r>
              <a:rPr lang="en-US" altLang="zh-CN" sz="2400" b="1" smtClean="0">
                <a:solidFill>
                  <a:srgbClr val="0066FF"/>
                </a:solidFill>
              </a:rPr>
              <a:t>//</a:t>
            </a:r>
            <a:r>
              <a:rPr lang="zh-CN" altLang="en-US" sz="2400" b="1" smtClean="0">
                <a:solidFill>
                  <a:srgbClr val="0066FF"/>
                </a:solidFill>
              </a:rPr>
              <a:t>巴氏梭菌</a:t>
            </a:r>
            <a:r>
              <a:rPr lang="en-US" altLang="zh-CN" sz="2400" b="1" smtClean="0">
                <a:solidFill>
                  <a:srgbClr val="0066FF"/>
                </a:solidFill>
              </a:rPr>
              <a:t>)</a:t>
            </a:r>
            <a:endParaRPr lang="en-US" altLang="zh-CN" sz="2400" b="1" smtClean="0"/>
          </a:p>
          <a:p>
            <a:pPr eaLnBrk="1" hangingPunct="1">
              <a:lnSpc>
                <a:spcPct val="80000"/>
              </a:lnSpc>
            </a:pPr>
            <a:r>
              <a:rPr lang="en-US" altLang="zh-CN" sz="2400" b="1" smtClean="0"/>
              <a:t>            </a:t>
            </a:r>
            <a:r>
              <a:rPr lang="zh-CN" altLang="en-US" sz="2400" b="1" smtClean="0"/>
              <a:t>氧     光能自养</a:t>
            </a:r>
            <a:r>
              <a:rPr lang="en-US" altLang="zh-CN" sz="2400" b="1" smtClean="0">
                <a:solidFill>
                  <a:srgbClr val="0066FF"/>
                </a:solidFill>
              </a:rPr>
              <a:t>(</a:t>
            </a:r>
            <a:r>
              <a:rPr lang="zh-CN" altLang="en-US" sz="2400" b="1" smtClean="0">
                <a:solidFill>
                  <a:srgbClr val="0066FF"/>
                </a:solidFill>
              </a:rPr>
              <a:t>着色</a:t>
            </a:r>
            <a:r>
              <a:rPr lang="en-US" altLang="zh-CN" sz="2400" b="1" smtClean="0">
                <a:solidFill>
                  <a:srgbClr val="0066FF"/>
                </a:solidFill>
              </a:rPr>
              <a:t>/</a:t>
            </a:r>
            <a:r>
              <a:rPr lang="zh-CN" altLang="en-US" sz="2400" b="1" smtClean="0">
                <a:solidFill>
                  <a:srgbClr val="0066FF"/>
                </a:solidFill>
              </a:rPr>
              <a:t>铜绿假单胞菌属</a:t>
            </a:r>
            <a:r>
              <a:rPr lang="en-US" altLang="zh-CN" sz="2400" b="1" smtClean="0">
                <a:solidFill>
                  <a:srgbClr val="0066FF"/>
                </a:solidFill>
              </a:rPr>
              <a:t>)</a:t>
            </a:r>
            <a:r>
              <a:rPr lang="zh-CN" altLang="en-US" sz="2400" b="1" smtClean="0">
                <a:solidFill>
                  <a:srgbClr val="0066FF"/>
                </a:solidFill>
              </a:rPr>
              <a:t>小</a:t>
            </a:r>
            <a:endParaRPr lang="zh-CN" altLang="en-US" sz="2400" b="1" smtClean="0"/>
          </a:p>
        </p:txBody>
      </p:sp>
      <p:sp>
        <p:nvSpPr>
          <p:cNvPr id="149508" name="AutoShape 4"/>
          <p:cNvSpPr>
            <a:spLocks/>
          </p:cNvSpPr>
          <p:nvPr/>
        </p:nvSpPr>
        <p:spPr bwMode="auto">
          <a:xfrm>
            <a:off x="819150" y="2152650"/>
            <a:ext cx="647700" cy="4000500"/>
          </a:xfrm>
          <a:prstGeom prst="leftBrace">
            <a:avLst>
              <a:gd name="adj1" fmla="val 51471"/>
              <a:gd name="adj2" fmla="val 50000"/>
            </a:avLst>
          </a:prstGeom>
          <a:noFill/>
          <a:ln w="38100">
            <a:solidFill>
              <a:srgbClr val="FF3300"/>
            </a:solidFill>
            <a:round/>
            <a:headEnd/>
            <a:tailEnd/>
          </a:ln>
        </p:spPr>
        <p:txBody>
          <a:bodyPr wrap="none" anchor="ctr"/>
          <a:lstStyle/>
          <a:p>
            <a:endParaRPr lang="zh-CN" altLang="en-US"/>
          </a:p>
        </p:txBody>
      </p:sp>
      <p:sp>
        <p:nvSpPr>
          <p:cNvPr id="149509" name="AutoShape 5"/>
          <p:cNvSpPr>
            <a:spLocks/>
          </p:cNvSpPr>
          <p:nvPr/>
        </p:nvSpPr>
        <p:spPr bwMode="auto">
          <a:xfrm>
            <a:off x="1835150" y="2060575"/>
            <a:ext cx="438150" cy="1028700"/>
          </a:xfrm>
          <a:prstGeom prst="leftBrace">
            <a:avLst>
              <a:gd name="adj1" fmla="val 19565"/>
              <a:gd name="adj2" fmla="val 50000"/>
            </a:avLst>
          </a:prstGeom>
          <a:noFill/>
          <a:ln w="38100">
            <a:solidFill>
              <a:srgbClr val="FF3300"/>
            </a:solidFill>
            <a:round/>
            <a:headEnd/>
            <a:tailEnd/>
          </a:ln>
        </p:spPr>
        <p:txBody>
          <a:bodyPr wrap="none" anchor="ctr"/>
          <a:lstStyle/>
          <a:p>
            <a:endParaRPr lang="zh-CN" altLang="en-US"/>
          </a:p>
        </p:txBody>
      </p:sp>
      <p:sp>
        <p:nvSpPr>
          <p:cNvPr id="149510" name="AutoShape 6"/>
          <p:cNvSpPr>
            <a:spLocks/>
          </p:cNvSpPr>
          <p:nvPr/>
        </p:nvSpPr>
        <p:spPr bwMode="auto">
          <a:xfrm>
            <a:off x="3203575" y="4005263"/>
            <a:ext cx="438150" cy="1028700"/>
          </a:xfrm>
          <a:prstGeom prst="leftBrace">
            <a:avLst>
              <a:gd name="adj1" fmla="val 19565"/>
              <a:gd name="adj2" fmla="val 50000"/>
            </a:avLst>
          </a:prstGeom>
          <a:noFill/>
          <a:ln w="38100">
            <a:solidFill>
              <a:srgbClr val="FF3300"/>
            </a:solidFill>
            <a:round/>
            <a:headEnd/>
            <a:tailEnd/>
          </a:ln>
        </p:spPr>
        <p:txBody>
          <a:bodyPr wrap="none" anchor="ctr"/>
          <a:lstStyle/>
          <a:p>
            <a:endParaRPr lang="zh-CN" altLang="en-US"/>
          </a:p>
        </p:txBody>
      </p:sp>
      <p:sp>
        <p:nvSpPr>
          <p:cNvPr id="149511" name="AutoShape 7"/>
          <p:cNvSpPr>
            <a:spLocks/>
          </p:cNvSpPr>
          <p:nvPr/>
        </p:nvSpPr>
        <p:spPr bwMode="auto">
          <a:xfrm>
            <a:off x="1835150" y="5300663"/>
            <a:ext cx="323850" cy="742950"/>
          </a:xfrm>
          <a:prstGeom prst="leftBrace">
            <a:avLst>
              <a:gd name="adj1" fmla="val 19118"/>
              <a:gd name="adj2" fmla="val 50000"/>
            </a:avLst>
          </a:prstGeom>
          <a:noFill/>
          <a:ln w="38100">
            <a:solidFill>
              <a:srgbClr val="FF3300"/>
            </a:solidFill>
            <a:round/>
            <a:headEnd/>
            <a:tailEnd/>
          </a:ln>
        </p:spPr>
        <p:txBody>
          <a:bodyPr wrap="none" anchor="ctr"/>
          <a:lstStyle/>
          <a:p>
            <a:endParaRPr lang="zh-CN" altLang="en-US"/>
          </a:p>
        </p:txBody>
      </p:sp>
      <p:sp>
        <p:nvSpPr>
          <p:cNvPr id="149512" name="AutoShape 8"/>
          <p:cNvSpPr>
            <a:spLocks/>
          </p:cNvSpPr>
          <p:nvPr/>
        </p:nvSpPr>
        <p:spPr bwMode="auto">
          <a:xfrm>
            <a:off x="3563938" y="1773238"/>
            <a:ext cx="323850" cy="647700"/>
          </a:xfrm>
          <a:prstGeom prst="leftBrace">
            <a:avLst>
              <a:gd name="adj1" fmla="val 16667"/>
              <a:gd name="adj2" fmla="val 50000"/>
            </a:avLst>
          </a:prstGeom>
          <a:noFill/>
          <a:ln w="38100">
            <a:solidFill>
              <a:srgbClr val="FF33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body" idx="1"/>
          </p:nvPr>
        </p:nvSpPr>
        <p:spPr>
          <a:solidFill>
            <a:srgbClr val="FFFF99"/>
          </a:solidFill>
          <a:ln>
            <a:solidFill>
              <a:srgbClr val="3366FF"/>
            </a:solidFill>
          </a:ln>
        </p:spPr>
        <p:txBody>
          <a:bodyPr/>
          <a:lstStyle/>
          <a:p>
            <a:pPr eaLnBrk="1" hangingPunct="1">
              <a:lnSpc>
                <a:spcPct val="90000"/>
              </a:lnSpc>
            </a:pPr>
            <a:r>
              <a:rPr lang="en-US" altLang="zh-CN" sz="2800" smtClean="0"/>
              <a:t>            </a:t>
            </a:r>
          </a:p>
          <a:p>
            <a:pPr eaLnBrk="1" hangingPunct="1">
              <a:lnSpc>
                <a:spcPct val="90000"/>
              </a:lnSpc>
            </a:pPr>
            <a:r>
              <a:rPr lang="en-US" altLang="zh-CN" sz="2800" b="1" smtClean="0">
                <a:solidFill>
                  <a:srgbClr val="0066FF"/>
                </a:solidFill>
              </a:rPr>
              <a:t>        </a:t>
            </a:r>
            <a:r>
              <a:rPr lang="zh-CN" altLang="en-US" sz="2800" b="1" smtClean="0">
                <a:solidFill>
                  <a:srgbClr val="0066FF"/>
                </a:solidFill>
              </a:rPr>
              <a:t>根    豆科</a:t>
            </a:r>
            <a:r>
              <a:rPr lang="zh-CN" altLang="en-US" sz="2800" b="1" smtClean="0">
                <a:solidFill>
                  <a:schemeClr val="tx2"/>
                </a:solidFill>
              </a:rPr>
              <a:t>    根瘤菌属</a:t>
            </a:r>
            <a:r>
              <a:rPr lang="en-US" altLang="zh-CN" sz="2800" b="1" smtClean="0">
                <a:solidFill>
                  <a:schemeClr val="tx2"/>
                </a:solidFill>
              </a:rPr>
              <a:t>(</a:t>
            </a:r>
            <a:r>
              <a:rPr lang="en-US" altLang="zh-CN" sz="2800" b="1" i="1" smtClean="0">
                <a:solidFill>
                  <a:srgbClr val="0000FF"/>
                </a:solidFill>
              </a:rPr>
              <a:t>Rhizobium</a:t>
            </a:r>
            <a:r>
              <a:rPr lang="en-US" altLang="zh-CN" sz="2800" b="1" smtClean="0">
                <a:solidFill>
                  <a:schemeClr val="tx2"/>
                </a:solidFill>
              </a:rPr>
              <a:t>)</a:t>
            </a:r>
            <a:endParaRPr lang="en-US" altLang="zh-CN" sz="2800" b="1" smtClean="0">
              <a:solidFill>
                <a:srgbClr val="0066FF"/>
              </a:solidFill>
            </a:endParaRPr>
          </a:p>
          <a:p>
            <a:pPr eaLnBrk="1" hangingPunct="1">
              <a:lnSpc>
                <a:spcPct val="90000"/>
              </a:lnSpc>
            </a:pPr>
            <a:r>
              <a:rPr lang="zh-CN" altLang="en-US" sz="2800" b="1" smtClean="0">
                <a:solidFill>
                  <a:srgbClr val="0066FF"/>
                </a:solidFill>
              </a:rPr>
              <a:t>生    瘤    非豆科  </a:t>
            </a:r>
            <a:r>
              <a:rPr lang="zh-CN" altLang="en-US" sz="2800" b="1" smtClean="0">
                <a:solidFill>
                  <a:schemeClr val="tx2"/>
                </a:solidFill>
              </a:rPr>
              <a:t>弗兰克氏菌属</a:t>
            </a:r>
            <a:r>
              <a:rPr lang="en-US" altLang="zh-CN" sz="2800" b="1" smtClean="0">
                <a:solidFill>
                  <a:schemeClr val="tx2"/>
                </a:solidFill>
              </a:rPr>
              <a:t>(</a:t>
            </a:r>
            <a:r>
              <a:rPr lang="en-US" altLang="zh-CN" sz="2800" b="1" i="1" smtClean="0">
                <a:solidFill>
                  <a:schemeClr val="tx2"/>
                </a:solidFill>
              </a:rPr>
              <a:t>Frankia</a:t>
            </a:r>
            <a:r>
              <a:rPr lang="en-US" altLang="zh-CN" sz="2800" b="1" smtClean="0">
                <a:solidFill>
                  <a:schemeClr val="tx2"/>
                </a:solidFill>
              </a:rPr>
              <a:t>)</a:t>
            </a:r>
            <a:r>
              <a:rPr lang="zh-CN" altLang="en-US" sz="2800" b="1" smtClean="0">
                <a:solidFill>
                  <a:schemeClr val="tx2"/>
                </a:solidFill>
              </a:rPr>
              <a:t>放线菌</a:t>
            </a:r>
            <a:endParaRPr lang="zh-CN" altLang="en-US" sz="2800" b="1" smtClean="0">
              <a:solidFill>
                <a:srgbClr val="0066FF"/>
              </a:solidFill>
            </a:endParaRPr>
          </a:p>
          <a:p>
            <a:pPr eaLnBrk="1" hangingPunct="1">
              <a:lnSpc>
                <a:spcPct val="120000"/>
              </a:lnSpc>
            </a:pPr>
            <a:r>
              <a:rPr lang="zh-CN" altLang="en-US" sz="2800" b="1" smtClean="0">
                <a:solidFill>
                  <a:srgbClr val="0066FF"/>
                </a:solidFill>
              </a:rPr>
              <a:t>固    白蚁等动肠  </a:t>
            </a:r>
            <a:r>
              <a:rPr lang="zh-CN" altLang="en-US" sz="2800" b="1" smtClean="0">
                <a:solidFill>
                  <a:schemeClr val="tx2"/>
                </a:solidFill>
              </a:rPr>
              <a:t>肠杆菌属</a:t>
            </a:r>
            <a:endParaRPr lang="zh-CN" altLang="en-US" sz="2800" b="1" smtClean="0">
              <a:solidFill>
                <a:srgbClr val="0066FF"/>
              </a:solidFill>
            </a:endParaRPr>
          </a:p>
          <a:p>
            <a:pPr eaLnBrk="1" hangingPunct="1">
              <a:lnSpc>
                <a:spcPct val="110000"/>
              </a:lnSpc>
            </a:pPr>
            <a:r>
              <a:rPr lang="zh-CN" altLang="en-US" sz="2800" b="1" smtClean="0">
                <a:solidFill>
                  <a:srgbClr val="0066FF"/>
                </a:solidFill>
              </a:rPr>
              <a:t>氮            地衣     </a:t>
            </a:r>
            <a:r>
              <a:rPr lang="zh-CN" altLang="en-US" sz="2800" b="1" smtClean="0">
                <a:solidFill>
                  <a:schemeClr val="tx2"/>
                </a:solidFill>
              </a:rPr>
              <a:t>蓝细菌属</a:t>
            </a:r>
            <a:r>
              <a:rPr lang="en-US" altLang="zh-CN" sz="2800" b="1" smtClean="0">
                <a:solidFill>
                  <a:schemeClr val="tx2"/>
                </a:solidFill>
              </a:rPr>
              <a:t>(</a:t>
            </a:r>
            <a:r>
              <a:rPr lang="zh-CN" altLang="en-US" sz="2800" b="1" smtClean="0">
                <a:solidFill>
                  <a:schemeClr val="tx2"/>
                </a:solidFill>
              </a:rPr>
              <a:t>念珠</a:t>
            </a:r>
            <a:r>
              <a:rPr lang="en-US" altLang="zh-CN" sz="2800" b="1" smtClean="0">
                <a:solidFill>
                  <a:schemeClr val="tx2"/>
                </a:solidFill>
              </a:rPr>
              <a:t>/</a:t>
            </a:r>
            <a:r>
              <a:rPr lang="zh-CN" altLang="en-US" sz="2800" b="1" smtClean="0">
                <a:solidFill>
                  <a:schemeClr val="tx2"/>
                </a:solidFill>
              </a:rPr>
              <a:t>鱼腥</a:t>
            </a:r>
            <a:r>
              <a:rPr lang="en-US" altLang="zh-CN" sz="2800" b="1" smtClean="0">
                <a:solidFill>
                  <a:schemeClr val="tx2"/>
                </a:solidFill>
              </a:rPr>
              <a:t>/</a:t>
            </a:r>
            <a:r>
              <a:rPr lang="zh-CN" altLang="en-US" sz="2800" b="1" smtClean="0">
                <a:solidFill>
                  <a:schemeClr val="tx2"/>
                </a:solidFill>
              </a:rPr>
              <a:t>单歧</a:t>
            </a:r>
            <a:r>
              <a:rPr lang="en-US" altLang="zh-CN" sz="2800" b="1" smtClean="0">
                <a:solidFill>
                  <a:schemeClr val="tx2"/>
                </a:solidFill>
              </a:rPr>
              <a:t>)</a:t>
            </a:r>
            <a:endParaRPr lang="en-US" altLang="zh-CN" sz="2800" b="1" smtClean="0">
              <a:solidFill>
                <a:srgbClr val="0066FF"/>
              </a:solidFill>
            </a:endParaRPr>
          </a:p>
          <a:p>
            <a:pPr eaLnBrk="1" hangingPunct="1"/>
            <a:r>
              <a:rPr lang="zh-CN" altLang="en-US" sz="2800" b="1" smtClean="0">
                <a:solidFill>
                  <a:srgbClr val="0066FF"/>
                </a:solidFill>
              </a:rPr>
              <a:t>菌    植    满江红  </a:t>
            </a:r>
            <a:r>
              <a:rPr lang="zh-CN" altLang="en-US" sz="2800" b="1" smtClean="0">
                <a:solidFill>
                  <a:schemeClr val="tx2"/>
                </a:solidFill>
              </a:rPr>
              <a:t>满江红鱼腥蓝菌</a:t>
            </a:r>
            <a:endParaRPr lang="zh-CN" altLang="en-US" sz="2800" b="1" smtClean="0">
              <a:solidFill>
                <a:srgbClr val="0066FF"/>
              </a:solidFill>
            </a:endParaRPr>
          </a:p>
          <a:p>
            <a:pPr eaLnBrk="1" hangingPunct="1"/>
            <a:r>
              <a:rPr lang="zh-CN" altLang="en-US" sz="2800" b="1" smtClean="0">
                <a:solidFill>
                  <a:srgbClr val="0066FF"/>
                </a:solidFill>
              </a:rPr>
              <a:t>        物    苏铁珊瑚根 </a:t>
            </a:r>
            <a:r>
              <a:rPr lang="en-US" altLang="zh-CN" sz="2800" b="1" i="1" smtClean="0">
                <a:solidFill>
                  <a:schemeClr val="tx2"/>
                </a:solidFill>
              </a:rPr>
              <a:t>Nostoc/Anabaena</a:t>
            </a:r>
            <a:endParaRPr lang="en-US" altLang="zh-CN" sz="2800" b="1" smtClean="0">
              <a:solidFill>
                <a:srgbClr val="0066FF"/>
              </a:solidFill>
            </a:endParaRPr>
          </a:p>
          <a:p>
            <a:pPr eaLnBrk="1" hangingPunct="1"/>
            <a:r>
              <a:rPr lang="en-US" altLang="zh-CN" sz="2800" b="1" smtClean="0">
                <a:solidFill>
                  <a:srgbClr val="0066FF"/>
                </a:solidFill>
              </a:rPr>
              <a:t>                </a:t>
            </a:r>
            <a:r>
              <a:rPr lang="zh-CN" altLang="en-US" sz="2800" b="1" smtClean="0">
                <a:solidFill>
                  <a:srgbClr val="0066FF"/>
                </a:solidFill>
              </a:rPr>
              <a:t>肯乃拉草 </a:t>
            </a:r>
            <a:r>
              <a:rPr lang="en-US" altLang="zh-CN" sz="2800" b="1" i="1" smtClean="0">
                <a:solidFill>
                  <a:schemeClr val="tx2"/>
                </a:solidFill>
              </a:rPr>
              <a:t>Nostoc</a:t>
            </a:r>
          </a:p>
        </p:txBody>
      </p:sp>
      <p:sp>
        <p:nvSpPr>
          <p:cNvPr id="150531" name="AutoShape 3"/>
          <p:cNvSpPr>
            <a:spLocks/>
          </p:cNvSpPr>
          <p:nvPr/>
        </p:nvSpPr>
        <p:spPr bwMode="auto">
          <a:xfrm>
            <a:off x="1331913" y="2276475"/>
            <a:ext cx="495300" cy="3238500"/>
          </a:xfrm>
          <a:prstGeom prst="leftBrace">
            <a:avLst>
              <a:gd name="adj1" fmla="val 54487"/>
              <a:gd name="adj2" fmla="val 50000"/>
            </a:avLst>
          </a:prstGeom>
          <a:noFill/>
          <a:ln w="38100">
            <a:solidFill>
              <a:srgbClr val="FF3300"/>
            </a:solidFill>
            <a:round/>
            <a:headEnd/>
            <a:tailEnd/>
          </a:ln>
        </p:spPr>
        <p:txBody>
          <a:bodyPr wrap="none" anchor="ctr"/>
          <a:lstStyle/>
          <a:p>
            <a:endParaRPr lang="zh-CN" altLang="en-US"/>
          </a:p>
        </p:txBody>
      </p:sp>
      <p:sp>
        <p:nvSpPr>
          <p:cNvPr id="150532" name="AutoShape 4"/>
          <p:cNvSpPr>
            <a:spLocks/>
          </p:cNvSpPr>
          <p:nvPr/>
        </p:nvSpPr>
        <p:spPr bwMode="auto">
          <a:xfrm>
            <a:off x="2155825" y="2133600"/>
            <a:ext cx="400050" cy="952500"/>
          </a:xfrm>
          <a:prstGeom prst="leftBrace">
            <a:avLst>
              <a:gd name="adj1" fmla="val 19841"/>
              <a:gd name="adj2" fmla="val 50000"/>
            </a:avLst>
          </a:prstGeom>
          <a:noFill/>
          <a:ln w="38100">
            <a:solidFill>
              <a:srgbClr val="FF3300"/>
            </a:solidFill>
            <a:round/>
            <a:headEnd/>
            <a:tailEnd/>
          </a:ln>
        </p:spPr>
        <p:txBody>
          <a:bodyPr wrap="none" anchor="ctr"/>
          <a:lstStyle/>
          <a:p>
            <a:endParaRPr lang="zh-CN" altLang="en-US"/>
          </a:p>
        </p:txBody>
      </p:sp>
      <p:sp>
        <p:nvSpPr>
          <p:cNvPr id="150533" name="AutoShape 5"/>
          <p:cNvSpPr>
            <a:spLocks/>
          </p:cNvSpPr>
          <p:nvPr/>
        </p:nvSpPr>
        <p:spPr bwMode="auto">
          <a:xfrm>
            <a:off x="2051050" y="3860800"/>
            <a:ext cx="419100" cy="1676400"/>
          </a:xfrm>
          <a:prstGeom prst="leftBrace">
            <a:avLst>
              <a:gd name="adj1" fmla="val 33333"/>
              <a:gd name="adj2" fmla="val 50000"/>
            </a:avLst>
          </a:prstGeom>
          <a:noFill/>
          <a:ln w="38100">
            <a:solidFill>
              <a:srgbClr val="FF3300"/>
            </a:solidFill>
            <a:round/>
            <a:headEnd/>
            <a:tailEnd/>
          </a:ln>
        </p:spPr>
        <p:txBody>
          <a:bodyPr wrap="none" anchor="ctr"/>
          <a:lstStyle/>
          <a:p>
            <a:endParaRPr lang="zh-CN" altLang="en-US"/>
          </a:p>
        </p:txBody>
      </p:sp>
      <p:sp>
        <p:nvSpPr>
          <p:cNvPr id="150534" name="Rectangle 6"/>
          <p:cNvSpPr>
            <a:spLocks noGrp="1" noChangeArrowheads="1"/>
          </p:cNvSpPr>
          <p:nvPr>
            <p:ph type="title"/>
          </p:nvPr>
        </p:nvSpPr>
        <p:spPr>
          <a:xfrm>
            <a:off x="323850" y="404813"/>
            <a:ext cx="7343775" cy="561975"/>
          </a:xfrm>
          <a:solidFill>
            <a:srgbClr val="003300"/>
          </a:solidFill>
          <a:ln>
            <a:solidFill>
              <a:srgbClr val="FF0000"/>
            </a:solidFill>
          </a:ln>
        </p:spPr>
        <p:txBody>
          <a:bodyPr/>
          <a:lstStyle/>
          <a:p>
            <a:pPr algn="l" eaLnBrk="1" hangingPunct="1"/>
            <a:r>
              <a:rPr lang="en-US" altLang="zh-CN" sz="2400" b="1" smtClean="0">
                <a:solidFill>
                  <a:schemeClr val="bg1"/>
                </a:solidFill>
              </a:rPr>
              <a:t>2</a:t>
            </a:r>
            <a:r>
              <a:rPr lang="zh-CN" altLang="en-US" sz="2400" b="1" smtClean="0">
                <a:solidFill>
                  <a:schemeClr val="bg1"/>
                </a:solidFill>
              </a:rPr>
              <a:t>、共生固氮菌（</a:t>
            </a:r>
            <a:r>
              <a:rPr lang="en-US" altLang="zh-CN" sz="2400" b="1" smtClean="0">
                <a:solidFill>
                  <a:srgbClr val="99FFCC"/>
                </a:solidFill>
              </a:rPr>
              <a:t>symbiotic  nitrogen</a:t>
            </a:r>
            <a:r>
              <a:rPr lang="zh-CN" altLang="en-US" sz="2400" b="1" smtClean="0">
                <a:solidFill>
                  <a:srgbClr val="99FFCC"/>
                </a:solidFill>
              </a:rPr>
              <a:t>－</a:t>
            </a:r>
            <a:r>
              <a:rPr lang="en-US" altLang="zh-CN" sz="2400" b="1" smtClean="0">
                <a:solidFill>
                  <a:srgbClr val="99FFCC"/>
                </a:solidFill>
              </a:rPr>
              <a:t>fiver</a:t>
            </a:r>
            <a:r>
              <a:rPr lang="zh-CN" altLang="en-US" sz="2400" b="1" smtClean="0">
                <a:solidFill>
                  <a:schemeClr val="bg1"/>
                </a:solidFill>
              </a:rPr>
              <a:t>）</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body" idx="1"/>
          </p:nvPr>
        </p:nvSpPr>
        <p:spPr>
          <a:xfrm>
            <a:off x="323850" y="1628775"/>
            <a:ext cx="8820150" cy="4537075"/>
          </a:xfrm>
          <a:solidFill>
            <a:srgbClr val="C0C0C0"/>
          </a:solidFill>
          <a:ln>
            <a:solidFill>
              <a:srgbClr val="FFFF00"/>
            </a:solidFill>
          </a:ln>
        </p:spPr>
        <p:txBody>
          <a:bodyPr/>
          <a:lstStyle/>
          <a:p>
            <a:pPr eaLnBrk="1" hangingPunct="1"/>
            <a:r>
              <a:rPr lang="en-US" altLang="zh-CN" smtClean="0"/>
              <a:t>                      </a:t>
            </a:r>
            <a:r>
              <a:rPr lang="zh-CN" altLang="en-US" b="1" smtClean="0">
                <a:solidFill>
                  <a:schemeClr val="tx2"/>
                </a:solidFill>
              </a:rPr>
              <a:t>温    </a:t>
            </a:r>
            <a:r>
              <a:rPr lang="en-US" altLang="zh-CN" b="1" i="1" smtClean="0">
                <a:solidFill>
                  <a:schemeClr val="tx2"/>
                </a:solidFill>
              </a:rPr>
              <a:t>Bacillus</a:t>
            </a:r>
            <a:endParaRPr lang="en-US" altLang="zh-CN" smtClean="0"/>
          </a:p>
          <a:p>
            <a:pPr eaLnBrk="1" hangingPunct="1"/>
            <a:r>
              <a:rPr lang="zh-CN" altLang="en-US" b="1" smtClean="0"/>
              <a:t>联        根      带    </a:t>
            </a:r>
            <a:r>
              <a:rPr lang="en-US" altLang="zh-CN" b="1" i="1" smtClean="0"/>
              <a:t>Klebsiella</a:t>
            </a:r>
            <a:endParaRPr lang="en-US" altLang="zh-CN" b="1" smtClean="0"/>
          </a:p>
          <a:p>
            <a:pPr eaLnBrk="1" hangingPunct="1"/>
            <a:r>
              <a:rPr lang="zh-CN" altLang="en-US" b="1" smtClean="0"/>
              <a:t>合        际      热  </a:t>
            </a:r>
            <a:r>
              <a:rPr lang="en-US" altLang="zh-CN" b="1" i="1" smtClean="0"/>
              <a:t>Azospirillum</a:t>
            </a:r>
            <a:r>
              <a:rPr lang="en-US" altLang="zh-CN" b="1" smtClean="0"/>
              <a:t>/ </a:t>
            </a:r>
            <a:r>
              <a:rPr lang="en-US" altLang="zh-CN" b="1" i="1" smtClean="0"/>
              <a:t>Beijerinckia</a:t>
            </a:r>
            <a:endParaRPr lang="en-US" altLang="zh-CN" b="1" smtClean="0"/>
          </a:p>
          <a:p>
            <a:pPr eaLnBrk="1" hangingPunct="1"/>
            <a:r>
              <a:rPr lang="zh-CN" altLang="en-US" b="1" smtClean="0"/>
              <a:t>固                  带  </a:t>
            </a:r>
            <a:r>
              <a:rPr lang="en-US" altLang="zh-CN" b="1" i="1" smtClean="0"/>
              <a:t>Azutobacter paspali</a:t>
            </a:r>
            <a:r>
              <a:rPr lang="en-US" altLang="zh-CN" b="1" smtClean="0"/>
              <a:t>(</a:t>
            </a:r>
            <a:r>
              <a:rPr lang="zh-CN" altLang="en-US" b="1" smtClean="0"/>
              <a:t>雀稗</a:t>
            </a:r>
            <a:r>
              <a:rPr lang="en-US" altLang="zh-CN" b="1" smtClean="0"/>
              <a:t>)</a:t>
            </a:r>
          </a:p>
          <a:p>
            <a:pPr eaLnBrk="1" hangingPunct="1"/>
            <a:r>
              <a:rPr lang="zh-CN" altLang="en-US" b="1" smtClean="0"/>
              <a:t>氮       叶        </a:t>
            </a:r>
            <a:r>
              <a:rPr lang="en-US" altLang="zh-CN" b="1" i="1" smtClean="0"/>
              <a:t>Beijerinckia</a:t>
            </a:r>
            <a:endParaRPr lang="en-US" altLang="zh-CN" b="1" smtClean="0"/>
          </a:p>
          <a:p>
            <a:pPr eaLnBrk="1" hangingPunct="1"/>
            <a:r>
              <a:rPr lang="zh-CN" altLang="en-US" b="1" smtClean="0"/>
              <a:t>菌       面        </a:t>
            </a:r>
            <a:r>
              <a:rPr lang="en-US" altLang="zh-CN" b="1" i="1" smtClean="0"/>
              <a:t>Azutobacter</a:t>
            </a:r>
          </a:p>
        </p:txBody>
      </p:sp>
      <p:sp>
        <p:nvSpPr>
          <p:cNvPr id="151555" name="AutoShape 3"/>
          <p:cNvSpPr>
            <a:spLocks/>
          </p:cNvSpPr>
          <p:nvPr/>
        </p:nvSpPr>
        <p:spPr bwMode="auto">
          <a:xfrm>
            <a:off x="1476375" y="2276475"/>
            <a:ext cx="609600" cy="2857500"/>
          </a:xfrm>
          <a:prstGeom prst="leftBrace">
            <a:avLst>
              <a:gd name="adj1" fmla="val 39062"/>
              <a:gd name="adj2" fmla="val 50000"/>
            </a:avLst>
          </a:prstGeom>
          <a:noFill/>
          <a:ln w="38100">
            <a:solidFill>
              <a:srgbClr val="FF3300"/>
            </a:solidFill>
            <a:round/>
            <a:headEnd/>
            <a:tailEnd/>
          </a:ln>
        </p:spPr>
        <p:txBody>
          <a:bodyPr wrap="none" anchor="ctr"/>
          <a:lstStyle/>
          <a:p>
            <a:endParaRPr lang="zh-CN" altLang="en-US"/>
          </a:p>
        </p:txBody>
      </p:sp>
      <p:sp>
        <p:nvSpPr>
          <p:cNvPr id="151556" name="AutoShape 4"/>
          <p:cNvSpPr>
            <a:spLocks/>
          </p:cNvSpPr>
          <p:nvPr/>
        </p:nvSpPr>
        <p:spPr bwMode="auto">
          <a:xfrm>
            <a:off x="3851275" y="1773238"/>
            <a:ext cx="400050" cy="781050"/>
          </a:xfrm>
          <a:prstGeom prst="leftBrace">
            <a:avLst>
              <a:gd name="adj1" fmla="val 16270"/>
              <a:gd name="adj2" fmla="val 50000"/>
            </a:avLst>
          </a:prstGeom>
          <a:no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51557" name="AutoShape 5"/>
          <p:cNvSpPr>
            <a:spLocks/>
          </p:cNvSpPr>
          <p:nvPr/>
        </p:nvSpPr>
        <p:spPr bwMode="auto">
          <a:xfrm>
            <a:off x="2916238" y="1916113"/>
            <a:ext cx="457200" cy="1943100"/>
          </a:xfrm>
          <a:prstGeom prst="leftBrace">
            <a:avLst>
              <a:gd name="adj1" fmla="val 35417"/>
              <a:gd name="adj2" fmla="val 50000"/>
            </a:avLst>
          </a:prstGeom>
          <a:no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51558" name="AutoShape 6"/>
          <p:cNvSpPr>
            <a:spLocks/>
          </p:cNvSpPr>
          <p:nvPr/>
        </p:nvSpPr>
        <p:spPr bwMode="auto">
          <a:xfrm>
            <a:off x="3708400" y="2924175"/>
            <a:ext cx="400050" cy="781050"/>
          </a:xfrm>
          <a:prstGeom prst="leftBrace">
            <a:avLst>
              <a:gd name="adj1" fmla="val 16270"/>
              <a:gd name="adj2" fmla="val 50000"/>
            </a:avLst>
          </a:prstGeom>
          <a:no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51559" name="AutoShape 7"/>
          <p:cNvSpPr>
            <a:spLocks/>
          </p:cNvSpPr>
          <p:nvPr/>
        </p:nvSpPr>
        <p:spPr bwMode="auto">
          <a:xfrm>
            <a:off x="2700338" y="4149725"/>
            <a:ext cx="400050" cy="781050"/>
          </a:xfrm>
          <a:prstGeom prst="leftBrace">
            <a:avLst>
              <a:gd name="adj1" fmla="val 16270"/>
              <a:gd name="adj2" fmla="val 50000"/>
            </a:avLst>
          </a:prstGeom>
          <a:no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51560" name="Rectangle 8"/>
          <p:cNvSpPr>
            <a:spLocks noGrp="1" noChangeArrowheads="1"/>
          </p:cNvSpPr>
          <p:nvPr>
            <p:ph type="title"/>
          </p:nvPr>
        </p:nvSpPr>
        <p:spPr>
          <a:xfrm>
            <a:off x="323850" y="404813"/>
            <a:ext cx="7343775" cy="561975"/>
          </a:xfrm>
          <a:solidFill>
            <a:srgbClr val="003300"/>
          </a:solidFill>
          <a:ln>
            <a:solidFill>
              <a:srgbClr val="FF0000"/>
            </a:solidFill>
          </a:ln>
        </p:spPr>
        <p:txBody>
          <a:bodyPr/>
          <a:lstStyle/>
          <a:p>
            <a:pPr algn="l" eaLnBrk="1" hangingPunct="1"/>
            <a:r>
              <a:rPr lang="en-US" altLang="zh-CN" sz="2400" b="1" smtClean="0">
                <a:solidFill>
                  <a:schemeClr val="bg1"/>
                </a:solidFill>
              </a:rPr>
              <a:t>2</a:t>
            </a:r>
            <a:r>
              <a:rPr lang="zh-CN" altLang="en-US" sz="2400" b="1" smtClean="0">
                <a:solidFill>
                  <a:schemeClr val="bg1"/>
                </a:solidFill>
              </a:rPr>
              <a:t>、联合固氮菌（</a:t>
            </a:r>
            <a:r>
              <a:rPr lang="en-US" altLang="zh-CN" sz="2400" b="1" smtClean="0">
                <a:solidFill>
                  <a:srgbClr val="99FFCC"/>
                </a:solidFill>
              </a:rPr>
              <a:t>associative  nitrogen</a:t>
            </a:r>
            <a:r>
              <a:rPr lang="zh-CN" altLang="en-US" sz="2400" b="1" smtClean="0">
                <a:solidFill>
                  <a:srgbClr val="99FFCC"/>
                </a:solidFill>
              </a:rPr>
              <a:t>－</a:t>
            </a:r>
            <a:r>
              <a:rPr lang="en-US" altLang="zh-CN" sz="2400" b="1" smtClean="0">
                <a:solidFill>
                  <a:srgbClr val="99FFCC"/>
                </a:solidFill>
              </a:rPr>
              <a:t>fiver</a:t>
            </a:r>
            <a:r>
              <a:rPr lang="zh-CN" altLang="en-US" sz="2400" b="1" smtClean="0">
                <a:solidFill>
                  <a:schemeClr val="bg1"/>
                </a:solidFill>
              </a:rPr>
              <a:t>）</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395288" y="620713"/>
            <a:ext cx="3756025" cy="519112"/>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zh-CN" altLang="en-US" sz="2800" b="1">
                <a:solidFill>
                  <a:schemeClr val="hlink"/>
                </a:solidFill>
                <a:latin typeface="Times New Roman" pitchFamily="18" charset="0"/>
              </a:rPr>
              <a:t>（二）固氮的生化机制</a:t>
            </a:r>
          </a:p>
        </p:txBody>
      </p:sp>
      <p:sp>
        <p:nvSpPr>
          <p:cNvPr id="152579" name="Rectangle 3"/>
          <p:cNvSpPr>
            <a:spLocks noChangeArrowheads="1"/>
          </p:cNvSpPr>
          <p:nvPr/>
        </p:nvSpPr>
        <p:spPr bwMode="auto">
          <a:xfrm>
            <a:off x="611188" y="2781300"/>
            <a:ext cx="3552825"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en-US" altLang="zh-CN" sz="2400" b="1">
                <a:solidFill>
                  <a:srgbClr val="FF0000"/>
                </a:solidFill>
                <a:latin typeface="Times New Roman" pitchFamily="18" charset="0"/>
              </a:rPr>
              <a:t>1</a:t>
            </a:r>
            <a:r>
              <a:rPr kumimoji="1" lang="zh-CN" altLang="en-US" sz="2400" b="1">
                <a:solidFill>
                  <a:srgbClr val="FF0000"/>
                </a:solidFill>
                <a:latin typeface="Times New Roman" pitchFamily="18" charset="0"/>
              </a:rPr>
              <a:t>、生物固氮反应的</a:t>
            </a:r>
            <a:r>
              <a:rPr kumimoji="1" lang="en-US" altLang="zh-CN" sz="2400" b="1">
                <a:solidFill>
                  <a:srgbClr val="FF0000"/>
                </a:solidFill>
                <a:latin typeface="Times New Roman" pitchFamily="18" charset="0"/>
              </a:rPr>
              <a:t>6</a:t>
            </a:r>
            <a:r>
              <a:rPr kumimoji="1" lang="zh-CN" altLang="en-US" sz="2400" b="1">
                <a:solidFill>
                  <a:srgbClr val="FF0000"/>
                </a:solidFill>
                <a:latin typeface="Times New Roman" pitchFamily="18" charset="0"/>
              </a:rPr>
              <a:t>要素</a:t>
            </a:r>
          </a:p>
        </p:txBody>
      </p:sp>
      <p:sp>
        <p:nvSpPr>
          <p:cNvPr id="158724" name="Rectangle 4"/>
          <p:cNvSpPr>
            <a:spLocks noChangeArrowheads="1"/>
          </p:cNvSpPr>
          <p:nvPr/>
        </p:nvSpPr>
        <p:spPr bwMode="auto">
          <a:xfrm>
            <a:off x="395288" y="3429000"/>
            <a:ext cx="8066087" cy="2686050"/>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１）</a:t>
            </a:r>
            <a:r>
              <a:rPr kumimoji="1" lang="en-US" altLang="zh-CN" sz="2400" b="1">
                <a:solidFill>
                  <a:schemeClr val="bg1"/>
                </a:solidFill>
                <a:latin typeface="Times New Roman" pitchFamily="18" charset="0"/>
              </a:rPr>
              <a:t>ATP</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２）还原力</a:t>
            </a:r>
            <a:r>
              <a:rPr kumimoji="1" lang="en-US" altLang="zh-CN" sz="2400" b="1">
                <a:solidFill>
                  <a:schemeClr val="bg1"/>
                </a:solidFill>
                <a:latin typeface="Times New Roman" pitchFamily="18" charset="0"/>
              </a:rPr>
              <a:t>[H]</a:t>
            </a:r>
            <a:r>
              <a:rPr kumimoji="1" lang="zh-CN" altLang="en-US" sz="2400" b="1">
                <a:solidFill>
                  <a:schemeClr val="bg1"/>
                </a:solidFill>
                <a:latin typeface="Times New Roman" pitchFamily="18" charset="0"/>
              </a:rPr>
              <a:t>及其传递载体</a:t>
            </a:r>
            <a:r>
              <a:rPr kumimoji="1" lang="en-US" altLang="zh-CN" sz="2400" b="1">
                <a:solidFill>
                  <a:schemeClr val="bg1"/>
                </a:solidFill>
                <a:latin typeface="Times New Roman" pitchFamily="18" charset="0"/>
              </a:rPr>
              <a:t>(NAD(P)H+H</a:t>
            </a:r>
            <a:r>
              <a:rPr kumimoji="1" lang="en-US" altLang="zh-CN" sz="2400" b="1" baseline="30000">
                <a:solidFill>
                  <a:schemeClr val="bg1"/>
                </a:solidFill>
                <a:latin typeface="Times New Roman" pitchFamily="18" charset="0"/>
              </a:rPr>
              <a:t>+</a:t>
            </a:r>
            <a:r>
              <a:rPr kumimoji="1" lang="en-US" altLang="zh-CN" sz="2400" b="1">
                <a:solidFill>
                  <a:schemeClr val="bg1"/>
                </a:solidFill>
                <a:latin typeface="Times New Roman" pitchFamily="18" charset="0"/>
              </a:rPr>
              <a:t>/Fd.2H)</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３）</a:t>
            </a:r>
            <a:r>
              <a:rPr kumimoji="1" lang="zh-CN" altLang="en-US" sz="2400" b="1">
                <a:solidFill>
                  <a:srgbClr val="0000FF"/>
                </a:solidFill>
                <a:latin typeface="Times New Roman" pitchFamily="18" charset="0"/>
              </a:rPr>
              <a:t>固氮酶</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组分</a:t>
            </a:r>
            <a:r>
              <a:rPr kumimoji="1" lang="en-US" altLang="zh-CN" sz="2400" b="1">
                <a:solidFill>
                  <a:schemeClr val="bg1"/>
                </a:solidFill>
                <a:latin typeface="Times New Roman" pitchFamily="18" charset="0"/>
              </a:rPr>
              <a:t>I:</a:t>
            </a:r>
            <a:r>
              <a:rPr kumimoji="1" lang="zh-CN" altLang="en-US" sz="2400" b="1">
                <a:solidFill>
                  <a:schemeClr val="bg1"/>
                </a:solidFill>
                <a:latin typeface="Times New Roman" pitchFamily="18" charset="0"/>
              </a:rPr>
              <a:t>固氮酶，组分</a:t>
            </a:r>
            <a:r>
              <a:rPr kumimoji="1" lang="en-US" altLang="zh-CN" sz="2400" b="1">
                <a:solidFill>
                  <a:schemeClr val="bg1"/>
                </a:solidFill>
                <a:latin typeface="Times New Roman" pitchFamily="18" charset="0"/>
              </a:rPr>
              <a:t>II</a:t>
            </a:r>
            <a:r>
              <a:rPr kumimoji="1" lang="zh-CN" altLang="en-US" sz="2400" b="1">
                <a:solidFill>
                  <a:schemeClr val="bg1"/>
                </a:solidFill>
                <a:latin typeface="Times New Roman" pitchFamily="18" charset="0"/>
              </a:rPr>
              <a:t>：固氮酶还原酶）</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４）还原底物</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氮气</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５）镁离子</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６）严格的厌氧环境</a:t>
            </a:r>
          </a:p>
        </p:txBody>
      </p:sp>
      <p:sp>
        <p:nvSpPr>
          <p:cNvPr id="152581" name="Text Box 5"/>
          <p:cNvSpPr txBox="1">
            <a:spLocks noChangeArrowheads="1"/>
          </p:cNvSpPr>
          <p:nvPr/>
        </p:nvSpPr>
        <p:spPr bwMode="auto">
          <a:xfrm>
            <a:off x="539750" y="1412875"/>
            <a:ext cx="8064500" cy="822325"/>
          </a:xfrm>
          <a:prstGeom prst="rect">
            <a:avLst/>
          </a:prstGeom>
          <a:noFill/>
          <a:ln w="9525">
            <a:noFill/>
            <a:miter lim="800000"/>
            <a:headEnd/>
            <a:tailEnd/>
          </a:ln>
        </p:spPr>
        <p:txBody>
          <a:bodyPr>
            <a:spAutoFit/>
          </a:bodyPr>
          <a:lstStyle/>
          <a:p>
            <a:pPr>
              <a:spcBef>
                <a:spcPct val="50000"/>
              </a:spcBef>
            </a:pPr>
            <a:r>
              <a:rPr lang="en-US" altLang="zh-CN" sz="2400" b="1"/>
              <a:t>N</a:t>
            </a:r>
            <a:r>
              <a:rPr lang="en-US" altLang="zh-CN" sz="2400" b="1" baseline="-25000"/>
              <a:t>2</a:t>
            </a:r>
            <a:r>
              <a:rPr lang="en-US" altLang="zh-CN" sz="2400" b="1"/>
              <a:t>+8H</a:t>
            </a:r>
            <a:r>
              <a:rPr lang="en-US" altLang="zh-CN" sz="2400" b="1" baseline="30000"/>
              <a:t>+</a:t>
            </a:r>
            <a:r>
              <a:rPr lang="en-US" altLang="zh-CN" sz="2400" b="1"/>
              <a:t>+8e</a:t>
            </a:r>
            <a:r>
              <a:rPr lang="en-US" altLang="zh-CN" sz="2400" b="1" baseline="30000"/>
              <a:t>-</a:t>
            </a:r>
            <a:r>
              <a:rPr lang="en-US" altLang="zh-CN" sz="2400" b="1"/>
              <a:t>+(18~24)ATP          2NH</a:t>
            </a:r>
            <a:r>
              <a:rPr lang="en-US" altLang="zh-CN" sz="2400" b="1" baseline="-25000"/>
              <a:t>3</a:t>
            </a:r>
            <a:r>
              <a:rPr lang="en-US" altLang="zh-CN" sz="2400" b="1"/>
              <a:t>+H</a:t>
            </a:r>
            <a:r>
              <a:rPr lang="en-US" altLang="zh-CN" sz="2400" b="1" baseline="-25000"/>
              <a:t>2</a:t>
            </a:r>
            <a:r>
              <a:rPr lang="en-US" altLang="zh-CN" sz="2400" b="1"/>
              <a:t>+(18~24)ADP+ (18~24) Pi</a:t>
            </a:r>
          </a:p>
        </p:txBody>
      </p:sp>
      <p:sp>
        <p:nvSpPr>
          <p:cNvPr id="152582" name="Line 6"/>
          <p:cNvSpPr>
            <a:spLocks noChangeShapeType="1"/>
          </p:cNvSpPr>
          <p:nvPr/>
        </p:nvSpPr>
        <p:spPr bwMode="auto">
          <a:xfrm>
            <a:off x="4140200" y="1628775"/>
            <a:ext cx="792163" cy="0"/>
          </a:xfrm>
          <a:prstGeom prst="line">
            <a:avLst/>
          </a:prstGeom>
          <a:noFill/>
          <a:ln w="28575">
            <a:solidFill>
              <a:srgbClr val="0000FF"/>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 calcmode="lin" valueType="num">
                                      <p:cBhvr additive="base">
                                        <p:cTn id="7" dur="500" fill="hold"/>
                                        <p:tgtEl>
                                          <p:spTgt spid="158724"/>
                                        </p:tgtEl>
                                        <p:attrNameLst>
                                          <p:attrName>ppt_x</p:attrName>
                                        </p:attrNameLst>
                                      </p:cBhvr>
                                      <p:tavLst>
                                        <p:tav tm="0">
                                          <p:val>
                                            <p:strVal val="0-#ppt_w/2"/>
                                          </p:val>
                                        </p:tav>
                                        <p:tav tm="100000">
                                          <p:val>
                                            <p:strVal val="#ppt_x"/>
                                          </p:val>
                                        </p:tav>
                                      </p:tavLst>
                                    </p:anim>
                                    <p:anim calcmode="lin" valueType="num">
                                      <p:cBhvr additive="base">
                                        <p:cTn id="8" dur="500" fill="hold"/>
                                        <p:tgtEl>
                                          <p:spTgt spid="158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539750" y="476250"/>
            <a:ext cx="2674938" cy="561975"/>
          </a:xfrm>
        </p:spPr>
        <p:txBody>
          <a:bodyPr/>
          <a:lstStyle/>
          <a:p>
            <a:pPr algn="l" eaLnBrk="1" hangingPunct="1"/>
            <a:r>
              <a:rPr lang="zh-CN" altLang="en-US" sz="2400" b="1" smtClean="0">
                <a:solidFill>
                  <a:schemeClr val="hlink"/>
                </a:solidFill>
              </a:rPr>
              <a:t>固氮酶共性与组分</a:t>
            </a:r>
          </a:p>
        </p:txBody>
      </p:sp>
      <p:sp>
        <p:nvSpPr>
          <p:cNvPr id="153603" name="Rectangle 3"/>
          <p:cNvSpPr>
            <a:spLocks noGrp="1" noChangeArrowheads="1"/>
          </p:cNvSpPr>
          <p:nvPr>
            <p:ph type="body" idx="1"/>
          </p:nvPr>
        </p:nvSpPr>
        <p:spPr>
          <a:xfrm>
            <a:off x="457200" y="1600200"/>
            <a:ext cx="8229600" cy="3844925"/>
          </a:xfrm>
          <a:solidFill>
            <a:srgbClr val="C0C0C0"/>
          </a:solidFill>
          <a:ln>
            <a:solidFill>
              <a:srgbClr val="FFFF00"/>
            </a:solidFill>
          </a:ln>
        </p:spPr>
        <p:txBody>
          <a:bodyPr/>
          <a:lstStyle/>
          <a:p>
            <a:pPr eaLnBrk="1" hangingPunct="1">
              <a:lnSpc>
                <a:spcPct val="130000"/>
              </a:lnSpc>
            </a:pPr>
            <a:r>
              <a:rPr lang="zh-CN" altLang="en-US" b="1" smtClean="0">
                <a:solidFill>
                  <a:srgbClr val="FF6600"/>
                </a:solidFill>
              </a:rPr>
              <a:t>共性：</a:t>
            </a:r>
            <a:r>
              <a:rPr lang="zh-CN" altLang="en-US" sz="2400" b="1" smtClean="0"/>
              <a:t>从不同生理类型的固氮菌中提到</a:t>
            </a:r>
          </a:p>
          <a:p>
            <a:pPr eaLnBrk="1" hangingPunct="1"/>
            <a:r>
              <a:rPr lang="zh-CN" altLang="en-US" sz="2400" b="1" smtClean="0"/>
              <a:t>                </a:t>
            </a:r>
            <a:r>
              <a:rPr lang="zh-CN" altLang="en-US" sz="2400" b="1" smtClean="0">
                <a:solidFill>
                  <a:srgbClr val="3333CC"/>
                </a:solidFill>
              </a:rPr>
              <a:t>结构相同的固氮酶</a:t>
            </a:r>
            <a:r>
              <a:rPr lang="zh-CN" altLang="en-US" sz="2400" b="1" smtClean="0"/>
              <a:t>，其均含两个成分，即为</a:t>
            </a:r>
            <a:r>
              <a:rPr lang="zh-CN" altLang="en-US" smtClean="0"/>
              <a:t>：</a:t>
            </a:r>
          </a:p>
          <a:p>
            <a:pPr eaLnBrk="1" hangingPunct="1"/>
            <a:r>
              <a:rPr lang="zh-CN" altLang="en-US" b="1" smtClean="0">
                <a:solidFill>
                  <a:srgbClr val="FF3300"/>
                </a:solidFill>
              </a:rPr>
              <a:t>组分</a:t>
            </a:r>
            <a:r>
              <a:rPr lang="en-US" altLang="zh-CN" b="1" smtClean="0">
                <a:solidFill>
                  <a:srgbClr val="FF3300"/>
                </a:solidFill>
              </a:rPr>
              <a:t>I</a:t>
            </a:r>
            <a:r>
              <a:rPr lang="zh-CN" altLang="en-US" sz="2400" b="1" smtClean="0"/>
              <a:t>：（ </a:t>
            </a:r>
            <a:r>
              <a:rPr lang="en-US" altLang="zh-CN" sz="2400" b="1" i="1" smtClean="0"/>
              <a:t>P1</a:t>
            </a:r>
            <a:r>
              <a:rPr lang="zh-CN" altLang="en-US" sz="2400" b="1" smtClean="0"/>
              <a:t>），</a:t>
            </a:r>
            <a:r>
              <a:rPr lang="zh-CN" altLang="en-US" sz="2400" b="1" smtClean="0">
                <a:solidFill>
                  <a:srgbClr val="3333CC"/>
                </a:solidFill>
              </a:rPr>
              <a:t>真正的固氮酶</a:t>
            </a:r>
            <a:r>
              <a:rPr lang="zh-CN" altLang="en-US" sz="2400" b="1" smtClean="0"/>
              <a:t>，对氧较敏感。</a:t>
            </a:r>
          </a:p>
          <a:p>
            <a:pPr eaLnBrk="1" hangingPunct="1">
              <a:lnSpc>
                <a:spcPct val="120000"/>
              </a:lnSpc>
            </a:pPr>
            <a:r>
              <a:rPr lang="zh-CN" altLang="en-US" sz="2400" b="1" smtClean="0"/>
              <a:t>                  固氮催化的主角即络合、活化和还原</a:t>
            </a:r>
            <a:r>
              <a:rPr lang="en-US" altLang="zh-CN" sz="2400" b="1" smtClean="0"/>
              <a:t>N</a:t>
            </a:r>
            <a:r>
              <a:rPr lang="en-US" altLang="zh-CN" sz="2400" b="1" baseline="-25000" smtClean="0"/>
              <a:t>2</a:t>
            </a:r>
            <a:r>
              <a:rPr lang="zh-CN" altLang="en-US" sz="2400" b="1" smtClean="0"/>
              <a:t>，</a:t>
            </a:r>
          </a:p>
          <a:p>
            <a:pPr eaLnBrk="1" hangingPunct="1">
              <a:lnSpc>
                <a:spcPct val="120000"/>
              </a:lnSpc>
            </a:pPr>
            <a:r>
              <a:rPr lang="zh-CN" altLang="en-US" b="1" smtClean="0">
                <a:solidFill>
                  <a:srgbClr val="FF3300"/>
                </a:solidFill>
              </a:rPr>
              <a:t>组分</a:t>
            </a:r>
            <a:r>
              <a:rPr lang="en-US" altLang="zh-CN" b="1" smtClean="0">
                <a:solidFill>
                  <a:srgbClr val="FF3300"/>
                </a:solidFill>
              </a:rPr>
              <a:t>II</a:t>
            </a:r>
            <a:r>
              <a:rPr lang="zh-CN" altLang="en-US" b="1" smtClean="0">
                <a:solidFill>
                  <a:srgbClr val="FF3300"/>
                </a:solidFill>
              </a:rPr>
              <a:t>：</a:t>
            </a:r>
            <a:r>
              <a:rPr lang="en-US" altLang="zh-CN" sz="2400" b="1" smtClean="0">
                <a:solidFill>
                  <a:schemeClr val="tx2"/>
                </a:solidFill>
              </a:rPr>
              <a:t>( </a:t>
            </a:r>
            <a:r>
              <a:rPr lang="en-US" altLang="zh-CN" sz="2400" b="1" i="1" smtClean="0"/>
              <a:t>P</a:t>
            </a:r>
            <a:r>
              <a:rPr lang="en-US" altLang="zh-CN" sz="2400" b="1" i="1" baseline="-25000" smtClean="0"/>
              <a:t>2</a:t>
            </a:r>
            <a:r>
              <a:rPr lang="zh-CN" altLang="en-US" sz="2400" b="1" smtClean="0"/>
              <a:t>），</a:t>
            </a:r>
            <a:r>
              <a:rPr lang="zh-CN" altLang="en-US" sz="2400" b="1" smtClean="0">
                <a:solidFill>
                  <a:srgbClr val="3333CC"/>
                </a:solidFill>
              </a:rPr>
              <a:t>固氮酶的还原酶</a:t>
            </a:r>
            <a:r>
              <a:rPr lang="zh-CN" altLang="en-US" sz="2400" b="1" smtClean="0"/>
              <a:t>，</a:t>
            </a:r>
            <a:r>
              <a:rPr lang="zh-CN" altLang="en-US" sz="2400" b="1" smtClean="0">
                <a:solidFill>
                  <a:srgbClr val="3333CC"/>
                </a:solidFill>
              </a:rPr>
              <a:t>对氧极敏感</a:t>
            </a:r>
            <a:r>
              <a:rPr lang="zh-CN" altLang="en-US" sz="2400" b="1" smtClean="0"/>
              <a:t>。</a:t>
            </a:r>
          </a:p>
          <a:p>
            <a:pPr eaLnBrk="1" hangingPunct="1">
              <a:lnSpc>
                <a:spcPct val="130000"/>
              </a:lnSpc>
            </a:pPr>
            <a:r>
              <a:rPr lang="zh-CN" altLang="en-US" sz="2400" b="1" smtClean="0"/>
              <a:t>                 起传递电子到组分</a:t>
            </a:r>
            <a:r>
              <a:rPr lang="en-US" altLang="zh-CN" sz="2400" b="1" smtClean="0"/>
              <a:t>I</a:t>
            </a:r>
            <a:r>
              <a:rPr lang="zh-CN" altLang="en-US" sz="2400" b="1" smtClean="0"/>
              <a:t>上去的功能；</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54627" name="Rectangle 3"/>
          <p:cNvSpPr>
            <a:spLocks noGrp="1" noChangeArrowheads="1"/>
          </p:cNvSpPr>
          <p:nvPr>
            <p:ph type="title"/>
          </p:nvPr>
        </p:nvSpPr>
        <p:spPr/>
        <p:txBody>
          <a:bodyPr/>
          <a:lstStyle/>
          <a:p>
            <a:pPr eaLnBrk="1" hangingPunct="1"/>
            <a:r>
              <a:rPr lang="zh-CN" altLang="en-US" sz="3600" b="1" smtClean="0"/>
              <a:t>固氮酶两个组分的比较</a:t>
            </a:r>
            <a:endParaRPr lang="zh-CN" altLang="en-US" smtClean="0"/>
          </a:p>
        </p:txBody>
      </p:sp>
      <p:sp>
        <p:nvSpPr>
          <p:cNvPr id="154628" name="Rectangle 4"/>
          <p:cNvSpPr>
            <a:spLocks noGrp="1" noChangeArrowheads="1"/>
          </p:cNvSpPr>
          <p:nvPr>
            <p:ph type="body" idx="1"/>
          </p:nvPr>
        </p:nvSpPr>
        <p:spPr>
          <a:xfrm>
            <a:off x="0" y="1695450"/>
            <a:ext cx="9144000" cy="4438650"/>
          </a:xfrm>
        </p:spPr>
        <p:txBody>
          <a:bodyPr/>
          <a:lstStyle/>
          <a:p>
            <a:pPr eaLnBrk="1" hangingPunct="1">
              <a:buFontTx/>
              <a:buNone/>
            </a:pPr>
            <a:r>
              <a:rPr lang="zh-CN" altLang="en-US" sz="2800" b="1" smtClean="0"/>
              <a:t>项目                              组分</a:t>
            </a:r>
            <a:r>
              <a:rPr lang="en-US" altLang="zh-CN" sz="2800" b="1" smtClean="0"/>
              <a:t>I                        </a:t>
            </a:r>
            <a:r>
              <a:rPr lang="zh-CN" altLang="en-US" sz="2800" b="1" smtClean="0"/>
              <a:t>组分</a:t>
            </a:r>
            <a:r>
              <a:rPr lang="en-US" altLang="zh-CN" sz="2800" b="1" smtClean="0"/>
              <a:t>II</a:t>
            </a:r>
          </a:p>
          <a:p>
            <a:pPr eaLnBrk="1" hangingPunct="1">
              <a:buFontTx/>
              <a:buNone/>
            </a:pPr>
            <a:r>
              <a:rPr lang="zh-CN" altLang="en-US" sz="2400" b="1" smtClean="0"/>
              <a:t>蛋白亚基数                      </a:t>
            </a:r>
            <a:r>
              <a:rPr lang="en-US" altLang="zh-CN" sz="2400" b="1" smtClean="0"/>
              <a:t>4(2</a:t>
            </a:r>
            <a:r>
              <a:rPr lang="zh-CN" altLang="en-US" sz="2400" b="1" smtClean="0"/>
              <a:t>大</a:t>
            </a:r>
            <a:r>
              <a:rPr lang="en-US" altLang="zh-CN" sz="2400" b="1" smtClean="0"/>
              <a:t>/2</a:t>
            </a:r>
            <a:r>
              <a:rPr lang="zh-CN" altLang="en-US" sz="2400" b="1" smtClean="0"/>
              <a:t>小</a:t>
            </a:r>
            <a:r>
              <a:rPr lang="en-US" altLang="zh-CN" sz="2400" b="1" smtClean="0"/>
              <a:t>)                        2(</a:t>
            </a:r>
            <a:r>
              <a:rPr lang="zh-CN" altLang="en-US" sz="2400" b="1" smtClean="0"/>
              <a:t>相同</a:t>
            </a:r>
            <a:r>
              <a:rPr lang="en-US" altLang="zh-CN" sz="2400" b="1" smtClean="0"/>
              <a:t>)</a:t>
            </a:r>
          </a:p>
          <a:p>
            <a:pPr eaLnBrk="1" hangingPunct="1">
              <a:buFontTx/>
              <a:buNone/>
            </a:pPr>
            <a:r>
              <a:rPr lang="zh-CN" altLang="en-US" sz="2400" b="1" smtClean="0"/>
              <a:t>分子量                              </a:t>
            </a:r>
            <a:r>
              <a:rPr lang="en-US" altLang="zh-CN" sz="2400" b="1" smtClean="0"/>
              <a:t>~220000                            ~60000</a:t>
            </a:r>
          </a:p>
          <a:p>
            <a:pPr eaLnBrk="1" hangingPunct="1">
              <a:buFontTx/>
              <a:buNone/>
            </a:pPr>
            <a:r>
              <a:rPr lang="en-US" altLang="zh-CN" sz="2400" b="1" smtClean="0"/>
              <a:t>Fe</a:t>
            </a:r>
            <a:r>
              <a:rPr lang="zh-CN" altLang="en-US" sz="2400" b="1" smtClean="0"/>
              <a:t>原子数                         </a:t>
            </a:r>
            <a:r>
              <a:rPr lang="en-US" altLang="zh-CN" sz="2400" b="1" smtClean="0"/>
              <a:t>30(24~32)                                4</a:t>
            </a:r>
          </a:p>
          <a:p>
            <a:pPr eaLnBrk="1" hangingPunct="1">
              <a:buFontTx/>
              <a:buNone/>
            </a:pPr>
            <a:r>
              <a:rPr lang="zh-CN" altLang="en-US" sz="2400" b="1" smtClean="0"/>
              <a:t>非稳定</a:t>
            </a:r>
            <a:r>
              <a:rPr lang="en-US" altLang="zh-CN" sz="2400" b="1" smtClean="0"/>
              <a:t>S</a:t>
            </a:r>
            <a:r>
              <a:rPr lang="zh-CN" altLang="en-US" sz="2400" b="1" smtClean="0"/>
              <a:t>原子数               </a:t>
            </a:r>
            <a:r>
              <a:rPr lang="en-US" altLang="zh-CN" sz="2400" b="1" smtClean="0"/>
              <a:t>28(20~32)                                4</a:t>
            </a:r>
          </a:p>
          <a:p>
            <a:pPr eaLnBrk="1" hangingPunct="1">
              <a:buFontTx/>
              <a:buNone/>
            </a:pPr>
            <a:r>
              <a:rPr lang="en-US" altLang="zh-CN" sz="2400" b="1" smtClean="0"/>
              <a:t>Mo</a:t>
            </a:r>
            <a:r>
              <a:rPr lang="zh-CN" altLang="en-US" sz="2400" b="1" smtClean="0"/>
              <a:t>原子数                               </a:t>
            </a:r>
            <a:r>
              <a:rPr lang="en-US" altLang="zh-CN" sz="2400" b="1" smtClean="0"/>
              <a:t>2                                       0</a:t>
            </a:r>
          </a:p>
          <a:p>
            <a:pPr eaLnBrk="1" hangingPunct="1">
              <a:buFontTx/>
              <a:buNone/>
            </a:pPr>
            <a:r>
              <a:rPr lang="en-US" altLang="zh-CN" sz="2400" b="1" smtClean="0"/>
              <a:t>Cys</a:t>
            </a:r>
            <a:r>
              <a:rPr lang="zh-CN" altLang="en-US" sz="2400" b="1" smtClean="0"/>
              <a:t>的</a:t>
            </a:r>
            <a:r>
              <a:rPr lang="en-US" altLang="zh-CN" sz="2400" b="1" smtClean="0"/>
              <a:t>SH</a:t>
            </a:r>
            <a:r>
              <a:rPr lang="zh-CN" altLang="en-US" sz="2400" b="1" smtClean="0"/>
              <a:t>基数                      </a:t>
            </a:r>
            <a:r>
              <a:rPr lang="en-US" altLang="zh-CN" sz="2400" b="1" smtClean="0"/>
              <a:t>32~34                                 12</a:t>
            </a:r>
          </a:p>
          <a:p>
            <a:pPr eaLnBrk="1" hangingPunct="1">
              <a:buFontTx/>
              <a:buNone/>
            </a:pPr>
            <a:r>
              <a:rPr lang="zh-CN" altLang="en-US" sz="2400" b="1" smtClean="0"/>
              <a:t>活性中心               铁钼辅因子</a:t>
            </a:r>
            <a:r>
              <a:rPr lang="en-US" altLang="zh-CN" sz="2400" b="1" smtClean="0"/>
              <a:t>(“FeMoCo”)   </a:t>
            </a:r>
            <a:r>
              <a:rPr lang="zh-CN" altLang="en-US" sz="2400" b="1" smtClean="0"/>
              <a:t>电子活化中心</a:t>
            </a:r>
            <a:r>
              <a:rPr lang="en-US" altLang="zh-CN" sz="2400" b="1" smtClean="0"/>
              <a:t>(Fe</a:t>
            </a:r>
            <a:r>
              <a:rPr lang="en-US" altLang="zh-CN" sz="2400" b="1" baseline="-25000" smtClean="0"/>
              <a:t>4</a:t>
            </a:r>
            <a:r>
              <a:rPr lang="en-US" altLang="zh-CN" sz="2400" b="1" smtClean="0"/>
              <a:t>S</a:t>
            </a:r>
            <a:r>
              <a:rPr lang="en-US" altLang="zh-CN" sz="2400" b="1" baseline="-25000" smtClean="0"/>
              <a:t>4</a:t>
            </a:r>
            <a:r>
              <a:rPr lang="en-US" altLang="zh-CN" sz="2400" b="1" smtClean="0"/>
              <a:t>)</a:t>
            </a:r>
          </a:p>
          <a:p>
            <a:pPr eaLnBrk="1" hangingPunct="1">
              <a:buFontTx/>
              <a:buNone/>
            </a:pPr>
            <a:r>
              <a:rPr lang="zh-CN" altLang="en-US" sz="2400" b="1" smtClean="0"/>
              <a:t>功能                           络合</a:t>
            </a:r>
            <a:r>
              <a:rPr lang="en-US" altLang="zh-CN" sz="2400" b="1" smtClean="0"/>
              <a:t>,</a:t>
            </a:r>
            <a:r>
              <a:rPr lang="zh-CN" altLang="en-US" sz="2400" b="1" smtClean="0"/>
              <a:t>活化和还原</a:t>
            </a:r>
            <a:r>
              <a:rPr lang="en-US" altLang="zh-CN" sz="2400" b="1" smtClean="0"/>
              <a:t>N</a:t>
            </a:r>
            <a:r>
              <a:rPr lang="en-US" altLang="zh-CN" sz="2400" b="1" baseline="-25000" smtClean="0"/>
              <a:t>2           </a:t>
            </a:r>
            <a:r>
              <a:rPr lang="en-US" altLang="zh-CN" sz="2400" b="1" smtClean="0"/>
              <a:t> </a:t>
            </a:r>
            <a:r>
              <a:rPr lang="zh-CN" altLang="en-US" sz="2400" b="1" smtClean="0"/>
              <a:t>传递电子到组分</a:t>
            </a:r>
            <a:r>
              <a:rPr lang="en-US" altLang="zh-CN" sz="2400" b="1" smtClean="0"/>
              <a:t>I</a:t>
            </a:r>
            <a:r>
              <a:rPr lang="zh-CN" altLang="en-US" sz="2400" b="1" smtClean="0"/>
              <a:t>上</a:t>
            </a:r>
          </a:p>
          <a:p>
            <a:pPr eaLnBrk="1" hangingPunct="1">
              <a:buFontTx/>
              <a:buNone/>
            </a:pPr>
            <a:r>
              <a:rPr lang="zh-CN" altLang="en-US" sz="2400" b="1" smtClean="0"/>
              <a:t>对</a:t>
            </a:r>
            <a:r>
              <a:rPr lang="en-US" altLang="zh-CN" sz="2400" b="1" smtClean="0"/>
              <a:t>O</a:t>
            </a:r>
            <a:r>
              <a:rPr lang="en-US" altLang="zh-CN" sz="2400" b="1" baseline="-25000" smtClean="0"/>
              <a:t>2</a:t>
            </a:r>
            <a:r>
              <a:rPr lang="zh-CN" altLang="en-US" sz="2400" b="1" smtClean="0"/>
              <a:t>敏感性                        较敏                                   极敏</a:t>
            </a:r>
          </a:p>
        </p:txBody>
      </p:sp>
      <p:sp>
        <p:nvSpPr>
          <p:cNvPr id="154629" name="Line 5"/>
          <p:cNvSpPr>
            <a:spLocks noChangeShapeType="1"/>
          </p:cNvSpPr>
          <p:nvPr/>
        </p:nvSpPr>
        <p:spPr bwMode="auto">
          <a:xfrm>
            <a:off x="0" y="1638300"/>
            <a:ext cx="9144000" cy="0"/>
          </a:xfrm>
          <a:prstGeom prst="line">
            <a:avLst/>
          </a:prstGeom>
          <a:noFill/>
          <a:ln w="57150" cmpd="thickThin">
            <a:solidFill>
              <a:srgbClr val="FF3300"/>
            </a:solidFill>
            <a:round/>
            <a:headEnd/>
            <a:tailEnd/>
          </a:ln>
        </p:spPr>
        <p:txBody>
          <a:bodyPr wrap="none" anchor="ctr"/>
          <a:lstStyle/>
          <a:p>
            <a:endParaRPr lang="zh-CN" altLang="en-US"/>
          </a:p>
        </p:txBody>
      </p:sp>
      <p:sp>
        <p:nvSpPr>
          <p:cNvPr id="154630" name="Line 6"/>
          <p:cNvSpPr>
            <a:spLocks noChangeShapeType="1"/>
          </p:cNvSpPr>
          <p:nvPr/>
        </p:nvSpPr>
        <p:spPr bwMode="auto">
          <a:xfrm>
            <a:off x="0" y="2171700"/>
            <a:ext cx="9144000" cy="0"/>
          </a:xfrm>
          <a:prstGeom prst="line">
            <a:avLst/>
          </a:prstGeom>
          <a:noFill/>
          <a:ln w="28575">
            <a:solidFill>
              <a:srgbClr val="FF3300"/>
            </a:solidFill>
            <a:round/>
            <a:headEnd/>
            <a:tailEnd/>
          </a:ln>
        </p:spPr>
        <p:txBody>
          <a:bodyPr wrap="none" anchor="ctr"/>
          <a:lstStyle/>
          <a:p>
            <a:endParaRPr lang="zh-CN" altLang="en-US"/>
          </a:p>
        </p:txBody>
      </p:sp>
      <p:sp>
        <p:nvSpPr>
          <p:cNvPr id="154631" name="Line 7"/>
          <p:cNvSpPr>
            <a:spLocks noChangeShapeType="1"/>
          </p:cNvSpPr>
          <p:nvPr/>
        </p:nvSpPr>
        <p:spPr bwMode="auto">
          <a:xfrm>
            <a:off x="0" y="6248400"/>
            <a:ext cx="9144000" cy="0"/>
          </a:xfrm>
          <a:prstGeom prst="line">
            <a:avLst/>
          </a:prstGeom>
          <a:noFill/>
          <a:ln w="57150" cmpd="thinThick">
            <a:solidFill>
              <a:srgbClr val="FF33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484438" y="333375"/>
            <a:ext cx="4608512" cy="666750"/>
          </a:xfrm>
          <a:prstGeom prst="rect">
            <a:avLst/>
          </a:prstGeom>
          <a:noFill/>
          <a:ln w="9525">
            <a:noFill/>
            <a:miter lim="800000"/>
            <a:headEnd/>
            <a:tailEnd/>
          </a:ln>
        </p:spPr>
        <p:txBody>
          <a:bodyPr anchor="ctr"/>
          <a:lstStyle/>
          <a:p>
            <a:pPr algn="ctr"/>
            <a:r>
              <a:rPr lang="en-US" altLang="zh-CN" sz="3600" b="1">
                <a:solidFill>
                  <a:srgbClr val="0000FF"/>
                </a:solidFill>
                <a:latin typeface="楷体_GB2312" pitchFamily="49" charset="-122"/>
                <a:ea typeface="楷体_GB2312" pitchFamily="49" charset="-122"/>
              </a:rPr>
              <a:t>ATP</a:t>
            </a:r>
            <a:r>
              <a:rPr lang="zh-CN" altLang="en-US" sz="3600" b="1">
                <a:solidFill>
                  <a:srgbClr val="0000FF"/>
                </a:solidFill>
                <a:latin typeface="楷体_GB2312" pitchFamily="49" charset="-122"/>
                <a:ea typeface="楷体_GB2312" pitchFamily="49" charset="-122"/>
              </a:rPr>
              <a:t>产生的主要方式</a:t>
            </a:r>
          </a:p>
        </p:txBody>
      </p:sp>
      <p:sp>
        <p:nvSpPr>
          <p:cNvPr id="25603" name="Rectangle 5"/>
          <p:cNvSpPr>
            <a:spLocks noChangeArrowheads="1"/>
          </p:cNvSpPr>
          <p:nvPr/>
        </p:nvSpPr>
        <p:spPr bwMode="auto">
          <a:xfrm>
            <a:off x="323850" y="2276475"/>
            <a:ext cx="8281988" cy="1368425"/>
          </a:xfrm>
          <a:prstGeom prst="rect">
            <a:avLst/>
          </a:prstGeom>
          <a:noFill/>
          <a:ln w="9525">
            <a:solidFill>
              <a:srgbClr val="FF00FF"/>
            </a:solidFill>
            <a:miter lim="800000"/>
            <a:headEnd/>
            <a:tailEnd/>
          </a:ln>
        </p:spPr>
        <p:txBody>
          <a:bodyPr/>
          <a:lstStyle/>
          <a:p>
            <a:pPr marL="342900" indent="-342900">
              <a:lnSpc>
                <a:spcPct val="90000"/>
              </a:lnSpc>
              <a:spcBef>
                <a:spcPct val="20000"/>
              </a:spcBef>
            </a:pPr>
            <a:r>
              <a:rPr lang="en-US" altLang="zh-CN" sz="2800" b="1" dirty="0">
                <a:solidFill>
                  <a:srgbClr val="FF3300"/>
                </a:solidFill>
                <a:latin typeface="宋体" pitchFamily="2" charset="-122"/>
              </a:rPr>
              <a:t>1.</a:t>
            </a:r>
            <a:r>
              <a:rPr lang="zh-CN" altLang="en-US" sz="2800" b="1" dirty="0" smtClean="0">
                <a:solidFill>
                  <a:srgbClr val="FF3300"/>
                </a:solidFill>
                <a:latin typeface="宋体" pitchFamily="2" charset="-122"/>
              </a:rPr>
              <a:t>氧化磷酸化</a:t>
            </a:r>
            <a:r>
              <a:rPr lang="en-US" altLang="zh-CN" sz="2800" b="1" dirty="0" smtClean="0">
                <a:solidFill>
                  <a:srgbClr val="FF3300"/>
                </a:solidFill>
                <a:latin typeface="宋体" pitchFamily="2" charset="-122"/>
              </a:rPr>
              <a:t>(oxidative </a:t>
            </a:r>
            <a:r>
              <a:rPr lang="en-US" altLang="zh-CN" sz="2800" b="1" dirty="0" err="1" smtClean="0">
                <a:solidFill>
                  <a:srgbClr val="FF3300"/>
                </a:solidFill>
                <a:latin typeface="宋体" pitchFamily="2" charset="-122"/>
              </a:rPr>
              <a:t>phosphorylation</a:t>
            </a:r>
            <a:r>
              <a:rPr lang="en-US" altLang="zh-CN" sz="2800" b="1" dirty="0" smtClean="0">
                <a:solidFill>
                  <a:srgbClr val="FF3300"/>
                </a:solidFill>
                <a:latin typeface="宋体" pitchFamily="2" charset="-122"/>
              </a:rPr>
              <a:t>)</a:t>
            </a:r>
            <a:r>
              <a:rPr lang="zh-CN" altLang="en-US" sz="2800" b="1" dirty="0" smtClean="0">
                <a:solidFill>
                  <a:srgbClr val="FF3300"/>
                </a:solidFill>
                <a:latin typeface="宋体" pitchFamily="2" charset="-122"/>
              </a:rPr>
              <a:t> </a:t>
            </a:r>
            <a:endParaRPr lang="zh-CN" altLang="en-US" sz="2800" b="1" dirty="0">
              <a:solidFill>
                <a:srgbClr val="FF3300"/>
              </a:solidFill>
              <a:latin typeface="宋体" pitchFamily="2" charset="-122"/>
            </a:endParaRPr>
          </a:p>
          <a:p>
            <a:pPr marL="342900" indent="-342900">
              <a:lnSpc>
                <a:spcPct val="90000"/>
              </a:lnSpc>
              <a:spcBef>
                <a:spcPct val="20000"/>
              </a:spcBef>
            </a:pPr>
            <a:r>
              <a:rPr lang="zh-CN" altLang="en-US" sz="2400" b="1" dirty="0">
                <a:latin typeface="宋体" pitchFamily="2" charset="-122"/>
              </a:rPr>
              <a:t>      需氧气，经过呼吸链。物质氧化放出的电子在呼吸链中传递时，放出能量，生成</a:t>
            </a:r>
            <a:r>
              <a:rPr lang="en-US" altLang="zh-CN" sz="2400" b="1" dirty="0">
                <a:latin typeface="宋体" pitchFamily="2" charset="-122"/>
              </a:rPr>
              <a:t>ATP</a:t>
            </a:r>
          </a:p>
          <a:p>
            <a:pPr marL="342900" indent="-342900">
              <a:lnSpc>
                <a:spcPct val="90000"/>
              </a:lnSpc>
              <a:spcBef>
                <a:spcPct val="20000"/>
              </a:spcBef>
            </a:pPr>
            <a:endParaRPr lang="en-US" altLang="zh-CN" sz="2800" b="1" dirty="0">
              <a:solidFill>
                <a:srgbClr val="FF3300"/>
              </a:solidFill>
              <a:latin typeface="宋体" pitchFamily="2" charset="-122"/>
            </a:endParaRPr>
          </a:p>
          <a:p>
            <a:pPr marL="342900" indent="-342900">
              <a:lnSpc>
                <a:spcPct val="90000"/>
              </a:lnSpc>
              <a:spcBef>
                <a:spcPct val="20000"/>
              </a:spcBef>
            </a:pPr>
            <a:endParaRPr lang="en-US" altLang="zh-CN" sz="2400" b="1" dirty="0">
              <a:latin typeface="宋体" pitchFamily="2" charset="-122"/>
            </a:endParaRPr>
          </a:p>
        </p:txBody>
      </p:sp>
      <p:sp>
        <p:nvSpPr>
          <p:cNvPr id="25604" name="Rectangle 6"/>
          <p:cNvSpPr>
            <a:spLocks noChangeArrowheads="1"/>
          </p:cNvSpPr>
          <p:nvPr/>
        </p:nvSpPr>
        <p:spPr bwMode="auto">
          <a:xfrm>
            <a:off x="323850" y="1196975"/>
            <a:ext cx="8424863" cy="946150"/>
          </a:xfrm>
          <a:prstGeom prst="rect">
            <a:avLst/>
          </a:prstGeom>
          <a:noFill/>
          <a:ln w="9525">
            <a:noFill/>
            <a:miter lim="800000"/>
            <a:headEnd/>
            <a:tailEnd/>
          </a:ln>
        </p:spPr>
        <p:txBody>
          <a:bodyPr>
            <a:spAutoFit/>
          </a:bodyPr>
          <a:lstStyle/>
          <a:p>
            <a:pPr>
              <a:spcBef>
                <a:spcPct val="50000"/>
              </a:spcBef>
              <a:buFontTx/>
              <a:buChar char="•"/>
            </a:pPr>
            <a:r>
              <a:rPr lang="zh-CN" altLang="en-US" sz="2800" b="1">
                <a:latin typeface="Times New Roman" pitchFamily="18" charset="0"/>
              </a:rPr>
              <a:t>生物氧化或光合作用过程中，将能量通过</a:t>
            </a:r>
            <a:r>
              <a:rPr lang="zh-CN" altLang="en-US" sz="2800" b="1">
                <a:solidFill>
                  <a:srgbClr val="FF3300"/>
                </a:solidFill>
                <a:latin typeface="Times New Roman" pitchFamily="18" charset="0"/>
              </a:rPr>
              <a:t>磷酸化</a:t>
            </a:r>
            <a:r>
              <a:rPr lang="zh-CN" altLang="en-US" sz="2800" b="1">
                <a:latin typeface="Times New Roman" pitchFamily="18" charset="0"/>
              </a:rPr>
              <a:t>转移至</a:t>
            </a:r>
            <a:r>
              <a:rPr lang="en-US" altLang="zh-CN" sz="2800" b="1">
                <a:latin typeface="Times New Roman" pitchFamily="18" charset="0"/>
              </a:rPr>
              <a:t>ATP</a:t>
            </a:r>
            <a:r>
              <a:rPr lang="zh-CN" altLang="en-US" sz="2800" b="1">
                <a:latin typeface="Times New Roman" pitchFamily="18" charset="0"/>
              </a:rPr>
              <a:t>。</a:t>
            </a:r>
            <a:r>
              <a:rPr lang="en-US" altLang="zh-CN" sz="2800" b="1">
                <a:latin typeface="Times New Roman" pitchFamily="18" charset="0"/>
              </a:rPr>
              <a:t>(</a:t>
            </a:r>
            <a:r>
              <a:rPr lang="zh-CN" altLang="en-US" sz="2800" b="1">
                <a:latin typeface="Times New Roman" pitchFamily="18" charset="0"/>
              </a:rPr>
              <a:t>生物通用能源）</a:t>
            </a:r>
            <a:endParaRPr lang="zh-CN" altLang="en-US" sz="2400" b="1">
              <a:latin typeface="宋体" pitchFamily="2" charset="-122"/>
            </a:endParaRPr>
          </a:p>
        </p:txBody>
      </p:sp>
      <p:grpSp>
        <p:nvGrpSpPr>
          <p:cNvPr id="25605" name="Group 7"/>
          <p:cNvGrpSpPr>
            <a:grpSpLocks/>
          </p:cNvGrpSpPr>
          <p:nvPr/>
        </p:nvGrpSpPr>
        <p:grpSpPr bwMode="auto">
          <a:xfrm>
            <a:off x="212725" y="3716338"/>
            <a:ext cx="8896350" cy="3148012"/>
            <a:chOff x="156" y="890"/>
            <a:chExt cx="5604" cy="1983"/>
          </a:xfrm>
        </p:grpSpPr>
        <p:sp>
          <p:nvSpPr>
            <p:cNvPr id="25606" name="Rectangle 8"/>
            <p:cNvSpPr>
              <a:spLocks noChangeArrowheads="1"/>
            </p:cNvSpPr>
            <p:nvPr/>
          </p:nvSpPr>
          <p:spPr bwMode="auto">
            <a:xfrm>
              <a:off x="756" y="1946"/>
              <a:ext cx="3816" cy="96"/>
            </a:xfrm>
            <a:prstGeom prst="rect">
              <a:avLst/>
            </a:prstGeom>
            <a:solidFill>
              <a:srgbClr val="66FF33"/>
            </a:solidFill>
            <a:ln w="9525">
              <a:solidFill>
                <a:schemeClr val="tx2"/>
              </a:solidFill>
              <a:miter lim="800000"/>
              <a:headEnd/>
              <a:tailEnd/>
            </a:ln>
          </p:spPr>
          <p:txBody>
            <a:bodyPr wrap="none" anchor="ctr"/>
            <a:lstStyle/>
            <a:p>
              <a:endParaRPr lang="zh-CN" altLang="en-US"/>
            </a:p>
          </p:txBody>
        </p:sp>
        <p:sp>
          <p:nvSpPr>
            <p:cNvPr id="25607" name="Rectangle 9"/>
            <p:cNvSpPr>
              <a:spLocks noChangeArrowheads="1"/>
            </p:cNvSpPr>
            <p:nvPr/>
          </p:nvSpPr>
          <p:spPr bwMode="auto">
            <a:xfrm>
              <a:off x="3732" y="2006"/>
              <a:ext cx="47" cy="47"/>
            </a:xfrm>
            <a:prstGeom prst="rect">
              <a:avLst/>
            </a:prstGeom>
            <a:noFill/>
            <a:ln w="9525">
              <a:noFill/>
              <a:miter lim="800000"/>
              <a:headEnd/>
              <a:tailEnd/>
            </a:ln>
          </p:spPr>
          <p:txBody>
            <a:bodyPr wrap="none" anchor="ctr"/>
            <a:lstStyle/>
            <a:p>
              <a:endParaRPr lang="zh-CN" altLang="en-US"/>
            </a:p>
          </p:txBody>
        </p:sp>
        <p:sp>
          <p:nvSpPr>
            <p:cNvPr id="25608" name="Rectangle 10"/>
            <p:cNvSpPr>
              <a:spLocks noChangeArrowheads="1"/>
            </p:cNvSpPr>
            <p:nvPr/>
          </p:nvSpPr>
          <p:spPr bwMode="auto">
            <a:xfrm>
              <a:off x="768" y="2342"/>
              <a:ext cx="3816" cy="96"/>
            </a:xfrm>
            <a:prstGeom prst="rect">
              <a:avLst/>
            </a:prstGeom>
            <a:solidFill>
              <a:srgbClr val="66FF33"/>
            </a:solidFill>
            <a:ln w="9525">
              <a:solidFill>
                <a:schemeClr val="tx2"/>
              </a:solidFill>
              <a:miter lim="800000"/>
              <a:headEnd/>
              <a:tailEnd/>
            </a:ln>
          </p:spPr>
          <p:txBody>
            <a:bodyPr wrap="none" anchor="ctr"/>
            <a:lstStyle/>
            <a:p>
              <a:endParaRPr lang="zh-CN" altLang="en-US"/>
            </a:p>
          </p:txBody>
        </p:sp>
        <p:sp>
          <p:nvSpPr>
            <p:cNvPr id="25609" name="AutoShape 11"/>
            <p:cNvSpPr>
              <a:spLocks noChangeArrowheads="1"/>
            </p:cNvSpPr>
            <p:nvPr/>
          </p:nvSpPr>
          <p:spPr bwMode="auto">
            <a:xfrm>
              <a:off x="1224" y="1874"/>
              <a:ext cx="312" cy="624"/>
            </a:xfrm>
            <a:prstGeom prst="can">
              <a:avLst>
                <a:gd name="adj" fmla="val 50000"/>
              </a:avLst>
            </a:prstGeom>
            <a:noFill/>
            <a:ln w="9525">
              <a:solidFill>
                <a:schemeClr val="tx2"/>
              </a:solidFill>
              <a:round/>
              <a:headEnd/>
              <a:tailEnd/>
            </a:ln>
          </p:spPr>
          <p:txBody>
            <a:bodyPr wrap="none" anchor="ctr"/>
            <a:lstStyle/>
            <a:p>
              <a:endParaRPr lang="zh-CN" altLang="en-US"/>
            </a:p>
          </p:txBody>
        </p:sp>
        <p:sp>
          <p:nvSpPr>
            <p:cNvPr id="25610" name="AutoShape 12"/>
            <p:cNvSpPr>
              <a:spLocks noChangeArrowheads="1"/>
            </p:cNvSpPr>
            <p:nvPr/>
          </p:nvSpPr>
          <p:spPr bwMode="auto">
            <a:xfrm>
              <a:off x="1872" y="2162"/>
              <a:ext cx="384" cy="252"/>
            </a:xfrm>
            <a:prstGeom prst="hexagon">
              <a:avLst>
                <a:gd name="adj" fmla="val 38095"/>
                <a:gd name="vf" fmla="val 115470"/>
              </a:avLst>
            </a:prstGeom>
            <a:noFill/>
            <a:ln w="9525">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endParaRPr kumimoji="1" lang="zh-CN" altLang="zh-CN" sz="3200" b="1">
                <a:solidFill>
                  <a:srgbClr val="FF3300"/>
                </a:solidFill>
                <a:latin typeface="Times New Roman" pitchFamily="18" charset="0"/>
              </a:endParaRPr>
            </a:p>
          </p:txBody>
        </p:sp>
        <p:sp>
          <p:nvSpPr>
            <p:cNvPr id="25611" name="AutoShape 13"/>
            <p:cNvSpPr>
              <a:spLocks noChangeArrowheads="1"/>
            </p:cNvSpPr>
            <p:nvPr/>
          </p:nvSpPr>
          <p:spPr bwMode="auto">
            <a:xfrm>
              <a:off x="2160" y="2066"/>
              <a:ext cx="396" cy="228"/>
            </a:xfrm>
            <a:prstGeom prst="hexagon">
              <a:avLst>
                <a:gd name="adj" fmla="val 43421"/>
                <a:gd name="vf" fmla="val 115470"/>
              </a:avLst>
            </a:prstGeom>
            <a:noFill/>
            <a:ln w="9525">
              <a:solidFill>
                <a:srgbClr val="FF3300"/>
              </a:solidFill>
              <a:miter lim="800000"/>
              <a:headEnd/>
              <a:tailEnd/>
            </a:ln>
          </p:spPr>
          <p:txBody>
            <a:bodyPr wrap="none" anchor="ctr"/>
            <a:lstStyle/>
            <a:p>
              <a:endParaRPr lang="zh-CN" altLang="en-US"/>
            </a:p>
          </p:txBody>
        </p:sp>
        <p:sp>
          <p:nvSpPr>
            <p:cNvPr id="25612" name="AutoShape 14"/>
            <p:cNvSpPr>
              <a:spLocks noChangeArrowheads="1"/>
            </p:cNvSpPr>
            <p:nvPr/>
          </p:nvSpPr>
          <p:spPr bwMode="auto">
            <a:xfrm>
              <a:off x="2532" y="1982"/>
              <a:ext cx="348" cy="240"/>
            </a:xfrm>
            <a:prstGeom prst="flowChartPreparation">
              <a:avLst/>
            </a:prstGeom>
            <a:noFill/>
            <a:ln w="9525">
              <a:solidFill>
                <a:srgbClr val="FF3300"/>
              </a:solidFill>
              <a:miter lim="800000"/>
              <a:headEnd/>
              <a:tailEnd/>
            </a:ln>
          </p:spPr>
          <p:txBody>
            <a:bodyPr wrap="none" anchor="ctr"/>
            <a:lstStyle/>
            <a:p>
              <a:endParaRPr lang="zh-CN" altLang="en-US"/>
            </a:p>
          </p:txBody>
        </p:sp>
        <p:sp>
          <p:nvSpPr>
            <p:cNvPr id="25613" name="AutoShape 15"/>
            <p:cNvSpPr>
              <a:spLocks noChangeArrowheads="1"/>
            </p:cNvSpPr>
            <p:nvPr/>
          </p:nvSpPr>
          <p:spPr bwMode="auto">
            <a:xfrm>
              <a:off x="2808" y="2114"/>
              <a:ext cx="492" cy="240"/>
            </a:xfrm>
            <a:prstGeom prst="flowChartPreparation">
              <a:avLst/>
            </a:prstGeom>
            <a:noFill/>
            <a:ln w="9525">
              <a:solidFill>
                <a:srgbClr val="FF3300"/>
              </a:solidFill>
              <a:miter lim="800000"/>
              <a:headEnd/>
              <a:tailEnd/>
            </a:ln>
          </p:spPr>
          <p:txBody>
            <a:bodyPr wrap="none" anchor="ctr"/>
            <a:lstStyle/>
            <a:p>
              <a:endParaRPr lang="zh-CN" altLang="en-US"/>
            </a:p>
          </p:txBody>
        </p:sp>
        <p:sp>
          <p:nvSpPr>
            <p:cNvPr id="25614" name="AutoShape 16"/>
            <p:cNvSpPr>
              <a:spLocks noChangeArrowheads="1"/>
            </p:cNvSpPr>
            <p:nvPr/>
          </p:nvSpPr>
          <p:spPr bwMode="auto">
            <a:xfrm>
              <a:off x="3276" y="2066"/>
              <a:ext cx="276" cy="192"/>
            </a:xfrm>
            <a:prstGeom prst="plaque">
              <a:avLst>
                <a:gd name="adj" fmla="val 16667"/>
              </a:avLst>
            </a:prstGeom>
            <a:noFill/>
            <a:ln w="9525">
              <a:solidFill>
                <a:srgbClr val="FF3300"/>
              </a:solidFill>
              <a:miter lim="800000"/>
              <a:headEnd/>
              <a:tailEnd/>
            </a:ln>
          </p:spPr>
          <p:txBody>
            <a:bodyPr wrap="none" anchor="ctr"/>
            <a:lstStyle/>
            <a:p>
              <a:endParaRPr lang="zh-CN" altLang="en-US"/>
            </a:p>
          </p:txBody>
        </p:sp>
        <p:sp>
          <p:nvSpPr>
            <p:cNvPr id="25615" name="AutoShape 17"/>
            <p:cNvSpPr>
              <a:spLocks noChangeArrowheads="1"/>
            </p:cNvSpPr>
            <p:nvPr/>
          </p:nvSpPr>
          <p:spPr bwMode="auto">
            <a:xfrm>
              <a:off x="3540" y="1934"/>
              <a:ext cx="312" cy="192"/>
            </a:xfrm>
            <a:prstGeom prst="flowChartTerminator">
              <a:avLst/>
            </a:prstGeom>
            <a:noFill/>
            <a:ln w="9525">
              <a:solidFill>
                <a:srgbClr val="FF3300"/>
              </a:solidFill>
              <a:miter lim="800000"/>
              <a:headEnd/>
              <a:tailEnd/>
            </a:ln>
          </p:spPr>
          <p:txBody>
            <a:bodyPr wrap="none" anchor="ctr"/>
            <a:lstStyle/>
            <a:p>
              <a:endParaRPr lang="zh-CN" altLang="en-US"/>
            </a:p>
          </p:txBody>
        </p:sp>
        <p:sp>
          <p:nvSpPr>
            <p:cNvPr id="25616" name="AutoShape 18"/>
            <p:cNvSpPr>
              <a:spLocks noChangeArrowheads="1"/>
            </p:cNvSpPr>
            <p:nvPr/>
          </p:nvSpPr>
          <p:spPr bwMode="auto">
            <a:xfrm>
              <a:off x="4140" y="1958"/>
              <a:ext cx="240" cy="564"/>
            </a:xfrm>
            <a:prstGeom prst="flowChartOffpageConnector">
              <a:avLst/>
            </a:prstGeom>
            <a:solidFill>
              <a:srgbClr val="C4F4F8"/>
            </a:solidFill>
            <a:ln w="9525">
              <a:solidFill>
                <a:srgbClr val="FF3300"/>
              </a:solidFill>
              <a:miter lim="800000"/>
              <a:headEnd/>
              <a:tailEnd/>
            </a:ln>
          </p:spPr>
          <p:txBody>
            <a:bodyPr wrap="none" anchor="ctr"/>
            <a:lstStyle/>
            <a:p>
              <a:endParaRPr lang="zh-CN" altLang="en-US"/>
            </a:p>
          </p:txBody>
        </p:sp>
        <p:sp>
          <p:nvSpPr>
            <p:cNvPr id="25617" name="Oval 19"/>
            <p:cNvSpPr>
              <a:spLocks noChangeArrowheads="1"/>
            </p:cNvSpPr>
            <p:nvPr/>
          </p:nvSpPr>
          <p:spPr bwMode="auto">
            <a:xfrm>
              <a:off x="3936" y="1502"/>
              <a:ext cx="600" cy="456"/>
            </a:xfrm>
            <a:prstGeom prst="ellipse">
              <a:avLst/>
            </a:prstGeom>
            <a:solidFill>
              <a:srgbClr val="C4F4F8"/>
            </a:solidFill>
            <a:ln w="9525">
              <a:solidFill>
                <a:srgbClr val="FF3300"/>
              </a:solidFill>
              <a:round/>
              <a:headEnd/>
              <a:tailEnd/>
            </a:ln>
          </p:spPr>
          <p:txBody>
            <a:bodyPr wrap="none" anchor="ctr"/>
            <a:lstStyle/>
            <a:p>
              <a:endParaRPr lang="zh-CN" altLang="en-US"/>
            </a:p>
          </p:txBody>
        </p:sp>
        <p:sp>
          <p:nvSpPr>
            <p:cNvPr id="25618" name="Line 20"/>
            <p:cNvSpPr>
              <a:spLocks noChangeShapeType="1"/>
            </p:cNvSpPr>
            <p:nvPr/>
          </p:nvSpPr>
          <p:spPr bwMode="auto">
            <a:xfrm>
              <a:off x="1380" y="1250"/>
              <a:ext cx="0" cy="1092"/>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25619" name="Line 21"/>
            <p:cNvSpPr>
              <a:spLocks noChangeShapeType="1"/>
            </p:cNvSpPr>
            <p:nvPr/>
          </p:nvSpPr>
          <p:spPr bwMode="auto">
            <a:xfrm>
              <a:off x="1392" y="2318"/>
              <a:ext cx="600" cy="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25620" name="Line 22"/>
            <p:cNvSpPr>
              <a:spLocks noChangeShapeType="1"/>
            </p:cNvSpPr>
            <p:nvPr/>
          </p:nvSpPr>
          <p:spPr bwMode="auto">
            <a:xfrm flipV="1">
              <a:off x="2028" y="2078"/>
              <a:ext cx="684" cy="240"/>
            </a:xfrm>
            <a:prstGeom prst="line">
              <a:avLst/>
            </a:prstGeom>
            <a:noFill/>
            <a:ln w="28575">
              <a:solidFill>
                <a:srgbClr val="FF3300"/>
              </a:solidFill>
              <a:prstDash val="lgDash"/>
              <a:round/>
              <a:headEnd/>
              <a:tailEnd type="triangle" w="med" len="med"/>
            </a:ln>
          </p:spPr>
          <p:txBody>
            <a:bodyPr wrap="none" anchor="ctr"/>
            <a:lstStyle/>
            <a:p>
              <a:endParaRPr lang="zh-CN" altLang="en-US"/>
            </a:p>
          </p:txBody>
        </p:sp>
        <p:sp>
          <p:nvSpPr>
            <p:cNvPr id="25621" name="Line 23"/>
            <p:cNvSpPr>
              <a:spLocks noChangeShapeType="1"/>
            </p:cNvSpPr>
            <p:nvPr/>
          </p:nvSpPr>
          <p:spPr bwMode="auto">
            <a:xfrm>
              <a:off x="2724" y="2078"/>
              <a:ext cx="408" cy="204"/>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25622" name="Line 24"/>
            <p:cNvSpPr>
              <a:spLocks noChangeShapeType="1"/>
            </p:cNvSpPr>
            <p:nvPr/>
          </p:nvSpPr>
          <p:spPr bwMode="auto">
            <a:xfrm flipV="1">
              <a:off x="3132" y="2006"/>
              <a:ext cx="624" cy="264"/>
            </a:xfrm>
            <a:prstGeom prst="line">
              <a:avLst/>
            </a:prstGeom>
            <a:noFill/>
            <a:ln w="28575">
              <a:solidFill>
                <a:srgbClr val="FF3300"/>
              </a:solidFill>
              <a:prstDash val="lgDash"/>
              <a:round/>
              <a:headEnd/>
              <a:tailEnd type="triangle" w="med" len="med"/>
            </a:ln>
          </p:spPr>
          <p:txBody>
            <a:bodyPr wrap="none" anchor="ctr"/>
            <a:lstStyle/>
            <a:p>
              <a:endParaRPr lang="zh-CN" altLang="en-US"/>
            </a:p>
          </p:txBody>
        </p:sp>
        <p:sp>
          <p:nvSpPr>
            <p:cNvPr id="25623" name="Line 25"/>
            <p:cNvSpPr>
              <a:spLocks noChangeShapeType="1"/>
            </p:cNvSpPr>
            <p:nvPr/>
          </p:nvSpPr>
          <p:spPr bwMode="auto">
            <a:xfrm flipV="1">
              <a:off x="3756" y="1694"/>
              <a:ext cx="0" cy="300"/>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24" name="Text Box 26"/>
            <p:cNvSpPr txBox="1">
              <a:spLocks noChangeArrowheads="1"/>
            </p:cNvSpPr>
            <p:nvPr/>
          </p:nvSpPr>
          <p:spPr bwMode="auto">
            <a:xfrm>
              <a:off x="648" y="890"/>
              <a:ext cx="1428" cy="560"/>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zh-CN" altLang="en-US" b="1" dirty="0">
                  <a:latin typeface="Times New Roman" pitchFamily="18" charset="0"/>
                </a:rPr>
                <a:t>底物脱氢、电子形成</a:t>
              </a:r>
              <a:r>
                <a:rPr kumimoji="1" lang="en-US" altLang="zh-CN" b="1" dirty="0">
                  <a:latin typeface="Times New Roman" pitchFamily="18" charset="0"/>
                </a:rPr>
                <a:t>NADH  ( or FADH</a:t>
              </a:r>
              <a:r>
                <a:rPr kumimoji="1" lang="en-US" altLang="zh-CN" b="1" baseline="-25000" dirty="0">
                  <a:latin typeface="Times New Roman" pitchFamily="18" charset="0"/>
                </a:rPr>
                <a:t>2</a:t>
              </a:r>
              <a:r>
                <a:rPr kumimoji="1" lang="en-US" altLang="zh-CN" b="1" dirty="0">
                  <a:latin typeface="Times New Roman" pitchFamily="18" charset="0"/>
                </a:rPr>
                <a:t>)</a:t>
              </a:r>
            </a:p>
            <a:p>
              <a:pPr>
                <a:lnSpc>
                  <a:spcPct val="40000"/>
                </a:lnSpc>
                <a:spcBef>
                  <a:spcPct val="50000"/>
                </a:spcBef>
                <a:buClr>
                  <a:schemeClr val="bg2"/>
                </a:buClr>
                <a:buFont typeface="Monotype Sorts" pitchFamily="2" charset="2"/>
                <a:buNone/>
              </a:pPr>
              <a:r>
                <a:rPr kumimoji="1" lang="en-US" altLang="zh-CN" b="1" dirty="0">
                  <a:latin typeface="Times New Roman" pitchFamily="18" charset="0"/>
                </a:rPr>
                <a:t>          e-           e-</a:t>
              </a:r>
            </a:p>
          </p:txBody>
        </p:sp>
        <p:sp>
          <p:nvSpPr>
            <p:cNvPr id="25625" name="Oval 27"/>
            <p:cNvSpPr>
              <a:spLocks noChangeArrowheads="1"/>
            </p:cNvSpPr>
            <p:nvPr/>
          </p:nvSpPr>
          <p:spPr bwMode="auto">
            <a:xfrm>
              <a:off x="972" y="1286"/>
              <a:ext cx="252" cy="156"/>
            </a:xfrm>
            <a:prstGeom prst="ellipse">
              <a:avLst/>
            </a:prstGeom>
            <a:noFill/>
            <a:ln w="57150">
              <a:solidFill>
                <a:srgbClr val="FF3300"/>
              </a:solidFill>
              <a:round/>
              <a:headEnd/>
              <a:tailEnd/>
            </a:ln>
          </p:spPr>
          <p:txBody>
            <a:bodyPr wrap="none" anchor="ctr"/>
            <a:lstStyle/>
            <a:p>
              <a:endParaRPr lang="zh-CN" altLang="en-US"/>
            </a:p>
          </p:txBody>
        </p:sp>
        <p:sp>
          <p:nvSpPr>
            <p:cNvPr id="25626" name="Oval 28"/>
            <p:cNvSpPr>
              <a:spLocks noChangeArrowheads="1"/>
            </p:cNvSpPr>
            <p:nvPr/>
          </p:nvSpPr>
          <p:spPr bwMode="auto">
            <a:xfrm>
              <a:off x="1476" y="1286"/>
              <a:ext cx="252" cy="156"/>
            </a:xfrm>
            <a:prstGeom prst="ellipse">
              <a:avLst/>
            </a:prstGeom>
            <a:noFill/>
            <a:ln w="57150">
              <a:solidFill>
                <a:srgbClr val="FF3300"/>
              </a:solidFill>
              <a:round/>
              <a:headEnd/>
              <a:tailEnd/>
            </a:ln>
          </p:spPr>
          <p:txBody>
            <a:bodyPr wrap="none" anchor="ctr"/>
            <a:lstStyle/>
            <a:p>
              <a:endParaRPr lang="zh-CN" altLang="en-US"/>
            </a:p>
          </p:txBody>
        </p:sp>
        <p:sp>
          <p:nvSpPr>
            <p:cNvPr id="25627" name="Text Box 29"/>
            <p:cNvSpPr txBox="1">
              <a:spLocks noChangeArrowheads="1"/>
            </p:cNvSpPr>
            <p:nvPr/>
          </p:nvSpPr>
          <p:spPr bwMode="auto">
            <a:xfrm>
              <a:off x="2880" y="1454"/>
              <a:ext cx="1224" cy="326"/>
            </a:xfrm>
            <a:prstGeom prst="rect">
              <a:avLst/>
            </a:prstGeom>
            <a:noFill/>
            <a:ln w="9525">
              <a:noFill/>
              <a:miter lim="800000"/>
              <a:headEnd/>
              <a:tailEnd/>
            </a:ln>
          </p:spPr>
          <p:txBody>
            <a:bodyPr>
              <a:spAutoFit/>
            </a:bodyPr>
            <a:lstStyle/>
            <a:p>
              <a:pPr>
                <a:lnSpc>
                  <a:spcPct val="70000"/>
                </a:lnSpc>
                <a:spcBef>
                  <a:spcPct val="50000"/>
                </a:spcBef>
                <a:buClr>
                  <a:schemeClr val="bg2"/>
                </a:buClr>
                <a:buFont typeface="Monotype Sorts" pitchFamily="2" charset="2"/>
                <a:buNone/>
              </a:pPr>
              <a:r>
                <a:rPr kumimoji="1" lang="en-US" altLang="zh-CN" sz="2000" b="1">
                  <a:latin typeface="Times New Roman" pitchFamily="18" charset="0"/>
                </a:rPr>
                <a:t>Energy-poor electrons  e-  e-</a:t>
              </a:r>
            </a:p>
          </p:txBody>
        </p:sp>
        <p:sp>
          <p:nvSpPr>
            <p:cNvPr id="25628" name="Line 30"/>
            <p:cNvSpPr>
              <a:spLocks noChangeShapeType="1"/>
            </p:cNvSpPr>
            <p:nvPr/>
          </p:nvSpPr>
          <p:spPr bwMode="auto">
            <a:xfrm flipV="1">
              <a:off x="3816" y="1730"/>
              <a:ext cx="324" cy="12"/>
            </a:xfrm>
            <a:prstGeom prst="line">
              <a:avLst/>
            </a:prstGeom>
            <a:noFill/>
            <a:ln w="28575">
              <a:solidFill>
                <a:srgbClr val="FF3300"/>
              </a:solidFill>
              <a:prstDash val="lgDash"/>
              <a:round/>
              <a:headEnd/>
              <a:tailEnd type="triangle" w="med" len="med"/>
            </a:ln>
          </p:spPr>
          <p:txBody>
            <a:bodyPr wrap="none" anchor="ctr"/>
            <a:lstStyle/>
            <a:p>
              <a:endParaRPr lang="zh-CN" altLang="en-US"/>
            </a:p>
          </p:txBody>
        </p:sp>
        <p:sp>
          <p:nvSpPr>
            <p:cNvPr id="25629" name="Line 31"/>
            <p:cNvSpPr>
              <a:spLocks noChangeShapeType="1"/>
            </p:cNvSpPr>
            <p:nvPr/>
          </p:nvSpPr>
          <p:spPr bwMode="auto">
            <a:xfrm flipV="1">
              <a:off x="4260" y="1154"/>
              <a:ext cx="0" cy="1536"/>
            </a:xfrm>
            <a:prstGeom prst="line">
              <a:avLst/>
            </a:prstGeom>
            <a:noFill/>
            <a:ln w="57150">
              <a:solidFill>
                <a:srgbClr val="FF3300"/>
              </a:solidFill>
              <a:round/>
              <a:headEnd/>
              <a:tailEnd type="triangle" w="med" len="med"/>
            </a:ln>
          </p:spPr>
          <p:txBody>
            <a:bodyPr wrap="none" anchor="ctr"/>
            <a:lstStyle/>
            <a:p>
              <a:endParaRPr lang="zh-CN" altLang="en-US"/>
            </a:p>
          </p:txBody>
        </p:sp>
        <p:sp>
          <p:nvSpPr>
            <p:cNvPr id="25630" name="Text Box 32"/>
            <p:cNvSpPr txBox="1">
              <a:spLocks noChangeArrowheads="1"/>
            </p:cNvSpPr>
            <p:nvPr/>
          </p:nvSpPr>
          <p:spPr bwMode="auto">
            <a:xfrm>
              <a:off x="2328" y="890"/>
              <a:ext cx="1596" cy="563"/>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sz="2000" b="1">
                  <a:latin typeface="Times New Roman" pitchFamily="18" charset="0"/>
                </a:rPr>
                <a:t>H</a:t>
              </a:r>
              <a:r>
                <a:rPr kumimoji="1" lang="en-US" altLang="zh-CN" sz="2000" b="1" baseline="-25000">
                  <a:latin typeface="Times New Roman" pitchFamily="18" charset="0"/>
                </a:rPr>
                <a:t>2</a:t>
              </a:r>
              <a:r>
                <a:rPr kumimoji="1" lang="en-US" altLang="zh-CN" sz="2000" b="1">
                  <a:latin typeface="Times New Roman" pitchFamily="18" charset="0"/>
                </a:rPr>
                <a:t>O        OH</a:t>
              </a:r>
              <a:r>
                <a:rPr kumimoji="1" lang="en-US" altLang="zh-CN" sz="3200" b="1" baseline="30000">
                  <a:latin typeface="Times New Roman" pitchFamily="18" charset="0"/>
                </a:rPr>
                <a:t>-</a:t>
              </a:r>
              <a:r>
                <a:rPr kumimoji="1" lang="en-US" altLang="zh-CN" sz="2000" b="1">
                  <a:latin typeface="Times New Roman" pitchFamily="18" charset="0"/>
                </a:rPr>
                <a:t>     </a:t>
              </a:r>
            </a:p>
            <a:p>
              <a:pPr>
                <a:spcBef>
                  <a:spcPct val="50000"/>
                </a:spcBef>
                <a:buClr>
                  <a:schemeClr val="bg2"/>
                </a:buClr>
                <a:buFont typeface="Monotype Sorts" pitchFamily="2" charset="2"/>
                <a:buNone/>
              </a:pP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OH</a:t>
              </a:r>
              <a:r>
                <a:rPr kumimoji="1" lang="en-US" altLang="zh-CN" sz="3200" b="1" baseline="30000">
                  <a:latin typeface="Times New Roman" pitchFamily="18" charset="0"/>
                </a:rPr>
                <a:t>-</a:t>
              </a:r>
            </a:p>
          </p:txBody>
        </p:sp>
        <p:sp>
          <p:nvSpPr>
            <p:cNvPr id="25631" name="Line 33"/>
            <p:cNvSpPr>
              <a:spLocks noChangeShapeType="1"/>
            </p:cNvSpPr>
            <p:nvPr/>
          </p:nvSpPr>
          <p:spPr bwMode="auto">
            <a:xfrm>
              <a:off x="3336" y="1286"/>
              <a:ext cx="864" cy="0"/>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25632" name="Line 34"/>
            <p:cNvSpPr>
              <a:spLocks noChangeShapeType="1"/>
            </p:cNvSpPr>
            <p:nvPr/>
          </p:nvSpPr>
          <p:spPr bwMode="auto">
            <a:xfrm>
              <a:off x="3120" y="1082"/>
              <a:ext cx="0" cy="156"/>
            </a:xfrm>
            <a:prstGeom prst="line">
              <a:avLst/>
            </a:prstGeom>
            <a:noFill/>
            <a:ln w="28575">
              <a:solidFill>
                <a:srgbClr val="FF3300"/>
              </a:solidFill>
              <a:round/>
              <a:headEnd/>
              <a:tailEnd type="triangle" w="med" len="med"/>
            </a:ln>
          </p:spPr>
          <p:txBody>
            <a:bodyPr wrap="none" anchor="ctr"/>
            <a:lstStyle/>
            <a:p>
              <a:endParaRPr lang="zh-CN" altLang="en-US"/>
            </a:p>
          </p:txBody>
        </p:sp>
        <p:sp>
          <p:nvSpPr>
            <p:cNvPr id="25633" name="Line 35"/>
            <p:cNvSpPr>
              <a:spLocks noChangeShapeType="1"/>
            </p:cNvSpPr>
            <p:nvPr/>
          </p:nvSpPr>
          <p:spPr bwMode="auto">
            <a:xfrm>
              <a:off x="2784" y="1058"/>
              <a:ext cx="204" cy="0"/>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34" name="Line 36"/>
            <p:cNvSpPr>
              <a:spLocks noChangeShapeType="1"/>
            </p:cNvSpPr>
            <p:nvPr/>
          </p:nvSpPr>
          <p:spPr bwMode="auto">
            <a:xfrm>
              <a:off x="4272" y="2234"/>
              <a:ext cx="408" cy="0"/>
            </a:xfrm>
            <a:prstGeom prst="line">
              <a:avLst/>
            </a:prstGeom>
            <a:noFill/>
            <a:ln w="9525">
              <a:solidFill>
                <a:schemeClr val="tx2"/>
              </a:solidFill>
              <a:round/>
              <a:headEnd/>
              <a:tailEnd/>
            </a:ln>
          </p:spPr>
          <p:txBody>
            <a:bodyPr wrap="none" anchor="ctr"/>
            <a:lstStyle/>
            <a:p>
              <a:endParaRPr lang="zh-CN" altLang="en-US"/>
            </a:p>
          </p:txBody>
        </p:sp>
        <p:sp>
          <p:nvSpPr>
            <p:cNvPr id="25635" name="Text Box 37"/>
            <p:cNvSpPr txBox="1">
              <a:spLocks noChangeArrowheads="1"/>
            </p:cNvSpPr>
            <p:nvPr/>
          </p:nvSpPr>
          <p:spPr bwMode="auto">
            <a:xfrm>
              <a:off x="4668" y="2114"/>
              <a:ext cx="1092" cy="231"/>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b="1">
                  <a:latin typeface="Times New Roman" pitchFamily="18" charset="0"/>
                </a:rPr>
                <a:t>Proton  channel</a:t>
              </a:r>
              <a:endParaRPr kumimoji="1" lang="en-US" altLang="zh-CN" sz="3200" b="1">
                <a:latin typeface="Times New Roman" pitchFamily="18" charset="0"/>
              </a:endParaRPr>
            </a:p>
          </p:txBody>
        </p:sp>
        <p:sp>
          <p:nvSpPr>
            <p:cNvPr id="25636" name="AutoShape 38"/>
            <p:cNvSpPr>
              <a:spLocks noChangeArrowheads="1"/>
            </p:cNvSpPr>
            <p:nvPr/>
          </p:nvSpPr>
          <p:spPr bwMode="auto">
            <a:xfrm rot="-5480624">
              <a:off x="4346" y="1399"/>
              <a:ext cx="532" cy="55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7 w 21600"/>
                <a:gd name="T19" fmla="*/ 3170 h 21600"/>
                <a:gd name="T20" fmla="*/ 18433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solidFill>
                <a:srgbClr val="FF3300"/>
              </a:solidFill>
              <a:miter lim="800000"/>
              <a:headEnd/>
              <a:tailEnd/>
            </a:ln>
          </p:spPr>
          <p:txBody>
            <a:bodyPr wrap="none" anchor="ctr"/>
            <a:lstStyle/>
            <a:p>
              <a:endParaRPr lang="zh-CN" altLang="en-US"/>
            </a:p>
          </p:txBody>
        </p:sp>
        <p:sp>
          <p:nvSpPr>
            <p:cNvPr id="25637" name="Text Box 39"/>
            <p:cNvSpPr txBox="1">
              <a:spLocks noChangeArrowheads="1"/>
            </p:cNvSpPr>
            <p:nvPr/>
          </p:nvSpPr>
          <p:spPr bwMode="auto">
            <a:xfrm>
              <a:off x="4596" y="1310"/>
              <a:ext cx="1164" cy="672"/>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sz="2400" b="1">
                  <a:solidFill>
                    <a:srgbClr val="FF3300"/>
                  </a:solidFill>
                  <a:latin typeface="Times New Roman" pitchFamily="18" charset="0"/>
                </a:rPr>
                <a:t>  ATP</a:t>
              </a:r>
            </a:p>
            <a:p>
              <a:pPr>
                <a:spcBef>
                  <a:spcPct val="50000"/>
                </a:spcBef>
                <a:buClr>
                  <a:schemeClr val="bg2"/>
                </a:buClr>
                <a:buFont typeface="Monotype Sorts" pitchFamily="2" charset="2"/>
                <a:buNone/>
              </a:pPr>
              <a:endParaRPr kumimoji="1" lang="en-US" altLang="zh-CN" sz="2000" b="1">
                <a:latin typeface="Times New Roman" pitchFamily="18" charset="0"/>
              </a:endParaRPr>
            </a:p>
            <a:p>
              <a:pPr>
                <a:lnSpc>
                  <a:spcPct val="0"/>
                </a:lnSpc>
                <a:spcBef>
                  <a:spcPct val="50000"/>
                </a:spcBef>
                <a:buClr>
                  <a:schemeClr val="bg2"/>
                </a:buClr>
                <a:buFont typeface="Monotype Sorts" pitchFamily="2" charset="2"/>
                <a:buNone/>
              </a:pPr>
              <a:r>
                <a:rPr kumimoji="1" lang="en-US" altLang="zh-CN" sz="2000" b="1">
                  <a:latin typeface="Times New Roman" pitchFamily="18" charset="0"/>
                </a:rPr>
                <a:t>ADP+pi</a:t>
              </a:r>
              <a:endParaRPr kumimoji="1" lang="en-US" altLang="zh-CN" sz="3200" b="1">
                <a:latin typeface="Times New Roman" pitchFamily="18" charset="0"/>
              </a:endParaRPr>
            </a:p>
          </p:txBody>
        </p:sp>
        <p:sp>
          <p:nvSpPr>
            <p:cNvPr id="25638" name="AutoShape 40"/>
            <p:cNvSpPr>
              <a:spLocks noChangeArrowheads="1"/>
            </p:cNvSpPr>
            <p:nvPr/>
          </p:nvSpPr>
          <p:spPr bwMode="auto">
            <a:xfrm>
              <a:off x="1476" y="2258"/>
              <a:ext cx="384" cy="120"/>
            </a:xfrm>
            <a:prstGeom prst="flowChartTerminator">
              <a:avLst/>
            </a:prstGeom>
            <a:noFill/>
            <a:ln w="9525">
              <a:solidFill>
                <a:srgbClr val="FF3300"/>
              </a:solidFill>
              <a:miter lim="800000"/>
              <a:headEnd/>
              <a:tailEnd/>
            </a:ln>
          </p:spPr>
          <p:txBody>
            <a:bodyPr wrap="none" anchor="ctr"/>
            <a:lstStyle/>
            <a:p>
              <a:endParaRPr lang="zh-CN" altLang="en-US"/>
            </a:p>
          </p:txBody>
        </p:sp>
        <p:sp>
          <p:nvSpPr>
            <p:cNvPr id="25639" name="Text Box 41"/>
            <p:cNvSpPr txBox="1">
              <a:spLocks noChangeArrowheads="1"/>
            </p:cNvSpPr>
            <p:nvPr/>
          </p:nvSpPr>
          <p:spPr bwMode="auto">
            <a:xfrm>
              <a:off x="264" y="2546"/>
              <a:ext cx="4680" cy="327"/>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en-US" altLang="zh-CN" sz="2800" b="1">
                  <a:latin typeface="Times New Roman" pitchFamily="18" charset="0"/>
                </a:rPr>
                <a:t>Electron Transport chain    </a:t>
              </a:r>
              <a:r>
                <a:rPr kumimoji="1" lang="en-US" altLang="zh-CN" sz="2000" b="1">
                  <a:latin typeface="Times New Roman" pitchFamily="18" charset="0"/>
                </a:rPr>
                <a:t>H</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H </a:t>
              </a:r>
              <a:r>
                <a:rPr kumimoji="1" lang="en-US" altLang="zh-CN" sz="2000" b="1" baseline="30000">
                  <a:solidFill>
                    <a:srgbClr val="FF3300"/>
                  </a:solidFill>
                  <a:latin typeface="Times New Roman" pitchFamily="18" charset="0"/>
                </a:rPr>
                <a:t>+</a:t>
              </a:r>
              <a:r>
                <a:rPr kumimoji="1" lang="en-US" altLang="zh-CN" sz="2000" b="1">
                  <a:latin typeface="Times New Roman" pitchFamily="18" charset="0"/>
                </a:rPr>
                <a:t> </a:t>
              </a:r>
            </a:p>
          </p:txBody>
        </p:sp>
        <p:sp>
          <p:nvSpPr>
            <p:cNvPr id="25640" name="Text Box 42"/>
            <p:cNvSpPr txBox="1">
              <a:spLocks noChangeArrowheads="1"/>
            </p:cNvSpPr>
            <p:nvPr/>
          </p:nvSpPr>
          <p:spPr bwMode="auto">
            <a:xfrm>
              <a:off x="156" y="1994"/>
              <a:ext cx="756" cy="365"/>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kumimoji="1" lang="zh-CN" altLang="en-US" sz="3200" b="1">
                  <a:solidFill>
                    <a:srgbClr val="66FF33"/>
                  </a:solidFill>
                  <a:latin typeface="Times New Roman" pitchFamily="18" charset="0"/>
                </a:rPr>
                <a:t>胞膜</a:t>
              </a:r>
              <a:endParaRPr kumimoji="1" lang="zh-CN" altLang="en-US" sz="3200" b="1">
                <a:latin typeface="Times New Roman" pitchFamily="18" charset="0"/>
              </a:endParaRPr>
            </a:p>
          </p:txBody>
        </p:sp>
        <p:sp>
          <p:nvSpPr>
            <p:cNvPr id="25641" name="Line 43"/>
            <p:cNvSpPr>
              <a:spLocks noChangeShapeType="1"/>
            </p:cNvSpPr>
            <p:nvPr/>
          </p:nvSpPr>
          <p:spPr bwMode="auto">
            <a:xfrm>
              <a:off x="2880" y="2162"/>
              <a:ext cx="252" cy="408"/>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42" name="Rectangle 44"/>
            <p:cNvSpPr>
              <a:spLocks noChangeArrowheads="1"/>
            </p:cNvSpPr>
            <p:nvPr/>
          </p:nvSpPr>
          <p:spPr bwMode="auto">
            <a:xfrm>
              <a:off x="2354" y="1679"/>
              <a:ext cx="339" cy="250"/>
            </a:xfrm>
            <a:prstGeom prst="rect">
              <a:avLst/>
            </a:prstGeom>
            <a:noFill/>
            <a:ln w="9525">
              <a:noFill/>
              <a:miter lim="800000"/>
              <a:headEnd/>
              <a:tailEnd/>
            </a:ln>
          </p:spPr>
          <p:txBody>
            <a:bodyPr wrap="none">
              <a:spAutoFit/>
            </a:bodyPr>
            <a:lstStyle/>
            <a:p>
              <a:pPr>
                <a:spcBef>
                  <a:spcPct val="20000"/>
                </a:spcBef>
                <a:buClr>
                  <a:schemeClr val="bg2"/>
                </a:buClr>
                <a:buFont typeface="Monotype Sorts" pitchFamily="2" charset="2"/>
                <a:buNone/>
              </a:pPr>
              <a:r>
                <a:rPr kumimoji="1" lang="en-US" altLang="zh-CN" sz="2000" b="1">
                  <a:latin typeface="Times New Roman" pitchFamily="18" charset="0"/>
                </a:rPr>
                <a:t>H </a:t>
              </a:r>
              <a:r>
                <a:rPr kumimoji="1" lang="en-US" altLang="zh-CN" sz="2000" b="1" baseline="30000">
                  <a:solidFill>
                    <a:srgbClr val="FF3300"/>
                  </a:solidFill>
                  <a:latin typeface="Times New Roman" pitchFamily="18" charset="0"/>
                </a:rPr>
                <a:t>+</a:t>
              </a:r>
            </a:p>
          </p:txBody>
        </p:sp>
        <p:sp>
          <p:nvSpPr>
            <p:cNvPr id="25643" name="Line 45"/>
            <p:cNvSpPr>
              <a:spLocks noChangeShapeType="1"/>
            </p:cNvSpPr>
            <p:nvPr/>
          </p:nvSpPr>
          <p:spPr bwMode="auto">
            <a:xfrm>
              <a:off x="2460" y="1106"/>
              <a:ext cx="0" cy="156"/>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44" name="Line 46"/>
            <p:cNvSpPr>
              <a:spLocks noChangeShapeType="1"/>
            </p:cNvSpPr>
            <p:nvPr/>
          </p:nvSpPr>
          <p:spPr bwMode="auto">
            <a:xfrm>
              <a:off x="2448" y="1418"/>
              <a:ext cx="0" cy="312"/>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45" name="Line 47"/>
            <p:cNvSpPr>
              <a:spLocks noChangeShapeType="1"/>
            </p:cNvSpPr>
            <p:nvPr/>
          </p:nvSpPr>
          <p:spPr bwMode="auto">
            <a:xfrm>
              <a:off x="2472" y="1862"/>
              <a:ext cx="240" cy="204"/>
            </a:xfrm>
            <a:prstGeom prst="line">
              <a:avLst/>
            </a:prstGeom>
            <a:noFill/>
            <a:ln w="9525">
              <a:solidFill>
                <a:srgbClr val="FF3300"/>
              </a:solidFill>
              <a:round/>
              <a:headEnd/>
              <a:tailEnd type="triangle" w="med" len="med"/>
            </a:ln>
          </p:spPr>
          <p:txBody>
            <a:bodyPr wrap="none" anchor="ctr"/>
            <a:lstStyle/>
            <a:p>
              <a:endParaRPr lang="zh-CN" altLang="en-US"/>
            </a:p>
          </p:txBody>
        </p:sp>
        <p:sp>
          <p:nvSpPr>
            <p:cNvPr id="25646" name="Oval 48"/>
            <p:cNvSpPr>
              <a:spLocks noChangeArrowheads="1"/>
            </p:cNvSpPr>
            <p:nvPr/>
          </p:nvSpPr>
          <p:spPr bwMode="auto">
            <a:xfrm>
              <a:off x="192" y="1622"/>
              <a:ext cx="636" cy="264"/>
            </a:xfrm>
            <a:prstGeom prst="ellipse">
              <a:avLst/>
            </a:prstGeom>
            <a:noFill/>
            <a:ln w="9525">
              <a:noFill/>
              <a:round/>
              <a:headEnd/>
              <a:tailEnd/>
            </a:ln>
          </p:spPr>
          <p:txBody>
            <a:bodyPr wrap="none" anchor="ctr"/>
            <a:lstStyle/>
            <a:p>
              <a:endParaRPr lang="zh-CN" altLang="en-US"/>
            </a:p>
          </p:txBody>
        </p:sp>
        <p:sp>
          <p:nvSpPr>
            <p:cNvPr id="25647" name="Oval 49"/>
            <p:cNvSpPr>
              <a:spLocks noChangeArrowheads="1"/>
            </p:cNvSpPr>
            <p:nvPr/>
          </p:nvSpPr>
          <p:spPr bwMode="auto">
            <a:xfrm>
              <a:off x="228" y="1670"/>
              <a:ext cx="564" cy="264"/>
            </a:xfrm>
            <a:prstGeom prst="ellipse">
              <a:avLst/>
            </a:prstGeom>
            <a:solidFill>
              <a:srgbClr val="C4F4F8"/>
            </a:solidFill>
            <a:ln w="9525">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FF3300"/>
                  </a:solidFill>
                  <a:latin typeface="Times New Roman" pitchFamily="18" charset="0"/>
                </a:rPr>
                <a:t>胞内</a:t>
              </a:r>
              <a:endParaRPr kumimoji="1" lang="zh-CN" altLang="en-US" sz="3200" b="1">
                <a:latin typeface="Times New Roman" pitchFamily="18" charset="0"/>
              </a:endParaRPr>
            </a:p>
          </p:txBody>
        </p:sp>
        <p:sp>
          <p:nvSpPr>
            <p:cNvPr id="25648" name="Oval 50"/>
            <p:cNvSpPr>
              <a:spLocks noChangeArrowheads="1"/>
            </p:cNvSpPr>
            <p:nvPr/>
          </p:nvSpPr>
          <p:spPr bwMode="auto">
            <a:xfrm>
              <a:off x="4716" y="2450"/>
              <a:ext cx="648" cy="300"/>
            </a:xfrm>
            <a:prstGeom prst="ellipse">
              <a:avLst/>
            </a:prstGeom>
            <a:solidFill>
              <a:srgbClr val="C4F4F8"/>
            </a:solidFill>
            <a:ln w="9525">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solidFill>
                    <a:srgbClr val="FF3300"/>
                  </a:solidFill>
                  <a:latin typeface="Times New Roman" pitchFamily="18" charset="0"/>
                </a:rPr>
                <a:t>胞外</a:t>
              </a:r>
              <a:endParaRPr kumimoji="1" lang="zh-CN" altLang="en-US" sz="3200" b="1">
                <a:latin typeface="Times New Roman" pitchFamily="18" charset="0"/>
              </a:endParaRPr>
            </a:p>
          </p:txBody>
        </p: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2943225" y="2405063"/>
            <a:ext cx="9144000" cy="0"/>
          </a:xfrm>
          <a:prstGeom prst="rect">
            <a:avLst/>
          </a:prstGeom>
          <a:noFill/>
          <a:ln w="9525">
            <a:noFill/>
            <a:miter lim="800000"/>
            <a:headEnd/>
            <a:tailEnd/>
          </a:ln>
        </p:spPr>
        <p:txBody>
          <a:bodyPr>
            <a:spAutoFit/>
          </a:bodyPr>
          <a:lstStyle/>
          <a:p>
            <a:endParaRPr lang="zh-CN" altLang="en-US"/>
          </a:p>
        </p:txBody>
      </p:sp>
      <p:sp>
        <p:nvSpPr>
          <p:cNvPr id="155651" name="Text Box 3"/>
          <p:cNvSpPr txBox="1">
            <a:spLocks noChangeArrowheads="1"/>
          </p:cNvSpPr>
          <p:nvPr/>
        </p:nvSpPr>
        <p:spPr bwMode="auto">
          <a:xfrm>
            <a:off x="2362200" y="6324600"/>
            <a:ext cx="4114800" cy="457200"/>
          </a:xfrm>
          <a:prstGeom prst="rect">
            <a:avLst/>
          </a:prstGeom>
          <a:noFill/>
          <a:ln w="9525">
            <a:noFill/>
            <a:miter lim="800000"/>
            <a:headEnd/>
            <a:tailEnd/>
          </a:ln>
        </p:spPr>
        <p:txBody>
          <a:bodyPr>
            <a:spAutoFit/>
          </a:bodyPr>
          <a:lstStyle/>
          <a:p>
            <a:pPr>
              <a:spcBef>
                <a:spcPct val="50000"/>
              </a:spcBef>
            </a:pPr>
            <a:endParaRPr kumimoji="1" lang="zh-CN" altLang="zh-CN" sz="2400">
              <a:latin typeface="Times New Roman" pitchFamily="18" charset="0"/>
            </a:endParaRPr>
          </a:p>
        </p:txBody>
      </p:sp>
      <p:sp>
        <p:nvSpPr>
          <p:cNvPr id="155652" name="Text Box 4"/>
          <p:cNvSpPr txBox="1">
            <a:spLocks noChangeArrowheads="1"/>
          </p:cNvSpPr>
          <p:nvPr/>
        </p:nvSpPr>
        <p:spPr bwMode="auto">
          <a:xfrm>
            <a:off x="3200400" y="6400800"/>
            <a:ext cx="2743200" cy="457200"/>
          </a:xfrm>
          <a:prstGeom prst="rect">
            <a:avLst/>
          </a:prstGeom>
          <a:noFill/>
          <a:ln w="9525">
            <a:noFill/>
            <a:miter lim="800000"/>
            <a:headEnd/>
            <a:tailEnd/>
          </a:ln>
        </p:spPr>
        <p:txBody>
          <a:bodyPr>
            <a:spAutoFit/>
          </a:bodyPr>
          <a:lstStyle/>
          <a:p>
            <a:pPr>
              <a:spcBef>
                <a:spcPct val="50000"/>
              </a:spcBef>
            </a:pPr>
            <a:endParaRPr kumimoji="1" lang="zh-CN" altLang="zh-CN" sz="2400">
              <a:latin typeface="Times New Roman" pitchFamily="18" charset="0"/>
            </a:endParaRPr>
          </a:p>
        </p:txBody>
      </p:sp>
      <p:sp>
        <p:nvSpPr>
          <p:cNvPr id="155653" name="Text Box 5"/>
          <p:cNvSpPr txBox="1">
            <a:spLocks noChangeArrowheads="1"/>
          </p:cNvSpPr>
          <p:nvPr/>
        </p:nvSpPr>
        <p:spPr bwMode="auto">
          <a:xfrm>
            <a:off x="395288" y="0"/>
            <a:ext cx="3903662" cy="519113"/>
          </a:xfrm>
          <a:prstGeom prst="rect">
            <a:avLst/>
          </a:prstGeom>
          <a:noFill/>
          <a:ln w="9525">
            <a:noFill/>
            <a:miter lim="800000"/>
            <a:headEnd/>
            <a:tailEnd/>
          </a:ln>
        </p:spPr>
        <p:txBody>
          <a:bodyPr>
            <a:spAutoFit/>
          </a:bodyPr>
          <a:lstStyle/>
          <a:p>
            <a:pPr>
              <a:spcBef>
                <a:spcPct val="50000"/>
              </a:spcBef>
            </a:pPr>
            <a:r>
              <a:rPr kumimoji="1" lang="zh-CN" altLang="en-US" sz="2800">
                <a:solidFill>
                  <a:srgbClr val="00FFFF"/>
                </a:solidFill>
                <a:latin typeface="Times New Roman" pitchFamily="18" charset="0"/>
                <a:ea typeface="黑体" pitchFamily="49" charset="-122"/>
              </a:rPr>
              <a:t>２、固氮生化途径</a:t>
            </a:r>
          </a:p>
        </p:txBody>
      </p:sp>
      <p:pic>
        <p:nvPicPr>
          <p:cNvPr id="155654" name="Picture 6" descr="自生固氮菌固氮的生化途径及其细节"/>
          <p:cNvPicPr>
            <a:picLocks noChangeAspect="1" noChangeArrowheads="1"/>
          </p:cNvPicPr>
          <p:nvPr/>
        </p:nvPicPr>
        <p:blipFill>
          <a:blip r:embed="rId3" cstate="print"/>
          <a:srcRect/>
          <a:stretch>
            <a:fillRect/>
          </a:stretch>
        </p:blipFill>
        <p:spPr bwMode="auto">
          <a:xfrm>
            <a:off x="1198563" y="533400"/>
            <a:ext cx="5884862" cy="6324600"/>
          </a:xfrm>
          <a:prstGeom prst="rect">
            <a:avLst/>
          </a:prstGeom>
          <a:noFill/>
          <a:ln w="9525">
            <a:noFill/>
            <a:miter lim="800000"/>
            <a:headEnd/>
            <a:tailEnd/>
          </a:ln>
        </p:spPr>
      </p:pic>
      <p:sp>
        <p:nvSpPr>
          <p:cNvPr id="155655" name="Text Box 7"/>
          <p:cNvSpPr txBox="1">
            <a:spLocks noChangeArrowheads="1"/>
          </p:cNvSpPr>
          <p:nvPr/>
        </p:nvSpPr>
        <p:spPr bwMode="auto">
          <a:xfrm>
            <a:off x="0" y="4724400"/>
            <a:ext cx="1835150" cy="366713"/>
          </a:xfrm>
          <a:prstGeom prst="rect">
            <a:avLst/>
          </a:prstGeom>
          <a:noFill/>
          <a:ln w="9525">
            <a:noFill/>
            <a:miter lim="800000"/>
            <a:headEnd/>
            <a:tailEnd/>
          </a:ln>
        </p:spPr>
        <p:txBody>
          <a:bodyPr>
            <a:spAutoFit/>
          </a:bodyPr>
          <a:lstStyle/>
          <a:p>
            <a:pPr>
              <a:spcBef>
                <a:spcPct val="50000"/>
              </a:spcBef>
            </a:pPr>
            <a:r>
              <a:rPr lang="zh-CN" altLang="en-US">
                <a:solidFill>
                  <a:srgbClr val="0000FF"/>
                </a:solidFill>
              </a:rPr>
              <a:t>固氮酶形成阶段</a:t>
            </a:r>
          </a:p>
        </p:txBody>
      </p:sp>
      <p:sp>
        <p:nvSpPr>
          <p:cNvPr id="155656" name="Text Box 8"/>
          <p:cNvSpPr txBox="1">
            <a:spLocks noChangeArrowheads="1"/>
          </p:cNvSpPr>
          <p:nvPr/>
        </p:nvSpPr>
        <p:spPr bwMode="auto">
          <a:xfrm>
            <a:off x="6948488" y="3860800"/>
            <a:ext cx="1223962" cy="366713"/>
          </a:xfrm>
          <a:prstGeom prst="rect">
            <a:avLst/>
          </a:prstGeom>
          <a:noFill/>
          <a:ln w="9525">
            <a:noFill/>
            <a:miter lim="800000"/>
            <a:headEnd/>
            <a:tailEnd/>
          </a:ln>
        </p:spPr>
        <p:txBody>
          <a:bodyPr>
            <a:spAutoFit/>
          </a:bodyPr>
          <a:lstStyle/>
          <a:p>
            <a:pPr>
              <a:spcBef>
                <a:spcPct val="50000"/>
              </a:spcBef>
            </a:pPr>
            <a:r>
              <a:rPr lang="zh-CN" altLang="en-US">
                <a:solidFill>
                  <a:srgbClr val="0000FF"/>
                </a:solidFill>
              </a:rPr>
              <a:t>固氮阶段</a:t>
            </a:r>
          </a:p>
        </p:txBody>
      </p:sp>
    </p:spTree>
  </p:cSld>
  <p:clrMapOvr>
    <a:masterClrMapping/>
  </p:clrMapOvr>
  <p:transition spd="med">
    <p:dissolv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56675" name="Rectangle 3"/>
          <p:cNvSpPr>
            <a:spLocks noChangeArrowheads="1"/>
          </p:cNvSpPr>
          <p:nvPr/>
        </p:nvSpPr>
        <p:spPr bwMode="auto">
          <a:xfrm>
            <a:off x="6248400" y="2762250"/>
            <a:ext cx="704850" cy="1409700"/>
          </a:xfrm>
          <a:prstGeom prst="rect">
            <a:avLst/>
          </a:prstGeom>
          <a:solidFill>
            <a:srgbClr val="F6EAEA"/>
          </a:solidFill>
          <a:ln w="38100">
            <a:solidFill>
              <a:srgbClr val="0066FF"/>
            </a:solidFill>
            <a:miter lim="800000"/>
            <a:headEnd/>
            <a:tailEnd/>
          </a:ln>
        </p:spPr>
        <p:txBody>
          <a:bodyPr wrap="none" anchor="ctr"/>
          <a:lstStyle/>
          <a:p>
            <a:endParaRPr lang="zh-CN" altLang="en-US"/>
          </a:p>
        </p:txBody>
      </p:sp>
      <p:sp>
        <p:nvSpPr>
          <p:cNvPr id="156676" name="Oval 4"/>
          <p:cNvSpPr>
            <a:spLocks noChangeArrowheads="1"/>
          </p:cNvSpPr>
          <p:nvPr/>
        </p:nvSpPr>
        <p:spPr bwMode="auto">
          <a:xfrm>
            <a:off x="5086350" y="2705100"/>
            <a:ext cx="647700" cy="1543050"/>
          </a:xfrm>
          <a:prstGeom prst="ellipse">
            <a:avLst/>
          </a:prstGeom>
          <a:solidFill>
            <a:srgbClr val="F6EAEA"/>
          </a:solidFill>
          <a:ln w="38100">
            <a:solidFill>
              <a:srgbClr val="0066FF"/>
            </a:solidFill>
            <a:round/>
            <a:headEnd/>
            <a:tailEnd/>
          </a:ln>
        </p:spPr>
        <p:txBody>
          <a:bodyPr wrap="none" anchor="ctr"/>
          <a:lstStyle/>
          <a:p>
            <a:endParaRPr lang="zh-CN" altLang="en-US"/>
          </a:p>
        </p:txBody>
      </p:sp>
      <p:sp>
        <p:nvSpPr>
          <p:cNvPr id="156677" name="Rectangle 5"/>
          <p:cNvSpPr>
            <a:spLocks noGrp="1" noChangeArrowheads="1"/>
          </p:cNvSpPr>
          <p:nvPr>
            <p:ph type="title"/>
          </p:nvPr>
        </p:nvSpPr>
        <p:spPr>
          <a:xfrm>
            <a:off x="609600" y="0"/>
            <a:ext cx="7772400" cy="1143000"/>
          </a:xfrm>
        </p:spPr>
        <p:txBody>
          <a:bodyPr/>
          <a:lstStyle/>
          <a:p>
            <a:pPr eaLnBrk="1" hangingPunct="1"/>
            <a:r>
              <a:rPr lang="zh-CN" altLang="en-US" sz="3600" b="1" smtClean="0"/>
              <a:t>固氮的过程</a:t>
            </a:r>
            <a:r>
              <a:rPr lang="en-US" altLang="zh-CN" sz="3600" b="1" smtClean="0"/>
              <a:t>----</a:t>
            </a:r>
            <a:r>
              <a:rPr lang="zh-CN" altLang="en-US" sz="3600" b="1" smtClean="0"/>
              <a:t>生化途径</a:t>
            </a:r>
            <a:endParaRPr lang="zh-CN" altLang="en-US" smtClean="0"/>
          </a:p>
        </p:txBody>
      </p:sp>
      <p:sp>
        <p:nvSpPr>
          <p:cNvPr id="156678" name="Rectangle 6"/>
          <p:cNvSpPr>
            <a:spLocks noGrp="1" noChangeArrowheads="1"/>
          </p:cNvSpPr>
          <p:nvPr>
            <p:ph type="body" idx="1"/>
          </p:nvPr>
        </p:nvSpPr>
        <p:spPr>
          <a:xfrm>
            <a:off x="0" y="1352550"/>
            <a:ext cx="9144000" cy="4972050"/>
          </a:xfrm>
          <a:ln w="76200" cmpd="tri">
            <a:solidFill>
              <a:schemeClr val="tx1"/>
            </a:solidFill>
          </a:ln>
        </p:spPr>
        <p:txBody>
          <a:bodyPr/>
          <a:lstStyle/>
          <a:p>
            <a:pPr eaLnBrk="1" hangingPunct="1">
              <a:buFontTx/>
              <a:buNone/>
            </a:pPr>
            <a:endParaRPr lang="en-US" altLang="zh-CN" sz="2400" b="1" smtClean="0"/>
          </a:p>
          <a:p>
            <a:pPr eaLnBrk="1" hangingPunct="1">
              <a:buFontTx/>
              <a:buNone/>
            </a:pPr>
            <a:r>
              <a:rPr lang="zh-CN" altLang="en-US" sz="2400" b="1" smtClean="0"/>
              <a:t>呼吸                                                         阻氧屏障          </a:t>
            </a:r>
            <a:r>
              <a:rPr lang="en-US" altLang="zh-CN" sz="2800" b="1" smtClean="0"/>
              <a:t>N   N</a:t>
            </a:r>
            <a:r>
              <a:rPr lang="en-US" altLang="zh-CN" sz="2400" b="1" smtClean="0"/>
              <a:t> </a:t>
            </a:r>
          </a:p>
          <a:p>
            <a:pPr eaLnBrk="1" hangingPunct="1">
              <a:buFontTx/>
              <a:buNone/>
            </a:pPr>
            <a:r>
              <a:rPr lang="zh-CN" altLang="en-US" sz="2400" b="1" smtClean="0"/>
              <a:t>无氧呼吸         </a:t>
            </a:r>
            <a:r>
              <a:rPr lang="en-US" altLang="zh-CN" sz="2400" b="1" smtClean="0">
                <a:solidFill>
                  <a:srgbClr val="FF6600"/>
                </a:solidFill>
              </a:rPr>
              <a:t>ATP                   ADP+Pi                                 </a:t>
            </a:r>
            <a:r>
              <a:rPr lang="en-US" altLang="zh-CN" sz="2000" b="1" smtClean="0"/>
              <a:t>2H</a:t>
            </a:r>
            <a:r>
              <a:rPr lang="en-US" altLang="zh-CN" sz="2000" b="1" baseline="30000" smtClean="0"/>
              <a:t>+</a:t>
            </a:r>
            <a:r>
              <a:rPr lang="en-US" altLang="zh-CN" sz="2000" b="1" smtClean="0"/>
              <a:t>,2e</a:t>
            </a:r>
            <a:r>
              <a:rPr lang="en-US" altLang="zh-CN" sz="2400" b="1" smtClean="0">
                <a:solidFill>
                  <a:srgbClr val="FF6600"/>
                </a:solidFill>
              </a:rPr>
              <a:t> </a:t>
            </a:r>
            <a:endParaRPr lang="en-US" altLang="zh-CN" sz="2400" b="1" smtClean="0"/>
          </a:p>
          <a:p>
            <a:pPr eaLnBrk="1" hangingPunct="1">
              <a:lnSpc>
                <a:spcPct val="120000"/>
              </a:lnSpc>
              <a:buFontTx/>
              <a:buNone/>
            </a:pPr>
            <a:r>
              <a:rPr lang="zh-CN" altLang="en-US" sz="2400" b="1" smtClean="0"/>
              <a:t>发酵                                                                               </a:t>
            </a:r>
            <a:r>
              <a:rPr lang="en-US" altLang="zh-CN" sz="2400" b="1" smtClean="0"/>
              <a:t>(HN   NH)</a:t>
            </a:r>
          </a:p>
          <a:p>
            <a:pPr eaLnBrk="1" hangingPunct="1">
              <a:buFontTx/>
              <a:buNone/>
            </a:pPr>
            <a:r>
              <a:rPr lang="zh-CN" altLang="en-US" sz="2400" b="1" smtClean="0"/>
              <a:t>光合作用       </a:t>
            </a:r>
            <a:r>
              <a:rPr lang="en-US" altLang="zh-CN" sz="2400" b="1" smtClean="0"/>
              <a:t>NAD(P)H2    FD             PII         PI             </a:t>
            </a:r>
            <a:r>
              <a:rPr lang="zh-CN" altLang="en-US" sz="2400" b="1" smtClean="0"/>
              <a:t>　 </a:t>
            </a:r>
            <a:r>
              <a:rPr lang="en-US" altLang="zh-CN" sz="2000" b="1" smtClean="0"/>
              <a:t>2H</a:t>
            </a:r>
            <a:r>
              <a:rPr lang="en-US" altLang="zh-CN" sz="2000" b="1" baseline="30000" smtClean="0"/>
              <a:t>+</a:t>
            </a:r>
            <a:r>
              <a:rPr lang="en-US" altLang="zh-CN" sz="2000" b="1" smtClean="0"/>
              <a:t>,2e</a:t>
            </a:r>
          </a:p>
          <a:p>
            <a:pPr eaLnBrk="1" hangingPunct="1">
              <a:lnSpc>
                <a:spcPct val="120000"/>
              </a:lnSpc>
              <a:buFontTx/>
              <a:buNone/>
            </a:pPr>
            <a:r>
              <a:rPr lang="en-US" altLang="zh-CN" sz="2000" b="1" smtClean="0"/>
              <a:t>                                                     (Fld)</a:t>
            </a:r>
            <a:r>
              <a:rPr lang="en-US" altLang="zh-CN" sz="2400" b="1" smtClean="0"/>
              <a:t>                                   H</a:t>
            </a:r>
            <a:r>
              <a:rPr lang="en-US" altLang="zh-CN" sz="2400" b="1" baseline="-25000" smtClean="0"/>
              <a:t>2</a:t>
            </a:r>
            <a:r>
              <a:rPr lang="en-US" altLang="zh-CN" sz="2400" b="1" smtClean="0"/>
              <a:t>N   N</a:t>
            </a:r>
            <a:r>
              <a:rPr lang="en-US" altLang="zh-CN" sz="2400" b="1" baseline="-25000" smtClean="0"/>
              <a:t>2</a:t>
            </a:r>
            <a:r>
              <a:rPr lang="en-US" altLang="zh-CN" sz="2400" b="1" smtClean="0"/>
              <a:t>H</a:t>
            </a:r>
          </a:p>
          <a:p>
            <a:pPr eaLnBrk="1" hangingPunct="1">
              <a:buFontTx/>
              <a:buNone/>
            </a:pPr>
            <a:r>
              <a:rPr lang="en-US" altLang="zh-CN" sz="2000" b="1" smtClean="0"/>
              <a:t>                                                                                                                    2H</a:t>
            </a:r>
            <a:r>
              <a:rPr lang="en-US" altLang="zh-CN" sz="2000" b="1" baseline="30000" smtClean="0"/>
              <a:t>+</a:t>
            </a:r>
            <a:r>
              <a:rPr lang="en-US" altLang="zh-CN" sz="2000" b="1" smtClean="0"/>
              <a:t>,2e</a:t>
            </a:r>
            <a:endParaRPr lang="en-US" altLang="zh-CN" sz="2400" b="1" smtClean="0"/>
          </a:p>
          <a:p>
            <a:pPr eaLnBrk="1" hangingPunct="1">
              <a:lnSpc>
                <a:spcPct val="120000"/>
              </a:lnSpc>
              <a:buFontTx/>
              <a:buNone/>
            </a:pPr>
            <a:r>
              <a:rPr lang="zh-CN" altLang="en-US" b="1" smtClean="0"/>
              <a:t>总式</a:t>
            </a:r>
            <a:r>
              <a:rPr lang="zh-CN" altLang="en-US" sz="2000" b="1" smtClean="0"/>
              <a:t>                                                                                                </a:t>
            </a:r>
            <a:r>
              <a:rPr lang="en-US" altLang="zh-CN" sz="2800" b="1" smtClean="0"/>
              <a:t>2NH</a:t>
            </a:r>
            <a:r>
              <a:rPr lang="en-US" altLang="zh-CN" sz="2800" b="1" baseline="-25000" smtClean="0"/>
              <a:t>3</a:t>
            </a:r>
          </a:p>
          <a:p>
            <a:pPr eaLnBrk="1" hangingPunct="1">
              <a:lnSpc>
                <a:spcPct val="230000"/>
              </a:lnSpc>
              <a:buFontTx/>
              <a:buNone/>
            </a:pPr>
            <a:r>
              <a:rPr lang="en-US" altLang="zh-CN" sz="2800" b="1" smtClean="0"/>
              <a:t>N</a:t>
            </a:r>
            <a:r>
              <a:rPr lang="en-US" altLang="zh-CN" sz="2800" b="1" baseline="-25000" smtClean="0"/>
              <a:t>2</a:t>
            </a:r>
            <a:r>
              <a:rPr lang="en-US" altLang="zh-CN" sz="2800" b="1" smtClean="0"/>
              <a:t> + 6 e  + 6 H</a:t>
            </a:r>
            <a:r>
              <a:rPr lang="en-US" altLang="zh-CN" sz="2800" b="1" baseline="30000" smtClean="0"/>
              <a:t>+</a:t>
            </a:r>
            <a:r>
              <a:rPr lang="en-US" altLang="zh-CN" sz="2800" b="1" smtClean="0"/>
              <a:t>  + 12 ATP      2 N</a:t>
            </a:r>
            <a:r>
              <a:rPr lang="en-US" altLang="zh-CN" sz="2800" b="1" baseline="-25000" smtClean="0"/>
              <a:t>3</a:t>
            </a:r>
            <a:r>
              <a:rPr lang="en-US" altLang="zh-CN" sz="2800" b="1" smtClean="0"/>
              <a:t>H  + 12 ADP + 12 Pi            </a:t>
            </a:r>
            <a:endParaRPr lang="en-US" altLang="zh-CN" sz="2800" b="1" baseline="-25000" smtClean="0"/>
          </a:p>
        </p:txBody>
      </p:sp>
      <p:sp>
        <p:nvSpPr>
          <p:cNvPr id="156679" name="AutoShape 7"/>
          <p:cNvSpPr>
            <a:spLocks/>
          </p:cNvSpPr>
          <p:nvPr/>
        </p:nvSpPr>
        <p:spPr bwMode="auto">
          <a:xfrm>
            <a:off x="1200150" y="2038350"/>
            <a:ext cx="342900" cy="1638300"/>
          </a:xfrm>
          <a:prstGeom prst="rightBrace">
            <a:avLst>
              <a:gd name="adj1" fmla="val 39815"/>
              <a:gd name="adj2" fmla="val 50000"/>
            </a:avLst>
          </a:prstGeom>
          <a:noFill/>
          <a:ln w="38100">
            <a:solidFill>
              <a:srgbClr val="FF3300"/>
            </a:solidFill>
            <a:round/>
            <a:headEnd/>
            <a:tailEnd/>
          </a:ln>
        </p:spPr>
        <p:txBody>
          <a:bodyPr wrap="none" anchor="ctr"/>
          <a:lstStyle/>
          <a:p>
            <a:endParaRPr lang="zh-CN" altLang="en-US"/>
          </a:p>
        </p:txBody>
      </p:sp>
      <p:sp>
        <p:nvSpPr>
          <p:cNvPr id="156680" name="AutoShape 8"/>
          <p:cNvSpPr>
            <a:spLocks noChangeArrowheads="1"/>
          </p:cNvSpPr>
          <p:nvPr/>
        </p:nvSpPr>
        <p:spPr bwMode="auto">
          <a:xfrm>
            <a:off x="4972050" y="1885950"/>
            <a:ext cx="2266950" cy="3067050"/>
          </a:xfrm>
          <a:prstGeom prst="hexagon">
            <a:avLst>
              <a:gd name="adj" fmla="val 25000"/>
              <a:gd name="vf" fmla="val 115470"/>
            </a:avLst>
          </a:prstGeom>
          <a:noFill/>
          <a:ln w="38100">
            <a:solidFill>
              <a:srgbClr val="FF3300"/>
            </a:solidFill>
            <a:prstDash val="sysDot"/>
            <a:miter lim="800000"/>
            <a:headEnd/>
            <a:tailEnd/>
          </a:ln>
        </p:spPr>
        <p:txBody>
          <a:bodyPr wrap="none" anchor="ctr"/>
          <a:lstStyle/>
          <a:p>
            <a:endParaRPr lang="zh-CN" altLang="en-US"/>
          </a:p>
        </p:txBody>
      </p:sp>
      <p:sp>
        <p:nvSpPr>
          <p:cNvPr id="156681" name="AutoShape 9"/>
          <p:cNvSpPr>
            <a:spLocks noChangeArrowheads="1"/>
          </p:cNvSpPr>
          <p:nvPr/>
        </p:nvSpPr>
        <p:spPr bwMode="auto">
          <a:xfrm>
            <a:off x="3810000" y="2647950"/>
            <a:ext cx="852488" cy="828675"/>
          </a:xfrm>
          <a:prstGeom prst="curvedUpArrow">
            <a:avLst>
              <a:gd name="adj1" fmla="val 20575"/>
              <a:gd name="adj2" fmla="val 41149"/>
              <a:gd name="adj3" fmla="val 33333"/>
            </a:avLst>
          </a:prstGeom>
          <a:solidFill>
            <a:srgbClr val="F6EAEA"/>
          </a:solidFill>
          <a:ln w="38100">
            <a:solidFill>
              <a:srgbClr val="FF3300"/>
            </a:solidFill>
            <a:miter lim="800000"/>
            <a:headEnd/>
            <a:tailEnd/>
          </a:ln>
        </p:spPr>
        <p:txBody>
          <a:bodyPr wrap="none" anchor="ctr"/>
          <a:lstStyle/>
          <a:p>
            <a:endParaRPr lang="zh-CN" altLang="en-US"/>
          </a:p>
        </p:txBody>
      </p:sp>
      <p:sp>
        <p:nvSpPr>
          <p:cNvPr id="156682" name="Line 10"/>
          <p:cNvSpPr>
            <a:spLocks noChangeShapeType="1"/>
          </p:cNvSpPr>
          <p:nvPr/>
        </p:nvSpPr>
        <p:spPr bwMode="auto">
          <a:xfrm flipH="1" flipV="1">
            <a:off x="1524000" y="2876550"/>
            <a:ext cx="323850" cy="51435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56683" name="Line 11"/>
          <p:cNvSpPr>
            <a:spLocks noChangeShapeType="1"/>
          </p:cNvSpPr>
          <p:nvPr/>
        </p:nvSpPr>
        <p:spPr bwMode="auto">
          <a:xfrm flipV="1">
            <a:off x="1524000" y="2514600"/>
            <a:ext cx="514350" cy="3429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4" name="Line 12"/>
          <p:cNvSpPr>
            <a:spLocks noChangeShapeType="1"/>
          </p:cNvSpPr>
          <p:nvPr/>
        </p:nvSpPr>
        <p:spPr bwMode="auto">
          <a:xfrm>
            <a:off x="3419475" y="3500438"/>
            <a:ext cx="323850" cy="190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5" name="Line 13"/>
          <p:cNvSpPr>
            <a:spLocks noChangeShapeType="1"/>
          </p:cNvSpPr>
          <p:nvPr/>
        </p:nvSpPr>
        <p:spPr bwMode="auto">
          <a:xfrm>
            <a:off x="4000500" y="3486150"/>
            <a:ext cx="9906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6" name="Line 14"/>
          <p:cNvSpPr>
            <a:spLocks noChangeShapeType="1"/>
          </p:cNvSpPr>
          <p:nvPr/>
        </p:nvSpPr>
        <p:spPr bwMode="auto">
          <a:xfrm>
            <a:off x="7258050" y="3409950"/>
            <a:ext cx="6286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7" name="Line 15"/>
          <p:cNvSpPr>
            <a:spLocks noChangeShapeType="1"/>
          </p:cNvSpPr>
          <p:nvPr/>
        </p:nvSpPr>
        <p:spPr bwMode="auto">
          <a:xfrm>
            <a:off x="8001000" y="2152650"/>
            <a:ext cx="0" cy="7620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8" name="Line 16"/>
          <p:cNvSpPr>
            <a:spLocks noChangeShapeType="1"/>
          </p:cNvSpPr>
          <p:nvPr/>
        </p:nvSpPr>
        <p:spPr bwMode="auto">
          <a:xfrm>
            <a:off x="8001000" y="4095750"/>
            <a:ext cx="0" cy="7620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89" name="Line 17"/>
          <p:cNvSpPr>
            <a:spLocks noChangeShapeType="1"/>
          </p:cNvSpPr>
          <p:nvPr/>
        </p:nvSpPr>
        <p:spPr bwMode="auto">
          <a:xfrm>
            <a:off x="8001000" y="3162300"/>
            <a:ext cx="0" cy="7620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6690" name="Line 18"/>
          <p:cNvSpPr>
            <a:spLocks noChangeShapeType="1"/>
          </p:cNvSpPr>
          <p:nvPr/>
        </p:nvSpPr>
        <p:spPr bwMode="auto">
          <a:xfrm>
            <a:off x="7981950" y="3048000"/>
            <a:ext cx="228600" cy="0"/>
          </a:xfrm>
          <a:prstGeom prst="line">
            <a:avLst/>
          </a:prstGeom>
          <a:noFill/>
          <a:ln w="38100" cmpd="dbl">
            <a:solidFill>
              <a:srgbClr val="0066FF"/>
            </a:solidFill>
            <a:round/>
            <a:headEnd/>
            <a:tailEnd/>
          </a:ln>
        </p:spPr>
        <p:txBody>
          <a:bodyPr wrap="none" anchor="ctr"/>
          <a:lstStyle/>
          <a:p>
            <a:endParaRPr lang="zh-CN" altLang="en-US"/>
          </a:p>
        </p:txBody>
      </p:sp>
      <p:sp>
        <p:nvSpPr>
          <p:cNvPr id="156691" name="Line 19"/>
          <p:cNvSpPr>
            <a:spLocks noChangeShapeType="1"/>
          </p:cNvSpPr>
          <p:nvPr/>
        </p:nvSpPr>
        <p:spPr bwMode="auto">
          <a:xfrm>
            <a:off x="7943850" y="2095500"/>
            <a:ext cx="228600" cy="0"/>
          </a:xfrm>
          <a:prstGeom prst="line">
            <a:avLst/>
          </a:prstGeom>
          <a:noFill/>
          <a:ln w="76200" cmpd="tri">
            <a:solidFill>
              <a:srgbClr val="0066FF"/>
            </a:solidFill>
            <a:round/>
            <a:headEnd/>
            <a:tailEnd/>
          </a:ln>
        </p:spPr>
        <p:txBody>
          <a:bodyPr wrap="none" anchor="ctr"/>
          <a:lstStyle/>
          <a:p>
            <a:endParaRPr lang="zh-CN" altLang="en-US"/>
          </a:p>
        </p:txBody>
      </p:sp>
      <p:sp>
        <p:nvSpPr>
          <p:cNvPr id="156692" name="Line 20"/>
          <p:cNvSpPr>
            <a:spLocks noChangeShapeType="1"/>
          </p:cNvSpPr>
          <p:nvPr/>
        </p:nvSpPr>
        <p:spPr bwMode="auto">
          <a:xfrm>
            <a:off x="8001000" y="4019550"/>
            <a:ext cx="228600" cy="0"/>
          </a:xfrm>
          <a:prstGeom prst="line">
            <a:avLst/>
          </a:prstGeom>
          <a:noFill/>
          <a:ln w="19050">
            <a:solidFill>
              <a:srgbClr val="0066FF"/>
            </a:solidFill>
            <a:round/>
            <a:headEnd/>
            <a:tailEnd/>
          </a:ln>
        </p:spPr>
        <p:txBody>
          <a:bodyPr wrap="none" anchor="ctr"/>
          <a:lstStyle/>
          <a:p>
            <a:endParaRPr lang="zh-CN" altLang="en-US"/>
          </a:p>
        </p:txBody>
      </p:sp>
      <p:sp>
        <p:nvSpPr>
          <p:cNvPr id="156693" name="Line 21"/>
          <p:cNvSpPr>
            <a:spLocks noChangeShapeType="1"/>
          </p:cNvSpPr>
          <p:nvPr/>
        </p:nvSpPr>
        <p:spPr bwMode="auto">
          <a:xfrm flipH="1">
            <a:off x="2628900" y="2647950"/>
            <a:ext cx="1181100" cy="0"/>
          </a:xfrm>
          <a:prstGeom prst="line">
            <a:avLst/>
          </a:prstGeom>
          <a:noFill/>
          <a:ln w="38100">
            <a:solidFill>
              <a:srgbClr val="FF6600"/>
            </a:solidFill>
            <a:round/>
            <a:headEnd/>
            <a:tailEnd/>
          </a:ln>
        </p:spPr>
        <p:txBody>
          <a:bodyPr wrap="none" anchor="ctr"/>
          <a:lstStyle/>
          <a:p>
            <a:endParaRPr lang="zh-CN" altLang="en-US"/>
          </a:p>
        </p:txBody>
      </p:sp>
      <p:sp>
        <p:nvSpPr>
          <p:cNvPr id="156694" name="Oval 22"/>
          <p:cNvSpPr>
            <a:spLocks noChangeArrowheads="1"/>
          </p:cNvSpPr>
          <p:nvPr/>
        </p:nvSpPr>
        <p:spPr bwMode="auto">
          <a:xfrm>
            <a:off x="1695450" y="2933700"/>
            <a:ext cx="590550" cy="266700"/>
          </a:xfrm>
          <a:prstGeom prst="ellipse">
            <a:avLst/>
          </a:prstGeom>
          <a:solidFill>
            <a:srgbClr val="F6EAEA"/>
          </a:solidFill>
          <a:ln w="38100">
            <a:solidFill>
              <a:srgbClr val="F6EAEA"/>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e</a:t>
            </a:r>
            <a:r>
              <a:rPr kumimoji="1" lang="en-US" altLang="zh-CN" sz="2400" b="1" baseline="30000">
                <a:latin typeface="Times New Roman" pitchFamily="18" charset="0"/>
              </a:rPr>
              <a:t>-</a:t>
            </a:r>
            <a:endParaRPr kumimoji="1" lang="en-US" altLang="zh-CN" sz="3200" b="1">
              <a:latin typeface="Times New Roman" pitchFamily="18" charset="0"/>
            </a:endParaRPr>
          </a:p>
        </p:txBody>
      </p:sp>
      <p:sp>
        <p:nvSpPr>
          <p:cNvPr id="156695" name="Line 23"/>
          <p:cNvSpPr>
            <a:spLocks noChangeShapeType="1"/>
          </p:cNvSpPr>
          <p:nvPr/>
        </p:nvSpPr>
        <p:spPr bwMode="auto">
          <a:xfrm>
            <a:off x="4211638" y="6021388"/>
            <a:ext cx="781050" cy="0"/>
          </a:xfrm>
          <a:prstGeom prst="line">
            <a:avLst/>
          </a:prstGeom>
          <a:noFill/>
          <a:ln w="38100">
            <a:solidFill>
              <a:srgbClr val="FF3300"/>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ChangeArrowheads="1"/>
          </p:cNvSpPr>
          <p:nvPr>
            <p:ph type="title"/>
          </p:nvPr>
        </p:nvSpPr>
        <p:spPr>
          <a:xfrm>
            <a:off x="590550" y="0"/>
            <a:ext cx="7772400" cy="1143000"/>
          </a:xfrm>
        </p:spPr>
        <p:txBody>
          <a:bodyPr/>
          <a:lstStyle/>
          <a:p>
            <a:pPr eaLnBrk="1" hangingPunct="1"/>
            <a:r>
              <a:rPr lang="zh-CN" altLang="en-US" sz="3600" b="1" smtClean="0"/>
              <a:t>固氮过程</a:t>
            </a:r>
            <a:r>
              <a:rPr lang="en-US" altLang="zh-CN" sz="3600" b="1" smtClean="0"/>
              <a:t>——</a:t>
            </a:r>
            <a:r>
              <a:rPr lang="zh-CN" altLang="en-US" sz="3600" b="1" smtClean="0"/>
              <a:t>反应细节</a:t>
            </a:r>
            <a:endParaRPr lang="zh-CN" altLang="en-US" smtClean="0"/>
          </a:p>
        </p:txBody>
      </p:sp>
      <p:sp>
        <p:nvSpPr>
          <p:cNvPr id="157699" name="Oval 4"/>
          <p:cNvSpPr>
            <a:spLocks noChangeArrowheads="1"/>
          </p:cNvSpPr>
          <p:nvPr/>
        </p:nvSpPr>
        <p:spPr bwMode="auto">
          <a:xfrm>
            <a:off x="1714500" y="2171700"/>
            <a:ext cx="2305050" cy="2095500"/>
          </a:xfrm>
          <a:prstGeom prst="ellipse">
            <a:avLst/>
          </a:prstGeom>
          <a:solidFill>
            <a:srgbClr val="D6FAFA"/>
          </a:solidFill>
          <a:ln w="38100">
            <a:solidFill>
              <a:srgbClr val="FF3300"/>
            </a:solidFill>
            <a:round/>
            <a:headEnd/>
            <a:tailEnd/>
          </a:ln>
        </p:spPr>
        <p:txBody>
          <a:bodyPr wrap="none" anchor="ctr"/>
          <a:lstStyle/>
          <a:p>
            <a:endParaRPr lang="zh-CN" altLang="en-US"/>
          </a:p>
        </p:txBody>
      </p:sp>
      <p:sp>
        <p:nvSpPr>
          <p:cNvPr id="157700" name="AutoShape 5"/>
          <p:cNvSpPr>
            <a:spLocks noChangeArrowheads="1"/>
          </p:cNvSpPr>
          <p:nvPr/>
        </p:nvSpPr>
        <p:spPr bwMode="auto">
          <a:xfrm>
            <a:off x="1600200" y="3524250"/>
            <a:ext cx="762000" cy="533400"/>
          </a:xfrm>
          <a:prstGeom prst="flowChartOnlineStorage">
            <a:avLst/>
          </a:prstGeom>
          <a:solidFill>
            <a:srgbClr val="F6EAEA"/>
          </a:solidFill>
          <a:ln w="38100">
            <a:solidFill>
              <a:srgbClr val="FF3300"/>
            </a:solidFill>
            <a:miter lim="800000"/>
            <a:headEnd/>
            <a:tailEnd/>
          </a:ln>
        </p:spPr>
        <p:txBody>
          <a:bodyPr wrap="none" anchor="ctr"/>
          <a:lstStyle/>
          <a:p>
            <a:pPr algn="ctr">
              <a:lnSpc>
                <a:spcPct val="240000"/>
              </a:lnSpc>
              <a:spcBef>
                <a:spcPct val="20000"/>
              </a:spcBef>
              <a:buClr>
                <a:schemeClr val="bg2"/>
              </a:buClr>
              <a:buFont typeface="Monotype Sorts" pitchFamily="2" charset="2"/>
              <a:buNone/>
            </a:pPr>
            <a:r>
              <a:rPr kumimoji="1" lang="en-US" altLang="zh-CN" sz="2400" b="1" baseline="30000">
                <a:latin typeface="Times New Roman" pitchFamily="18" charset="0"/>
                <a:sym typeface="Wingdings" pitchFamily="2" charset="2"/>
              </a:rPr>
              <a:t> II</a:t>
            </a:r>
          </a:p>
        </p:txBody>
      </p:sp>
      <p:sp>
        <p:nvSpPr>
          <p:cNvPr id="157701" name="AutoShape 6"/>
          <p:cNvSpPr>
            <a:spLocks noChangeArrowheads="1"/>
          </p:cNvSpPr>
          <p:nvPr/>
        </p:nvSpPr>
        <p:spPr bwMode="auto">
          <a:xfrm>
            <a:off x="3181350" y="2038350"/>
            <a:ext cx="762000" cy="533400"/>
          </a:xfrm>
          <a:prstGeom prst="flowChartOnlineStorage">
            <a:avLst/>
          </a:prstGeom>
          <a:solidFill>
            <a:srgbClr val="F6EAEA"/>
          </a:solid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II</a:t>
            </a:r>
            <a:endParaRPr kumimoji="1" lang="en-US" altLang="zh-CN" sz="3200" b="1">
              <a:latin typeface="Times New Roman" pitchFamily="18" charset="0"/>
            </a:endParaRPr>
          </a:p>
        </p:txBody>
      </p:sp>
      <p:sp>
        <p:nvSpPr>
          <p:cNvPr id="157702" name="AutoShape 7"/>
          <p:cNvSpPr>
            <a:spLocks noChangeArrowheads="1"/>
          </p:cNvSpPr>
          <p:nvPr/>
        </p:nvSpPr>
        <p:spPr bwMode="auto">
          <a:xfrm>
            <a:off x="1714500" y="2209800"/>
            <a:ext cx="762000" cy="533400"/>
          </a:xfrm>
          <a:prstGeom prst="flowChartOnlineStorage">
            <a:avLst/>
          </a:prstGeom>
          <a:no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400" b="1">
                <a:latin typeface="Times New Roman" pitchFamily="18" charset="0"/>
              </a:rPr>
              <a:t>II</a:t>
            </a:r>
            <a:endParaRPr kumimoji="1" lang="en-US" altLang="zh-CN" sz="3200" b="1">
              <a:latin typeface="Times New Roman" pitchFamily="18" charset="0"/>
            </a:endParaRPr>
          </a:p>
        </p:txBody>
      </p:sp>
      <p:sp>
        <p:nvSpPr>
          <p:cNvPr id="157703" name="AutoShape 8"/>
          <p:cNvSpPr>
            <a:spLocks noChangeArrowheads="1"/>
          </p:cNvSpPr>
          <p:nvPr/>
        </p:nvSpPr>
        <p:spPr bwMode="auto">
          <a:xfrm>
            <a:off x="2609850" y="4095750"/>
            <a:ext cx="762000" cy="533400"/>
          </a:xfrm>
          <a:prstGeom prst="flowChartOnlineStorage">
            <a:avLst/>
          </a:prstGeom>
          <a:solidFill>
            <a:srgbClr val="F6EAEA"/>
          </a:solidFill>
          <a:ln w="38100">
            <a:solidFill>
              <a:srgbClr val="FF3300"/>
            </a:solidFill>
            <a:miter lim="800000"/>
            <a:headEnd/>
            <a:tailEnd/>
          </a:ln>
        </p:spPr>
        <p:txBody>
          <a:bodyPr wrap="none" anchor="ctr"/>
          <a:lstStyle/>
          <a:p>
            <a:pPr algn="ctr">
              <a:lnSpc>
                <a:spcPct val="170000"/>
              </a:lnSpc>
              <a:spcBef>
                <a:spcPct val="20000"/>
              </a:spcBef>
              <a:buClr>
                <a:schemeClr val="bg2"/>
              </a:buClr>
              <a:buFont typeface="Monotype Sorts" pitchFamily="2" charset="2"/>
              <a:buNone/>
            </a:pPr>
            <a:r>
              <a:rPr kumimoji="1" lang="en-US" altLang="zh-CN" sz="2400" b="1" baseline="30000">
                <a:latin typeface="Times New Roman" pitchFamily="18" charset="0"/>
              </a:rPr>
              <a:t>II </a:t>
            </a:r>
            <a:r>
              <a:rPr kumimoji="1" lang="en-US" altLang="zh-CN" sz="2400" b="1" baseline="30000">
                <a:latin typeface="Times New Roman" pitchFamily="18" charset="0"/>
                <a:sym typeface="Webdings" pitchFamily="18" charset="2"/>
              </a:rPr>
              <a:t></a:t>
            </a:r>
            <a:endParaRPr kumimoji="1" lang="en-US" altLang="zh-CN" sz="3200" b="1">
              <a:latin typeface="Times New Roman" pitchFamily="18" charset="0"/>
            </a:endParaRPr>
          </a:p>
        </p:txBody>
      </p:sp>
      <p:sp>
        <p:nvSpPr>
          <p:cNvPr id="157704" name="Oval 9"/>
          <p:cNvSpPr>
            <a:spLocks noChangeArrowheads="1"/>
          </p:cNvSpPr>
          <p:nvPr/>
        </p:nvSpPr>
        <p:spPr bwMode="auto">
          <a:xfrm>
            <a:off x="4362450" y="1543050"/>
            <a:ext cx="3524250" cy="3886200"/>
          </a:xfrm>
          <a:prstGeom prst="ellipse">
            <a:avLst/>
          </a:prstGeom>
          <a:solidFill>
            <a:schemeClr val="accent1"/>
          </a:solidFill>
          <a:ln w="38100">
            <a:solidFill>
              <a:srgbClr val="0066FF"/>
            </a:solidFill>
            <a:round/>
            <a:headEnd/>
            <a:tailEnd/>
          </a:ln>
        </p:spPr>
        <p:txBody>
          <a:bodyPr wrap="none" anchor="ctr"/>
          <a:lstStyle/>
          <a:p>
            <a:endParaRPr lang="zh-CN" altLang="en-US"/>
          </a:p>
        </p:txBody>
      </p:sp>
      <p:sp>
        <p:nvSpPr>
          <p:cNvPr id="157705" name="AutoShape 10"/>
          <p:cNvSpPr>
            <a:spLocks noChangeArrowheads="1"/>
          </p:cNvSpPr>
          <p:nvPr/>
        </p:nvSpPr>
        <p:spPr bwMode="auto">
          <a:xfrm rot="-5400000">
            <a:off x="5981700" y="5029200"/>
            <a:ext cx="571500" cy="571500"/>
          </a:xfrm>
          <a:prstGeom prst="flowChartDelay">
            <a:avLst/>
          </a:prstGeom>
          <a:solidFill>
            <a:srgbClr val="D6FAFA"/>
          </a:solidFill>
          <a:ln w="38100">
            <a:solidFill>
              <a:srgbClr val="FF3300"/>
            </a:solidFill>
            <a:miter lim="800000"/>
            <a:headEnd/>
            <a:tailEnd/>
          </a:ln>
        </p:spPr>
        <p:txBody>
          <a:bodyPr rot="10800000" wrap="none" anchor="ctr"/>
          <a:lstStyle/>
          <a:p>
            <a:pPr algn="ctr">
              <a:spcBef>
                <a:spcPct val="20000"/>
              </a:spcBef>
              <a:buClr>
                <a:schemeClr val="bg2"/>
              </a:buClr>
              <a:buFont typeface="Monotype Sorts" pitchFamily="2" charset="2"/>
              <a:buNone/>
            </a:pPr>
            <a:endParaRPr kumimoji="1" lang="zh-CN" altLang="zh-CN" sz="3200" b="1">
              <a:latin typeface="Times New Roman" pitchFamily="18" charset="0"/>
            </a:endParaRPr>
          </a:p>
        </p:txBody>
      </p:sp>
      <p:sp>
        <p:nvSpPr>
          <p:cNvPr id="157706" name="AutoShape 11"/>
          <p:cNvSpPr>
            <a:spLocks noChangeArrowheads="1"/>
          </p:cNvSpPr>
          <p:nvPr/>
        </p:nvSpPr>
        <p:spPr bwMode="auto">
          <a:xfrm rot="10800000">
            <a:off x="4076700" y="3276600"/>
            <a:ext cx="571500" cy="571500"/>
          </a:xfrm>
          <a:prstGeom prst="flowChartDelay">
            <a:avLst/>
          </a:prstGeom>
          <a:solidFill>
            <a:srgbClr val="D6FAFA"/>
          </a:solidFill>
          <a:ln w="38100">
            <a:solidFill>
              <a:srgbClr val="FF3300"/>
            </a:solidFill>
            <a:miter lim="800000"/>
            <a:headEnd/>
            <a:tailEnd/>
          </a:ln>
        </p:spPr>
        <p:txBody>
          <a:bodyPr rot="10800000"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.I</a:t>
            </a:r>
          </a:p>
        </p:txBody>
      </p:sp>
      <p:sp>
        <p:nvSpPr>
          <p:cNvPr id="157707" name="AutoShape 12"/>
          <p:cNvSpPr>
            <a:spLocks noChangeArrowheads="1"/>
          </p:cNvSpPr>
          <p:nvPr/>
        </p:nvSpPr>
        <p:spPr bwMode="auto">
          <a:xfrm rot="10800000">
            <a:off x="4800600" y="1847850"/>
            <a:ext cx="571500" cy="571500"/>
          </a:xfrm>
          <a:prstGeom prst="flowChartDelay">
            <a:avLst/>
          </a:prstGeom>
          <a:solidFill>
            <a:srgbClr val="D6FAFA"/>
          </a:solidFill>
          <a:ln w="38100">
            <a:solidFill>
              <a:srgbClr val="FF3300"/>
            </a:solidFill>
            <a:miter lim="800000"/>
            <a:headEnd/>
            <a:tailEnd/>
          </a:ln>
        </p:spPr>
        <p:txBody>
          <a:bodyPr rot="10800000"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I..</a:t>
            </a:r>
          </a:p>
        </p:txBody>
      </p:sp>
      <p:sp>
        <p:nvSpPr>
          <p:cNvPr id="157708" name="AutoShape 13"/>
          <p:cNvSpPr>
            <a:spLocks noChangeArrowheads="1"/>
          </p:cNvSpPr>
          <p:nvPr/>
        </p:nvSpPr>
        <p:spPr bwMode="auto">
          <a:xfrm rot="-5400000">
            <a:off x="6838950" y="1581150"/>
            <a:ext cx="571500" cy="571500"/>
          </a:xfrm>
          <a:prstGeom prst="flowChartDelay">
            <a:avLst/>
          </a:prstGeom>
          <a:solidFill>
            <a:srgbClr val="D6FAFA"/>
          </a:solidFill>
          <a:ln w="38100">
            <a:solidFill>
              <a:srgbClr val="FF3300"/>
            </a:solidFill>
            <a:miter lim="800000"/>
            <a:headEnd/>
            <a:tailEnd/>
          </a:ln>
        </p:spPr>
        <p:txBody>
          <a:bodyPr vert="eaVert" wrap="none" anchor="ctr"/>
          <a:lstStyle/>
          <a:p>
            <a:pPr algn="ctr">
              <a:spcBef>
                <a:spcPct val="20000"/>
              </a:spcBef>
              <a:buClr>
                <a:schemeClr val="bg2"/>
              </a:buClr>
              <a:buFont typeface="Monotype Sorts" pitchFamily="2" charset="2"/>
              <a:buNone/>
            </a:pPr>
            <a:r>
              <a:rPr kumimoji="1" lang="en-US" altLang="zh-CN" sz="3200" b="1">
                <a:latin typeface="Times New Roman" pitchFamily="18" charset="0"/>
              </a:rPr>
              <a:t>.I</a:t>
            </a:r>
          </a:p>
        </p:txBody>
      </p:sp>
      <p:sp>
        <p:nvSpPr>
          <p:cNvPr id="157709" name="Rectangle 14"/>
          <p:cNvSpPr>
            <a:spLocks noChangeArrowheads="1"/>
          </p:cNvSpPr>
          <p:nvPr/>
        </p:nvSpPr>
        <p:spPr bwMode="auto">
          <a:xfrm>
            <a:off x="0" y="2495550"/>
            <a:ext cx="1695450" cy="11239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000" b="1">
                <a:latin typeface="Times New Roman" pitchFamily="18" charset="0"/>
                <a:sym typeface="Wingdings" pitchFamily="2" charset="2"/>
              </a:rPr>
              <a:t>Fd </a:t>
            </a:r>
            <a:r>
              <a:rPr kumimoji="1" lang="en-US" altLang="zh-CN" sz="2000" b="1" baseline="30000">
                <a:latin typeface="Times New Roman" pitchFamily="18" charset="0"/>
                <a:sym typeface="Wingdings" pitchFamily="2" charset="2"/>
              </a:rPr>
              <a:t></a:t>
            </a:r>
            <a:r>
              <a:rPr kumimoji="1" lang="en-US" altLang="zh-CN" sz="2000" b="1">
                <a:latin typeface="Times New Roman" pitchFamily="18" charset="0"/>
                <a:sym typeface="Wingdings" pitchFamily="2" charset="2"/>
              </a:rPr>
              <a:t>(Fld </a:t>
            </a:r>
            <a:r>
              <a:rPr kumimoji="1" lang="en-US" altLang="zh-CN" sz="2000" b="1" baseline="30000">
                <a:latin typeface="Times New Roman" pitchFamily="18" charset="0"/>
                <a:sym typeface="Wingdings" pitchFamily="2" charset="2"/>
              </a:rPr>
              <a:t></a:t>
            </a:r>
            <a:r>
              <a:rPr kumimoji="1" lang="en-US" altLang="zh-CN" sz="2000" b="1">
                <a:latin typeface="Times New Roman" pitchFamily="18" charset="0"/>
                <a:sym typeface="Wingdings" pitchFamily="2" charset="2"/>
              </a:rPr>
              <a:t>)    </a:t>
            </a:r>
          </a:p>
          <a:p>
            <a:pPr algn="ctr">
              <a:lnSpc>
                <a:spcPct val="160000"/>
              </a:lnSpc>
              <a:spcBef>
                <a:spcPct val="20000"/>
              </a:spcBef>
              <a:buClr>
                <a:schemeClr val="bg2"/>
              </a:buClr>
              <a:buFont typeface="Monotype Sorts" pitchFamily="2" charset="2"/>
              <a:buNone/>
            </a:pPr>
            <a:r>
              <a:rPr kumimoji="1" lang="en-US" altLang="zh-CN" sz="2000" b="1">
                <a:latin typeface="Times New Roman" pitchFamily="18" charset="0"/>
                <a:sym typeface="Wingdings" pitchFamily="2" charset="2"/>
              </a:rPr>
              <a:t>       Fd( Fld)  </a:t>
            </a:r>
            <a:r>
              <a:rPr kumimoji="1" lang="en-US" altLang="zh-CN" sz="2400" b="1">
                <a:latin typeface="Times New Roman" pitchFamily="18" charset="0"/>
                <a:sym typeface="Wingdings" pitchFamily="2" charset="2"/>
              </a:rPr>
              <a:t>  </a:t>
            </a:r>
          </a:p>
        </p:txBody>
      </p:sp>
      <p:sp>
        <p:nvSpPr>
          <p:cNvPr id="157710" name="Rectangle 15"/>
          <p:cNvSpPr>
            <a:spLocks noChangeArrowheads="1"/>
          </p:cNvSpPr>
          <p:nvPr/>
        </p:nvSpPr>
        <p:spPr bwMode="auto">
          <a:xfrm>
            <a:off x="285750" y="1371600"/>
            <a:ext cx="3638550" cy="552450"/>
          </a:xfrm>
          <a:prstGeom prst="rect">
            <a:avLst/>
          </a:prstGeom>
          <a:noFill/>
          <a:ln w="38100">
            <a:solidFill>
              <a:schemeClr val="accent2"/>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还原剂        </a:t>
            </a:r>
            <a:r>
              <a:rPr kumimoji="1" lang="en-US" altLang="zh-CN" sz="2000" b="1">
                <a:latin typeface="Times New Roman" pitchFamily="18" charset="0"/>
              </a:rPr>
              <a:t>ADP+Pi   Mg</a:t>
            </a:r>
            <a:r>
              <a:rPr kumimoji="1" lang="en-US" altLang="zh-CN" sz="2000" b="1" baseline="30000">
                <a:latin typeface="Times New Roman" pitchFamily="18" charset="0"/>
              </a:rPr>
              <a:t>2+</a:t>
            </a:r>
          </a:p>
        </p:txBody>
      </p:sp>
      <p:sp>
        <p:nvSpPr>
          <p:cNvPr id="157711" name="Rectangle 16"/>
          <p:cNvSpPr>
            <a:spLocks noChangeArrowheads="1"/>
          </p:cNvSpPr>
          <p:nvPr/>
        </p:nvSpPr>
        <p:spPr bwMode="auto">
          <a:xfrm>
            <a:off x="1047750" y="4381500"/>
            <a:ext cx="1466850" cy="175260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000" b="1">
                <a:latin typeface="Times New Roman" pitchFamily="18" charset="0"/>
              </a:rPr>
              <a:t>ATP-Mg</a:t>
            </a:r>
          </a:p>
          <a:p>
            <a:pPr algn="ctr">
              <a:spcBef>
                <a:spcPct val="20000"/>
              </a:spcBef>
              <a:buClr>
                <a:schemeClr val="bg2"/>
              </a:buClr>
              <a:buFont typeface="Monotype Sorts" pitchFamily="2" charset="2"/>
              <a:buNone/>
            </a:pPr>
            <a:endParaRPr kumimoji="1" lang="en-US" altLang="zh-CN" sz="2000" b="1">
              <a:latin typeface="Times New Roman" pitchFamily="18" charset="0"/>
            </a:endParaRPr>
          </a:p>
          <a:p>
            <a:pPr algn="ctr">
              <a:spcBef>
                <a:spcPct val="20000"/>
              </a:spcBef>
              <a:buClr>
                <a:schemeClr val="bg2"/>
              </a:buClr>
              <a:buFont typeface="Monotype Sorts" pitchFamily="2" charset="2"/>
              <a:buNone/>
            </a:pPr>
            <a:r>
              <a:rPr kumimoji="1" lang="en-US" altLang="zh-CN" sz="2000" b="1">
                <a:latin typeface="Times New Roman" pitchFamily="18" charset="0"/>
              </a:rPr>
              <a:t>ATP   Mg</a:t>
            </a:r>
          </a:p>
          <a:p>
            <a:pPr algn="ctr">
              <a:spcBef>
                <a:spcPct val="20000"/>
              </a:spcBef>
              <a:buClr>
                <a:schemeClr val="bg2"/>
              </a:buClr>
              <a:buFont typeface="Monotype Sorts" pitchFamily="2" charset="2"/>
              <a:buNone/>
            </a:pPr>
            <a:r>
              <a:rPr kumimoji="1" lang="zh-CN" altLang="en-US" sz="2400" b="1">
                <a:solidFill>
                  <a:srgbClr val="FF6600"/>
                </a:solidFill>
                <a:latin typeface="Times New Roman" pitchFamily="18" charset="0"/>
              </a:rPr>
              <a:t>能量</a:t>
            </a:r>
            <a:r>
              <a:rPr kumimoji="1" lang="zh-CN" altLang="en-US" sz="2400" b="1">
                <a:latin typeface="Times New Roman" pitchFamily="18" charset="0"/>
              </a:rPr>
              <a:t>        </a:t>
            </a:r>
            <a:endParaRPr kumimoji="1" lang="zh-CN" altLang="en-US" sz="3200" b="1">
              <a:latin typeface="Times New Roman" pitchFamily="18" charset="0"/>
            </a:endParaRPr>
          </a:p>
        </p:txBody>
      </p:sp>
      <p:sp>
        <p:nvSpPr>
          <p:cNvPr id="157712" name="Rectangle 17"/>
          <p:cNvSpPr>
            <a:spLocks noChangeArrowheads="1"/>
          </p:cNvSpPr>
          <p:nvPr/>
        </p:nvSpPr>
        <p:spPr bwMode="auto">
          <a:xfrm>
            <a:off x="4381500" y="5581650"/>
            <a:ext cx="3829050" cy="971550"/>
          </a:xfrm>
          <a:prstGeom prst="rect">
            <a:avLst/>
          </a:prstGeom>
          <a:noFill/>
          <a:ln w="38100">
            <a:solidFill>
              <a:srgbClr val="F6EAEA"/>
            </a:solidFill>
            <a:miter lim="800000"/>
            <a:headEnd/>
            <a:tailEnd/>
          </a:ln>
        </p:spPr>
        <p:txBody>
          <a:bodyPr wrap="none" anchor="ctr"/>
          <a:lstStyle/>
          <a:p>
            <a:pPr algn="ctr">
              <a:lnSpc>
                <a:spcPct val="170000"/>
              </a:lnSpc>
              <a:spcBef>
                <a:spcPct val="20000"/>
              </a:spcBef>
              <a:buClr>
                <a:schemeClr val="bg2"/>
              </a:buClr>
              <a:buFont typeface="Monotype Sorts" pitchFamily="2" charset="2"/>
              <a:buNone/>
            </a:pPr>
            <a:r>
              <a:rPr kumimoji="1" lang="en-US" altLang="zh-CN" sz="2000" b="1">
                <a:latin typeface="Times New Roman" pitchFamily="18" charset="0"/>
              </a:rPr>
              <a:t>    N    N                                                   </a:t>
            </a:r>
          </a:p>
          <a:p>
            <a:pPr algn="ctr">
              <a:lnSpc>
                <a:spcPct val="10000"/>
              </a:lnSpc>
              <a:spcBef>
                <a:spcPct val="20000"/>
              </a:spcBef>
              <a:buClr>
                <a:schemeClr val="bg2"/>
              </a:buClr>
              <a:buFont typeface="Monotype Sorts" pitchFamily="2" charset="2"/>
              <a:buNone/>
            </a:pPr>
            <a:r>
              <a:rPr kumimoji="1" lang="en-US" altLang="zh-CN" sz="2000" b="1">
                <a:latin typeface="Times New Roman" pitchFamily="18" charset="0"/>
              </a:rPr>
              <a:t>                                  Mo  Mo            2NH3           </a:t>
            </a:r>
          </a:p>
          <a:p>
            <a:pPr algn="ctr">
              <a:lnSpc>
                <a:spcPct val="90000"/>
              </a:lnSpc>
              <a:spcBef>
                <a:spcPct val="20000"/>
              </a:spcBef>
              <a:buClr>
                <a:schemeClr val="bg2"/>
              </a:buClr>
              <a:buFont typeface="Monotype Sorts" pitchFamily="2" charset="2"/>
              <a:buNone/>
            </a:pPr>
            <a:r>
              <a:rPr kumimoji="1" lang="en-US" altLang="zh-CN" sz="2400" b="1">
                <a:latin typeface="Times New Roman" pitchFamily="18" charset="0"/>
              </a:rPr>
              <a:t>            </a:t>
            </a:r>
            <a:r>
              <a:rPr kumimoji="1" lang="zh-CN" altLang="en-US" sz="2400" b="1">
                <a:latin typeface="Times New Roman" pitchFamily="18" charset="0"/>
              </a:rPr>
              <a:t>底物                                产物            </a:t>
            </a:r>
            <a:endParaRPr kumimoji="1" lang="zh-CN" altLang="en-US" sz="3200" b="1">
              <a:latin typeface="Times New Roman" pitchFamily="18" charset="0"/>
            </a:endParaRPr>
          </a:p>
        </p:txBody>
      </p:sp>
      <p:sp>
        <p:nvSpPr>
          <p:cNvPr id="157713" name="Rectangle 18"/>
          <p:cNvSpPr>
            <a:spLocks noChangeArrowheads="1"/>
          </p:cNvSpPr>
          <p:nvPr/>
        </p:nvSpPr>
        <p:spPr bwMode="auto">
          <a:xfrm>
            <a:off x="3162300" y="2743200"/>
            <a:ext cx="1276350" cy="3238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000" b="1">
                <a:latin typeface="Times New Roman" pitchFamily="18" charset="0"/>
              </a:rPr>
              <a:t>ATP--Mg</a:t>
            </a:r>
            <a:endParaRPr kumimoji="1" lang="en-US" altLang="zh-CN" sz="3200" b="1">
              <a:latin typeface="Times New Roman" pitchFamily="18" charset="0"/>
            </a:endParaRPr>
          </a:p>
        </p:txBody>
      </p:sp>
      <p:sp>
        <p:nvSpPr>
          <p:cNvPr id="157714" name="Rectangle 19"/>
          <p:cNvSpPr>
            <a:spLocks noChangeArrowheads="1"/>
          </p:cNvSpPr>
          <p:nvPr/>
        </p:nvSpPr>
        <p:spPr bwMode="auto">
          <a:xfrm>
            <a:off x="6743700" y="2247900"/>
            <a:ext cx="742950" cy="857250"/>
          </a:xfrm>
          <a:prstGeom prst="rect">
            <a:avLst/>
          </a:prstGeom>
          <a:noFill/>
          <a:ln w="38100">
            <a:solidFill>
              <a:schemeClr val="accent1"/>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b="1">
                <a:latin typeface="Times New Roman" pitchFamily="18" charset="0"/>
              </a:rPr>
              <a:t>   Mo    Mo</a:t>
            </a:r>
          </a:p>
          <a:p>
            <a:pPr algn="ctr">
              <a:spcBef>
                <a:spcPct val="20000"/>
              </a:spcBef>
              <a:buClr>
                <a:schemeClr val="bg2"/>
              </a:buClr>
              <a:buFont typeface="Monotype Sorts" pitchFamily="2" charset="2"/>
              <a:buNone/>
            </a:pPr>
            <a:r>
              <a:rPr kumimoji="1" lang="en-US" altLang="zh-CN" b="1">
                <a:latin typeface="Times New Roman" pitchFamily="18" charset="0"/>
              </a:rPr>
              <a:t>   N </a:t>
            </a:r>
            <a:r>
              <a:rPr kumimoji="1" lang="en-US" altLang="zh-CN" b="1" baseline="30000">
                <a:latin typeface="Times New Roman" pitchFamily="18" charset="0"/>
                <a:sym typeface="Wingdings" pitchFamily="2" charset="2"/>
              </a:rPr>
              <a:t></a:t>
            </a:r>
            <a:r>
              <a:rPr kumimoji="1" lang="en-US" altLang="zh-CN" b="1">
                <a:latin typeface="Times New Roman" pitchFamily="18" charset="0"/>
              </a:rPr>
              <a:t> = N </a:t>
            </a:r>
            <a:r>
              <a:rPr kumimoji="1" lang="en-US" altLang="zh-CN" b="1" baseline="30000">
                <a:latin typeface="Times New Roman" pitchFamily="18" charset="0"/>
                <a:sym typeface="Wingdings" pitchFamily="2" charset="2"/>
              </a:rPr>
              <a:t></a:t>
            </a:r>
          </a:p>
        </p:txBody>
      </p:sp>
      <p:sp>
        <p:nvSpPr>
          <p:cNvPr id="157715" name="AutoShape 20"/>
          <p:cNvSpPr>
            <a:spLocks noChangeArrowheads="1"/>
          </p:cNvSpPr>
          <p:nvPr/>
        </p:nvSpPr>
        <p:spPr bwMode="auto">
          <a:xfrm>
            <a:off x="3467100" y="3314700"/>
            <a:ext cx="762000" cy="533400"/>
          </a:xfrm>
          <a:prstGeom prst="flowChartOnlineStorage">
            <a:avLst/>
          </a:prstGeom>
          <a:solidFill>
            <a:srgbClr val="F6EAEA"/>
          </a:solidFill>
          <a:ln w="38100">
            <a:solidFill>
              <a:srgbClr val="FF3300"/>
            </a:solidFill>
            <a:miter lim="800000"/>
            <a:headEnd/>
            <a:tailEnd/>
          </a:ln>
        </p:spPr>
        <p:txBody>
          <a:bodyPr wrap="none" anchor="ctr"/>
          <a:lstStyle/>
          <a:p>
            <a:pPr algn="ctr">
              <a:lnSpc>
                <a:spcPct val="180000"/>
              </a:lnSpc>
              <a:spcBef>
                <a:spcPct val="20000"/>
              </a:spcBef>
              <a:buClr>
                <a:schemeClr val="bg2"/>
              </a:buClr>
              <a:buFont typeface="Monotype Sorts" pitchFamily="2" charset="2"/>
              <a:buNone/>
            </a:pPr>
            <a:r>
              <a:rPr kumimoji="1" lang="en-US" altLang="zh-CN" sz="2400" b="1" baseline="30000">
                <a:latin typeface="Times New Roman" pitchFamily="18" charset="0"/>
              </a:rPr>
              <a:t>  II     </a:t>
            </a:r>
            <a:r>
              <a:rPr kumimoji="1" lang="en-US" altLang="zh-CN" sz="2400" b="1" baseline="30000">
                <a:latin typeface="Times New Roman" pitchFamily="18" charset="0"/>
                <a:sym typeface="Webdings" pitchFamily="18" charset="2"/>
              </a:rPr>
              <a:t></a:t>
            </a:r>
            <a:endParaRPr kumimoji="1" lang="en-US" altLang="zh-CN" sz="3200" b="1">
              <a:latin typeface="Times New Roman" pitchFamily="18" charset="0"/>
            </a:endParaRPr>
          </a:p>
        </p:txBody>
      </p:sp>
      <p:sp>
        <p:nvSpPr>
          <p:cNvPr id="157716" name="Rectangle 21"/>
          <p:cNvSpPr>
            <a:spLocks noChangeArrowheads="1"/>
          </p:cNvSpPr>
          <p:nvPr/>
        </p:nvSpPr>
        <p:spPr bwMode="auto">
          <a:xfrm>
            <a:off x="5562600" y="1352550"/>
            <a:ext cx="590550" cy="1276350"/>
          </a:xfrm>
          <a:prstGeom prst="rect">
            <a:avLst/>
          </a:prstGeom>
          <a:noFill/>
          <a:ln w="38100">
            <a:solidFill>
              <a:srgbClr val="F6EAEA"/>
            </a:solidFill>
            <a:miter lim="800000"/>
            <a:headEnd/>
            <a:tailEnd/>
          </a:ln>
        </p:spPr>
        <p:txBody>
          <a:bodyPr wrap="none" anchor="ctr"/>
          <a:lstStyle/>
          <a:p>
            <a:pPr algn="ctr">
              <a:lnSpc>
                <a:spcPct val="120000"/>
              </a:lnSpc>
              <a:spcBef>
                <a:spcPct val="20000"/>
              </a:spcBef>
              <a:buClr>
                <a:schemeClr val="bg2"/>
              </a:buClr>
              <a:buFont typeface="Monotype Sorts" pitchFamily="2" charset="2"/>
              <a:buNone/>
            </a:pPr>
            <a:r>
              <a:rPr kumimoji="1" lang="en-US" altLang="zh-CN" sz="1600" b="1">
                <a:latin typeface="Times New Roman" pitchFamily="18" charset="0"/>
              </a:rPr>
              <a:t>Mo</a:t>
            </a:r>
            <a:r>
              <a:rPr kumimoji="1" lang="en-US" altLang="zh-CN" sz="3200" b="1">
                <a:latin typeface="Times New Roman" pitchFamily="18" charset="0"/>
              </a:rPr>
              <a:t>-</a:t>
            </a:r>
            <a:r>
              <a:rPr kumimoji="1" lang="en-US" altLang="zh-CN" sz="2000" b="1">
                <a:latin typeface="Times New Roman" pitchFamily="18" charset="0"/>
              </a:rPr>
              <a:t>N</a:t>
            </a:r>
          </a:p>
          <a:p>
            <a:pPr algn="ctr">
              <a:spcBef>
                <a:spcPct val="20000"/>
              </a:spcBef>
              <a:buClr>
                <a:schemeClr val="bg2"/>
              </a:buClr>
              <a:buFont typeface="Monotype Sorts" pitchFamily="2" charset="2"/>
              <a:buNone/>
            </a:pPr>
            <a:endParaRPr kumimoji="1" lang="en-US" altLang="zh-CN" sz="2000" b="1">
              <a:latin typeface="Times New Roman" pitchFamily="18" charset="0"/>
            </a:endParaRPr>
          </a:p>
          <a:p>
            <a:pPr algn="ctr">
              <a:lnSpc>
                <a:spcPct val="20000"/>
              </a:lnSpc>
              <a:spcBef>
                <a:spcPct val="20000"/>
              </a:spcBef>
              <a:buClr>
                <a:schemeClr val="bg2"/>
              </a:buClr>
              <a:buFont typeface="Monotype Sorts" pitchFamily="2" charset="2"/>
              <a:buNone/>
            </a:pPr>
            <a:r>
              <a:rPr kumimoji="1" lang="en-US" altLang="zh-CN" sz="2000" b="1">
                <a:latin typeface="Times New Roman" pitchFamily="18" charset="0"/>
              </a:rPr>
              <a:t>Mo N</a:t>
            </a:r>
            <a:endParaRPr kumimoji="1" lang="en-US" altLang="zh-CN" sz="3200" b="1">
              <a:latin typeface="Times New Roman" pitchFamily="18" charset="0"/>
            </a:endParaRPr>
          </a:p>
        </p:txBody>
      </p:sp>
      <p:sp>
        <p:nvSpPr>
          <p:cNvPr id="157717" name="Text Box 22"/>
          <p:cNvSpPr txBox="1">
            <a:spLocks noChangeArrowheads="1"/>
          </p:cNvSpPr>
          <p:nvPr/>
        </p:nvSpPr>
        <p:spPr bwMode="auto">
          <a:xfrm>
            <a:off x="5840413" y="763588"/>
            <a:ext cx="469900" cy="914400"/>
          </a:xfrm>
          <a:prstGeom prst="rect">
            <a:avLst/>
          </a:prstGeom>
          <a:noFill/>
          <a:ln w="38100">
            <a:noFill/>
            <a:miter lim="800000"/>
            <a:headEnd/>
            <a:tailEnd/>
          </a:ln>
        </p:spPr>
        <p:txBody>
          <a:bodyPr anchor="ctr">
            <a:spAutoFit/>
          </a:bodyPr>
          <a:lstStyle/>
          <a:p>
            <a:pPr algn="ctr">
              <a:spcBef>
                <a:spcPct val="50000"/>
              </a:spcBef>
              <a:buClr>
                <a:schemeClr val="bg2"/>
              </a:buClr>
              <a:buFont typeface="Monotype Sorts" pitchFamily="2" charset="2"/>
              <a:buNone/>
            </a:pPr>
            <a:r>
              <a:rPr kumimoji="1" lang="en-US" altLang="zh-CN" sz="5400" b="1">
                <a:latin typeface="Times New Roman" pitchFamily="18" charset="0"/>
                <a:sym typeface="Webdings" pitchFamily="18" charset="2"/>
              </a:rPr>
              <a:t>.</a:t>
            </a:r>
            <a:endParaRPr kumimoji="1" lang="en-US" altLang="zh-CN" sz="3200" b="1">
              <a:latin typeface="Times New Roman" pitchFamily="18" charset="0"/>
            </a:endParaRPr>
          </a:p>
        </p:txBody>
      </p:sp>
      <p:sp>
        <p:nvSpPr>
          <p:cNvPr id="157718" name="Rectangle 23"/>
          <p:cNvSpPr>
            <a:spLocks noChangeArrowheads="1"/>
          </p:cNvSpPr>
          <p:nvPr/>
        </p:nvSpPr>
        <p:spPr bwMode="auto">
          <a:xfrm>
            <a:off x="7658100" y="2286000"/>
            <a:ext cx="419100" cy="7429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5400" b="1">
                <a:latin typeface="Times New Roman" pitchFamily="18" charset="0"/>
              </a:rPr>
              <a:t>.</a:t>
            </a:r>
            <a:endParaRPr kumimoji="1" lang="en-US" altLang="zh-CN" sz="3200" b="1">
              <a:latin typeface="Times New Roman" pitchFamily="18" charset="0"/>
            </a:endParaRPr>
          </a:p>
        </p:txBody>
      </p:sp>
      <p:sp>
        <p:nvSpPr>
          <p:cNvPr id="157719" name="Rectangle 24"/>
          <p:cNvSpPr>
            <a:spLocks noChangeArrowheads="1"/>
          </p:cNvSpPr>
          <p:nvPr/>
        </p:nvSpPr>
        <p:spPr bwMode="auto">
          <a:xfrm>
            <a:off x="7753350" y="3333750"/>
            <a:ext cx="361950" cy="9715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5400" b="1">
                <a:latin typeface="Times New Roman" pitchFamily="18" charset="0"/>
              </a:rPr>
              <a:t>.</a:t>
            </a:r>
            <a:endParaRPr kumimoji="1" lang="en-US" altLang="zh-CN" sz="3200" b="1">
              <a:latin typeface="Times New Roman" pitchFamily="18" charset="0"/>
            </a:endParaRPr>
          </a:p>
        </p:txBody>
      </p:sp>
      <p:sp>
        <p:nvSpPr>
          <p:cNvPr id="157720" name="Rectangle 25"/>
          <p:cNvSpPr>
            <a:spLocks noChangeArrowheads="1"/>
          </p:cNvSpPr>
          <p:nvPr/>
        </p:nvSpPr>
        <p:spPr bwMode="auto">
          <a:xfrm>
            <a:off x="7581900" y="4705350"/>
            <a:ext cx="476250" cy="781050"/>
          </a:xfrm>
          <a:prstGeom prst="rect">
            <a:avLst/>
          </a:prstGeom>
          <a:noFill/>
          <a:ln w="38100">
            <a:solidFill>
              <a:srgbClr val="F6EAEA"/>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6000" b="1">
                <a:latin typeface="Times New Roman" pitchFamily="18" charset="0"/>
              </a:rPr>
              <a:t>.</a:t>
            </a:r>
            <a:endParaRPr kumimoji="1" lang="en-US" altLang="zh-CN" sz="3200" b="1">
              <a:latin typeface="Times New Roman" pitchFamily="18" charset="0"/>
            </a:endParaRPr>
          </a:p>
        </p:txBody>
      </p:sp>
      <p:sp>
        <p:nvSpPr>
          <p:cNvPr id="157721" name="Line 26"/>
          <p:cNvSpPr>
            <a:spLocks noChangeShapeType="1"/>
          </p:cNvSpPr>
          <p:nvPr/>
        </p:nvSpPr>
        <p:spPr bwMode="auto">
          <a:xfrm>
            <a:off x="647700" y="1828800"/>
            <a:ext cx="0" cy="800100"/>
          </a:xfrm>
          <a:prstGeom prst="line">
            <a:avLst/>
          </a:prstGeom>
          <a:noFill/>
          <a:ln w="38100">
            <a:solidFill>
              <a:srgbClr val="FF3300"/>
            </a:solidFill>
            <a:prstDash val="lgDash"/>
            <a:round/>
            <a:headEnd/>
            <a:tailEnd type="triangle" w="med" len="med"/>
          </a:ln>
        </p:spPr>
        <p:txBody>
          <a:bodyPr wrap="none" anchor="ctr"/>
          <a:lstStyle/>
          <a:p>
            <a:endParaRPr lang="zh-CN" altLang="en-US"/>
          </a:p>
        </p:txBody>
      </p:sp>
      <p:sp>
        <p:nvSpPr>
          <p:cNvPr id="157722" name="AutoShape 27"/>
          <p:cNvSpPr>
            <a:spLocks noChangeArrowheads="1"/>
          </p:cNvSpPr>
          <p:nvPr/>
        </p:nvSpPr>
        <p:spPr bwMode="auto">
          <a:xfrm>
            <a:off x="1352550" y="2705100"/>
            <a:ext cx="342900" cy="819150"/>
          </a:xfrm>
          <a:prstGeom prst="curvedLeftArrow">
            <a:avLst>
              <a:gd name="adj1" fmla="val 47778"/>
              <a:gd name="adj2" fmla="val 95556"/>
              <a:gd name="adj3" fmla="val 33333"/>
            </a:avLst>
          </a:prstGeom>
          <a:solidFill>
            <a:schemeClr val="accent1"/>
          </a:solidFill>
          <a:ln w="38100">
            <a:solidFill>
              <a:srgbClr val="FF3300"/>
            </a:solidFill>
            <a:miter lim="800000"/>
            <a:headEnd/>
            <a:tailEnd/>
          </a:ln>
        </p:spPr>
        <p:txBody>
          <a:bodyPr wrap="none" anchor="ctr"/>
          <a:lstStyle/>
          <a:p>
            <a:endParaRPr lang="zh-CN" altLang="en-US"/>
          </a:p>
        </p:txBody>
      </p:sp>
      <p:sp>
        <p:nvSpPr>
          <p:cNvPr id="157723" name="Line 28"/>
          <p:cNvSpPr>
            <a:spLocks noChangeShapeType="1"/>
          </p:cNvSpPr>
          <p:nvPr/>
        </p:nvSpPr>
        <p:spPr bwMode="auto">
          <a:xfrm>
            <a:off x="1409700" y="5181600"/>
            <a:ext cx="762000" cy="0"/>
          </a:xfrm>
          <a:prstGeom prst="line">
            <a:avLst/>
          </a:prstGeom>
          <a:noFill/>
          <a:ln w="38100">
            <a:solidFill>
              <a:srgbClr val="FF3300"/>
            </a:solidFill>
            <a:round/>
            <a:headEnd/>
            <a:tailEnd/>
          </a:ln>
        </p:spPr>
        <p:txBody>
          <a:bodyPr wrap="none" anchor="ctr"/>
          <a:lstStyle/>
          <a:p>
            <a:endParaRPr lang="zh-CN" altLang="en-US"/>
          </a:p>
        </p:txBody>
      </p:sp>
      <p:sp>
        <p:nvSpPr>
          <p:cNvPr id="157724" name="Line 29"/>
          <p:cNvSpPr>
            <a:spLocks noChangeShapeType="1"/>
          </p:cNvSpPr>
          <p:nvPr/>
        </p:nvSpPr>
        <p:spPr bwMode="auto">
          <a:xfrm>
            <a:off x="1409700" y="5200650"/>
            <a:ext cx="0" cy="76200"/>
          </a:xfrm>
          <a:prstGeom prst="line">
            <a:avLst/>
          </a:prstGeom>
          <a:noFill/>
          <a:ln w="38100">
            <a:solidFill>
              <a:srgbClr val="FF3300"/>
            </a:solidFill>
            <a:round/>
            <a:headEnd/>
            <a:tailEnd/>
          </a:ln>
        </p:spPr>
        <p:txBody>
          <a:bodyPr wrap="none" anchor="ctr"/>
          <a:lstStyle/>
          <a:p>
            <a:endParaRPr lang="zh-CN" altLang="en-US"/>
          </a:p>
        </p:txBody>
      </p:sp>
      <p:sp>
        <p:nvSpPr>
          <p:cNvPr id="157725" name="Line 30"/>
          <p:cNvSpPr>
            <a:spLocks noChangeShapeType="1"/>
          </p:cNvSpPr>
          <p:nvPr/>
        </p:nvSpPr>
        <p:spPr bwMode="auto">
          <a:xfrm>
            <a:off x="2133600" y="5200650"/>
            <a:ext cx="0" cy="95250"/>
          </a:xfrm>
          <a:prstGeom prst="line">
            <a:avLst/>
          </a:prstGeom>
          <a:noFill/>
          <a:ln w="38100">
            <a:solidFill>
              <a:srgbClr val="FF3300"/>
            </a:solidFill>
            <a:round/>
            <a:headEnd/>
            <a:tailEnd/>
          </a:ln>
        </p:spPr>
        <p:txBody>
          <a:bodyPr wrap="none" anchor="ctr"/>
          <a:lstStyle/>
          <a:p>
            <a:endParaRPr lang="zh-CN" altLang="en-US"/>
          </a:p>
        </p:txBody>
      </p:sp>
      <p:sp>
        <p:nvSpPr>
          <p:cNvPr id="157726" name="Line 31"/>
          <p:cNvSpPr>
            <a:spLocks noChangeShapeType="1"/>
          </p:cNvSpPr>
          <p:nvPr/>
        </p:nvSpPr>
        <p:spPr bwMode="auto">
          <a:xfrm>
            <a:off x="1809750" y="4762500"/>
            <a:ext cx="0" cy="40005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57727" name="Line 32"/>
          <p:cNvSpPr>
            <a:spLocks noChangeShapeType="1"/>
          </p:cNvSpPr>
          <p:nvPr/>
        </p:nvSpPr>
        <p:spPr bwMode="auto">
          <a:xfrm>
            <a:off x="2266950" y="4610100"/>
            <a:ext cx="5524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7728" name="Line 33"/>
          <p:cNvSpPr>
            <a:spLocks noChangeShapeType="1"/>
          </p:cNvSpPr>
          <p:nvPr/>
        </p:nvSpPr>
        <p:spPr bwMode="auto">
          <a:xfrm>
            <a:off x="4686300" y="5886450"/>
            <a:ext cx="228600" cy="0"/>
          </a:xfrm>
          <a:prstGeom prst="line">
            <a:avLst/>
          </a:prstGeom>
          <a:noFill/>
          <a:ln w="76200" cmpd="tri">
            <a:solidFill>
              <a:srgbClr val="0066FF"/>
            </a:solidFill>
            <a:round/>
            <a:headEnd/>
            <a:tailEnd/>
          </a:ln>
        </p:spPr>
        <p:txBody>
          <a:bodyPr wrap="none" anchor="ctr"/>
          <a:lstStyle/>
          <a:p>
            <a:endParaRPr lang="zh-CN" altLang="en-US"/>
          </a:p>
        </p:txBody>
      </p:sp>
      <p:sp>
        <p:nvSpPr>
          <p:cNvPr id="157729" name="Line 34"/>
          <p:cNvSpPr>
            <a:spLocks noChangeShapeType="1"/>
          </p:cNvSpPr>
          <p:nvPr/>
        </p:nvSpPr>
        <p:spPr bwMode="auto">
          <a:xfrm>
            <a:off x="4724400" y="4686300"/>
            <a:ext cx="0" cy="116205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57730" name="Line 35"/>
          <p:cNvSpPr>
            <a:spLocks noChangeShapeType="1"/>
          </p:cNvSpPr>
          <p:nvPr/>
        </p:nvSpPr>
        <p:spPr bwMode="auto">
          <a:xfrm>
            <a:off x="6534150" y="5581650"/>
            <a:ext cx="0" cy="514350"/>
          </a:xfrm>
          <a:prstGeom prst="line">
            <a:avLst/>
          </a:prstGeom>
          <a:noFill/>
          <a:ln w="38100">
            <a:solidFill>
              <a:srgbClr val="FF3300"/>
            </a:solidFill>
            <a:round/>
            <a:headEnd/>
            <a:tailEnd/>
          </a:ln>
        </p:spPr>
        <p:txBody>
          <a:bodyPr wrap="none" anchor="ctr"/>
          <a:lstStyle/>
          <a:p>
            <a:endParaRPr lang="zh-CN" altLang="en-US"/>
          </a:p>
        </p:txBody>
      </p:sp>
      <p:sp>
        <p:nvSpPr>
          <p:cNvPr id="157731" name="Line 36"/>
          <p:cNvSpPr>
            <a:spLocks noChangeShapeType="1"/>
          </p:cNvSpPr>
          <p:nvPr/>
        </p:nvSpPr>
        <p:spPr bwMode="auto">
          <a:xfrm>
            <a:off x="5981700" y="5562600"/>
            <a:ext cx="0" cy="457200"/>
          </a:xfrm>
          <a:prstGeom prst="line">
            <a:avLst/>
          </a:prstGeom>
          <a:noFill/>
          <a:ln w="38100">
            <a:solidFill>
              <a:srgbClr val="FF3300"/>
            </a:solidFill>
            <a:round/>
            <a:headEnd/>
            <a:tailEnd/>
          </a:ln>
        </p:spPr>
        <p:txBody>
          <a:bodyPr wrap="none" anchor="ctr"/>
          <a:lstStyle/>
          <a:p>
            <a:endParaRPr lang="zh-CN" altLang="en-US"/>
          </a:p>
        </p:txBody>
      </p:sp>
      <p:sp>
        <p:nvSpPr>
          <p:cNvPr id="157732" name="Line 37"/>
          <p:cNvSpPr>
            <a:spLocks noChangeShapeType="1"/>
          </p:cNvSpPr>
          <p:nvPr/>
        </p:nvSpPr>
        <p:spPr bwMode="auto">
          <a:xfrm flipV="1">
            <a:off x="5391150" y="2381250"/>
            <a:ext cx="209550" cy="19050"/>
          </a:xfrm>
          <a:prstGeom prst="line">
            <a:avLst/>
          </a:prstGeom>
          <a:noFill/>
          <a:ln w="38100">
            <a:solidFill>
              <a:srgbClr val="FF3300"/>
            </a:solidFill>
            <a:round/>
            <a:headEnd/>
            <a:tailEnd/>
          </a:ln>
        </p:spPr>
        <p:txBody>
          <a:bodyPr wrap="none" anchor="ctr"/>
          <a:lstStyle/>
          <a:p>
            <a:endParaRPr lang="zh-CN" altLang="en-US"/>
          </a:p>
        </p:txBody>
      </p:sp>
      <p:sp>
        <p:nvSpPr>
          <p:cNvPr id="157733" name="Line 38"/>
          <p:cNvSpPr>
            <a:spLocks noChangeShapeType="1"/>
          </p:cNvSpPr>
          <p:nvPr/>
        </p:nvSpPr>
        <p:spPr bwMode="auto">
          <a:xfrm flipV="1">
            <a:off x="5372100" y="1828800"/>
            <a:ext cx="190500" cy="19050"/>
          </a:xfrm>
          <a:prstGeom prst="line">
            <a:avLst/>
          </a:prstGeom>
          <a:noFill/>
          <a:ln w="38100">
            <a:solidFill>
              <a:srgbClr val="FF3300"/>
            </a:solidFill>
            <a:round/>
            <a:headEnd/>
            <a:tailEnd/>
          </a:ln>
        </p:spPr>
        <p:txBody>
          <a:bodyPr wrap="none" anchor="ctr"/>
          <a:lstStyle/>
          <a:p>
            <a:endParaRPr lang="zh-CN" altLang="en-US"/>
          </a:p>
        </p:txBody>
      </p:sp>
      <p:sp>
        <p:nvSpPr>
          <p:cNvPr id="157734" name="Line 39"/>
          <p:cNvSpPr>
            <a:spLocks noChangeShapeType="1"/>
          </p:cNvSpPr>
          <p:nvPr/>
        </p:nvSpPr>
        <p:spPr bwMode="auto">
          <a:xfrm>
            <a:off x="6838950" y="2152650"/>
            <a:ext cx="0" cy="247650"/>
          </a:xfrm>
          <a:prstGeom prst="line">
            <a:avLst/>
          </a:prstGeom>
          <a:noFill/>
          <a:ln w="38100">
            <a:solidFill>
              <a:srgbClr val="FF3300"/>
            </a:solidFill>
            <a:round/>
            <a:headEnd/>
            <a:tailEnd/>
          </a:ln>
        </p:spPr>
        <p:txBody>
          <a:bodyPr wrap="none" anchor="ctr"/>
          <a:lstStyle/>
          <a:p>
            <a:endParaRPr lang="zh-CN" altLang="en-US"/>
          </a:p>
        </p:txBody>
      </p:sp>
      <p:sp>
        <p:nvSpPr>
          <p:cNvPr id="157735" name="Line 40"/>
          <p:cNvSpPr>
            <a:spLocks noChangeShapeType="1"/>
          </p:cNvSpPr>
          <p:nvPr/>
        </p:nvSpPr>
        <p:spPr bwMode="auto">
          <a:xfrm>
            <a:off x="7391400" y="2171700"/>
            <a:ext cx="0" cy="228600"/>
          </a:xfrm>
          <a:prstGeom prst="line">
            <a:avLst/>
          </a:prstGeom>
          <a:noFill/>
          <a:ln w="38100">
            <a:solidFill>
              <a:srgbClr val="FF3300"/>
            </a:solidFill>
            <a:round/>
            <a:headEnd/>
            <a:tailEnd/>
          </a:ln>
        </p:spPr>
        <p:txBody>
          <a:bodyPr wrap="none" anchor="ctr"/>
          <a:lstStyle/>
          <a:p>
            <a:endParaRPr lang="zh-CN" altLang="en-US"/>
          </a:p>
        </p:txBody>
      </p:sp>
      <p:sp>
        <p:nvSpPr>
          <p:cNvPr id="157736" name="Line 41"/>
          <p:cNvSpPr>
            <a:spLocks noChangeShapeType="1"/>
          </p:cNvSpPr>
          <p:nvPr/>
        </p:nvSpPr>
        <p:spPr bwMode="auto">
          <a:xfrm>
            <a:off x="4381500" y="3867150"/>
            <a:ext cx="76200" cy="285750"/>
          </a:xfrm>
          <a:prstGeom prst="line">
            <a:avLst/>
          </a:prstGeom>
          <a:noFill/>
          <a:ln w="38100">
            <a:solidFill>
              <a:srgbClr val="0066FF"/>
            </a:solidFill>
            <a:round/>
            <a:headEnd type="arrow" w="med" len="med"/>
            <a:tailEnd/>
          </a:ln>
        </p:spPr>
        <p:txBody>
          <a:bodyPr wrap="none" anchor="ctr"/>
          <a:lstStyle/>
          <a:p>
            <a:endParaRPr lang="zh-CN" altLang="en-US"/>
          </a:p>
        </p:txBody>
      </p:sp>
      <p:sp>
        <p:nvSpPr>
          <p:cNvPr id="157737" name="Line 42"/>
          <p:cNvSpPr>
            <a:spLocks noChangeShapeType="1"/>
          </p:cNvSpPr>
          <p:nvPr/>
        </p:nvSpPr>
        <p:spPr bwMode="auto">
          <a:xfrm flipV="1">
            <a:off x="6572250" y="5257800"/>
            <a:ext cx="266700" cy="95250"/>
          </a:xfrm>
          <a:prstGeom prst="line">
            <a:avLst/>
          </a:prstGeom>
          <a:noFill/>
          <a:ln w="38100">
            <a:solidFill>
              <a:srgbClr val="0066FF"/>
            </a:solidFill>
            <a:round/>
            <a:headEnd type="arrow" w="med" len="med"/>
            <a:tailEnd/>
          </a:ln>
        </p:spPr>
        <p:txBody>
          <a:bodyPr wrap="none" anchor="ctr"/>
          <a:lstStyle/>
          <a:p>
            <a:endParaRPr lang="zh-CN" altLang="en-US"/>
          </a:p>
        </p:txBody>
      </p:sp>
      <p:sp>
        <p:nvSpPr>
          <p:cNvPr id="157738" name="Line 43"/>
          <p:cNvSpPr>
            <a:spLocks noChangeShapeType="1"/>
          </p:cNvSpPr>
          <p:nvPr/>
        </p:nvSpPr>
        <p:spPr bwMode="auto">
          <a:xfrm flipH="1" flipV="1">
            <a:off x="6610350" y="1619250"/>
            <a:ext cx="247650" cy="76200"/>
          </a:xfrm>
          <a:prstGeom prst="line">
            <a:avLst/>
          </a:prstGeom>
          <a:noFill/>
          <a:ln w="38100">
            <a:solidFill>
              <a:srgbClr val="0066FF"/>
            </a:solidFill>
            <a:round/>
            <a:headEnd type="arrow" w="med" len="med"/>
            <a:tailEnd/>
          </a:ln>
        </p:spPr>
        <p:txBody>
          <a:bodyPr wrap="none" anchor="ctr"/>
          <a:lstStyle/>
          <a:p>
            <a:endParaRPr lang="zh-CN" altLang="en-US"/>
          </a:p>
        </p:txBody>
      </p:sp>
      <p:sp>
        <p:nvSpPr>
          <p:cNvPr id="157739" name="Line 44"/>
          <p:cNvSpPr>
            <a:spLocks noChangeShapeType="1"/>
          </p:cNvSpPr>
          <p:nvPr/>
        </p:nvSpPr>
        <p:spPr bwMode="auto">
          <a:xfrm flipH="1">
            <a:off x="4648200" y="2190750"/>
            <a:ext cx="133350" cy="228600"/>
          </a:xfrm>
          <a:prstGeom prst="line">
            <a:avLst/>
          </a:prstGeom>
          <a:noFill/>
          <a:ln w="38100">
            <a:solidFill>
              <a:srgbClr val="0066FF"/>
            </a:solidFill>
            <a:round/>
            <a:headEnd type="arrow" w="med" len="med"/>
            <a:tailEnd/>
          </a:ln>
        </p:spPr>
        <p:txBody>
          <a:bodyPr wrap="none" anchor="ctr"/>
          <a:lstStyle/>
          <a:p>
            <a:endParaRPr lang="zh-CN" altLang="en-US"/>
          </a:p>
        </p:txBody>
      </p:sp>
      <p:sp>
        <p:nvSpPr>
          <p:cNvPr id="157740" name="Line 45"/>
          <p:cNvSpPr>
            <a:spLocks noChangeShapeType="1"/>
          </p:cNvSpPr>
          <p:nvPr/>
        </p:nvSpPr>
        <p:spPr bwMode="auto">
          <a:xfrm flipH="1">
            <a:off x="3638550" y="3867150"/>
            <a:ext cx="133350" cy="133350"/>
          </a:xfrm>
          <a:prstGeom prst="line">
            <a:avLst/>
          </a:prstGeom>
          <a:noFill/>
          <a:ln w="38100">
            <a:solidFill>
              <a:srgbClr val="FF6600"/>
            </a:solidFill>
            <a:round/>
            <a:headEnd type="arrow" w="med" len="med"/>
            <a:tailEnd/>
          </a:ln>
        </p:spPr>
        <p:txBody>
          <a:bodyPr wrap="none" anchor="ctr"/>
          <a:lstStyle/>
          <a:p>
            <a:endParaRPr lang="zh-CN" altLang="en-US"/>
          </a:p>
        </p:txBody>
      </p:sp>
      <p:sp>
        <p:nvSpPr>
          <p:cNvPr id="157741" name="Line 46"/>
          <p:cNvSpPr>
            <a:spLocks noChangeShapeType="1"/>
          </p:cNvSpPr>
          <p:nvPr/>
        </p:nvSpPr>
        <p:spPr bwMode="auto">
          <a:xfrm flipH="1" flipV="1">
            <a:off x="2419350" y="4171950"/>
            <a:ext cx="209550" cy="76200"/>
          </a:xfrm>
          <a:prstGeom prst="line">
            <a:avLst/>
          </a:prstGeom>
          <a:noFill/>
          <a:ln w="38100">
            <a:solidFill>
              <a:srgbClr val="FF6600"/>
            </a:solidFill>
            <a:round/>
            <a:headEnd type="arrow" w="med" len="med"/>
            <a:tailEnd/>
          </a:ln>
        </p:spPr>
        <p:txBody>
          <a:bodyPr wrap="none" anchor="ctr"/>
          <a:lstStyle/>
          <a:p>
            <a:endParaRPr lang="zh-CN" altLang="en-US"/>
          </a:p>
        </p:txBody>
      </p:sp>
      <p:sp>
        <p:nvSpPr>
          <p:cNvPr id="157742" name="Line 47"/>
          <p:cNvSpPr>
            <a:spLocks noChangeShapeType="1"/>
          </p:cNvSpPr>
          <p:nvPr/>
        </p:nvSpPr>
        <p:spPr bwMode="auto">
          <a:xfrm flipH="1" flipV="1">
            <a:off x="1695450" y="3276600"/>
            <a:ext cx="38100" cy="209550"/>
          </a:xfrm>
          <a:prstGeom prst="line">
            <a:avLst/>
          </a:prstGeom>
          <a:noFill/>
          <a:ln w="38100">
            <a:solidFill>
              <a:srgbClr val="FF3300"/>
            </a:solidFill>
            <a:round/>
            <a:headEnd type="arrow" w="med" len="med"/>
            <a:tailEnd/>
          </a:ln>
        </p:spPr>
        <p:txBody>
          <a:bodyPr wrap="none" anchor="ctr"/>
          <a:lstStyle/>
          <a:p>
            <a:endParaRPr lang="zh-CN" altLang="en-US"/>
          </a:p>
        </p:txBody>
      </p:sp>
      <p:sp>
        <p:nvSpPr>
          <p:cNvPr id="157743" name="Line 48"/>
          <p:cNvSpPr>
            <a:spLocks noChangeShapeType="1"/>
          </p:cNvSpPr>
          <p:nvPr/>
        </p:nvSpPr>
        <p:spPr bwMode="auto">
          <a:xfrm flipV="1">
            <a:off x="2552700" y="2152650"/>
            <a:ext cx="266700" cy="57150"/>
          </a:xfrm>
          <a:prstGeom prst="line">
            <a:avLst/>
          </a:prstGeom>
          <a:noFill/>
          <a:ln w="38100">
            <a:solidFill>
              <a:srgbClr val="FF3300"/>
            </a:solidFill>
            <a:round/>
            <a:headEnd type="arrow" w="med" len="med"/>
            <a:tailEnd/>
          </a:ln>
        </p:spPr>
        <p:txBody>
          <a:bodyPr wrap="none" anchor="ctr"/>
          <a:lstStyle/>
          <a:p>
            <a:endParaRPr lang="zh-CN" altLang="en-US"/>
          </a:p>
        </p:txBody>
      </p:sp>
      <p:sp>
        <p:nvSpPr>
          <p:cNvPr id="157744" name="Line 49"/>
          <p:cNvSpPr>
            <a:spLocks noChangeShapeType="1"/>
          </p:cNvSpPr>
          <p:nvPr/>
        </p:nvSpPr>
        <p:spPr bwMode="auto">
          <a:xfrm>
            <a:off x="3790950" y="2590800"/>
            <a:ext cx="114300" cy="171450"/>
          </a:xfrm>
          <a:prstGeom prst="line">
            <a:avLst/>
          </a:prstGeom>
          <a:noFill/>
          <a:ln w="38100">
            <a:solidFill>
              <a:srgbClr val="FF3300"/>
            </a:solidFill>
            <a:round/>
            <a:headEnd type="arrow" w="med" len="med"/>
            <a:tailEnd/>
          </a:ln>
        </p:spPr>
        <p:txBody>
          <a:bodyPr wrap="none" anchor="ctr"/>
          <a:lstStyle/>
          <a:p>
            <a:endParaRPr lang="zh-CN" altLang="en-US"/>
          </a:p>
        </p:txBody>
      </p:sp>
      <p:sp>
        <p:nvSpPr>
          <p:cNvPr id="157745" name="Line 50"/>
          <p:cNvSpPr>
            <a:spLocks noChangeShapeType="1"/>
          </p:cNvSpPr>
          <p:nvPr/>
        </p:nvSpPr>
        <p:spPr bwMode="auto">
          <a:xfrm>
            <a:off x="7810500" y="4171950"/>
            <a:ext cx="0" cy="10096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7746" name="Line 51"/>
          <p:cNvSpPr>
            <a:spLocks noChangeShapeType="1"/>
          </p:cNvSpPr>
          <p:nvPr/>
        </p:nvSpPr>
        <p:spPr bwMode="auto">
          <a:xfrm>
            <a:off x="7810500" y="5391150"/>
            <a:ext cx="0" cy="5524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7747" name="Line 52"/>
          <p:cNvSpPr>
            <a:spLocks noChangeShapeType="1"/>
          </p:cNvSpPr>
          <p:nvPr/>
        </p:nvSpPr>
        <p:spPr bwMode="auto">
          <a:xfrm>
            <a:off x="6076950" y="2000250"/>
            <a:ext cx="0" cy="285750"/>
          </a:xfrm>
          <a:prstGeom prst="line">
            <a:avLst/>
          </a:prstGeom>
          <a:noFill/>
          <a:ln w="76200" cmpd="tri">
            <a:solidFill>
              <a:srgbClr val="FF3300"/>
            </a:solidFill>
            <a:round/>
            <a:headEnd/>
            <a:tailEnd/>
          </a:ln>
        </p:spPr>
        <p:txBody>
          <a:bodyPr wrap="none" anchor="ctr"/>
          <a:lstStyle/>
          <a:p>
            <a:endParaRPr lang="zh-CN" altLang="en-US"/>
          </a:p>
        </p:txBody>
      </p:sp>
      <p:sp>
        <p:nvSpPr>
          <p:cNvPr id="157748" name="Line 53"/>
          <p:cNvSpPr>
            <a:spLocks noChangeShapeType="1"/>
          </p:cNvSpPr>
          <p:nvPr/>
        </p:nvSpPr>
        <p:spPr bwMode="auto">
          <a:xfrm flipV="1">
            <a:off x="3059113" y="1844675"/>
            <a:ext cx="217487" cy="288925"/>
          </a:xfrm>
          <a:prstGeom prst="line">
            <a:avLst/>
          </a:prstGeom>
          <a:noFill/>
          <a:ln w="9525">
            <a:solidFill>
              <a:schemeClr val="tx1"/>
            </a:solidFill>
            <a:round/>
            <a:headEnd/>
            <a:tailEnd type="triangle" w="med" len="med"/>
          </a:ln>
        </p:spPr>
        <p:txBody>
          <a:bodyPr/>
          <a:lstStyle/>
          <a:p>
            <a:endParaRPr lang="zh-CN" altLang="en-US"/>
          </a:p>
        </p:txBody>
      </p:sp>
      <p:sp>
        <p:nvSpPr>
          <p:cNvPr id="157749" name="Line 54"/>
          <p:cNvSpPr>
            <a:spLocks noChangeShapeType="1"/>
          </p:cNvSpPr>
          <p:nvPr/>
        </p:nvSpPr>
        <p:spPr bwMode="auto">
          <a:xfrm flipH="1" flipV="1">
            <a:off x="2555875" y="1773238"/>
            <a:ext cx="287338" cy="360362"/>
          </a:xfrm>
          <a:prstGeom prst="line">
            <a:avLst/>
          </a:prstGeom>
          <a:noFill/>
          <a:ln w="9525">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58723" name="Rectangle 3"/>
          <p:cNvSpPr>
            <a:spLocks noGrp="1" noChangeArrowheads="1"/>
          </p:cNvSpPr>
          <p:nvPr>
            <p:ph type="title"/>
          </p:nvPr>
        </p:nvSpPr>
        <p:spPr>
          <a:xfrm>
            <a:off x="395288" y="836613"/>
            <a:ext cx="3898900" cy="633412"/>
          </a:xfrm>
        </p:spPr>
        <p:txBody>
          <a:bodyPr/>
          <a:lstStyle/>
          <a:p>
            <a:pPr algn="l" eaLnBrk="1" hangingPunct="1"/>
            <a:r>
              <a:rPr lang="zh-CN" altLang="en-US" sz="2800" b="1" smtClean="0">
                <a:solidFill>
                  <a:schemeClr val="accent2"/>
                </a:solidFill>
              </a:rPr>
              <a:t>生物体内氨的主要去路</a:t>
            </a:r>
          </a:p>
        </p:txBody>
      </p:sp>
      <p:sp>
        <p:nvSpPr>
          <p:cNvPr id="158724" name="Rectangle 4"/>
          <p:cNvSpPr>
            <a:spLocks noGrp="1" noChangeArrowheads="1"/>
          </p:cNvSpPr>
          <p:nvPr>
            <p:ph type="body" idx="1"/>
          </p:nvPr>
        </p:nvSpPr>
        <p:spPr>
          <a:xfrm>
            <a:off x="0" y="1962150"/>
            <a:ext cx="9144000" cy="4114800"/>
          </a:xfrm>
        </p:spPr>
        <p:txBody>
          <a:bodyPr/>
          <a:lstStyle/>
          <a:p>
            <a:pPr eaLnBrk="1" hangingPunct="1"/>
            <a:endParaRPr lang="en-US" altLang="zh-CN" smtClean="0"/>
          </a:p>
          <a:p>
            <a:pPr eaLnBrk="1" hangingPunct="1"/>
            <a:r>
              <a:rPr lang="en-US" altLang="zh-CN" smtClean="0"/>
              <a:t>    NH</a:t>
            </a:r>
            <a:r>
              <a:rPr lang="en-US" altLang="zh-CN" baseline="-25000" smtClean="0"/>
              <a:t>3</a:t>
            </a:r>
            <a:r>
              <a:rPr lang="en-US" altLang="zh-CN" smtClean="0"/>
              <a:t>    </a:t>
            </a:r>
          </a:p>
          <a:p>
            <a:pPr eaLnBrk="1" hangingPunct="1"/>
            <a:endParaRPr lang="en-US" altLang="zh-CN" smtClean="0"/>
          </a:p>
          <a:p>
            <a:pPr eaLnBrk="1" hangingPunct="1"/>
            <a:r>
              <a:rPr lang="en-US" altLang="zh-CN" b="1" smtClean="0"/>
              <a:t>Glu        Gln                2Glu              </a:t>
            </a:r>
            <a:r>
              <a:rPr lang="en-US" altLang="zh-CN" b="1" smtClean="0">
                <a:sym typeface="Symbol" pitchFamily="18" charset="2"/>
              </a:rPr>
              <a:t>-</a:t>
            </a:r>
            <a:r>
              <a:rPr lang="zh-CN" altLang="en-US" b="1" smtClean="0">
                <a:sym typeface="Symbol" pitchFamily="18" charset="2"/>
              </a:rPr>
              <a:t>酮戊二酸</a:t>
            </a:r>
          </a:p>
          <a:p>
            <a:pPr eaLnBrk="1" hangingPunct="1"/>
            <a:endParaRPr lang="zh-CN" altLang="en-US" b="1" smtClean="0">
              <a:sym typeface="Symbol" pitchFamily="18" charset="2"/>
            </a:endParaRPr>
          </a:p>
          <a:p>
            <a:pPr eaLnBrk="1" hangingPunct="1">
              <a:lnSpc>
                <a:spcPct val="20000"/>
              </a:lnSpc>
            </a:pPr>
            <a:r>
              <a:rPr lang="zh-CN" altLang="en-US" b="1" smtClean="0">
                <a:sym typeface="Symbol" pitchFamily="18" charset="2"/>
              </a:rPr>
              <a:t>                </a:t>
            </a:r>
            <a:r>
              <a:rPr lang="en-US" altLang="zh-CN" sz="2000" b="1" smtClean="0">
                <a:sym typeface="Symbol" pitchFamily="18" charset="2"/>
              </a:rPr>
              <a:t>NAD(P)H</a:t>
            </a:r>
            <a:r>
              <a:rPr lang="en-US" altLang="zh-CN" sz="2000" b="1" baseline="-25000" smtClean="0">
                <a:sym typeface="Symbol" pitchFamily="18" charset="2"/>
              </a:rPr>
              <a:t>2</a:t>
            </a:r>
            <a:r>
              <a:rPr lang="en-US" altLang="zh-CN" sz="2000" b="1" smtClean="0">
                <a:sym typeface="Symbol" pitchFamily="18" charset="2"/>
              </a:rPr>
              <a:t>     NAD(P)        -</a:t>
            </a:r>
            <a:r>
              <a:rPr lang="zh-CN" altLang="en-US" sz="2000" b="1" smtClean="0">
                <a:sym typeface="Symbol" pitchFamily="18" charset="2"/>
              </a:rPr>
              <a:t>酮酸    氨基酸</a:t>
            </a:r>
            <a:endParaRPr lang="zh-CN" altLang="en-US" b="1" smtClean="0">
              <a:sym typeface="Symbol" pitchFamily="18" charset="2"/>
            </a:endParaRPr>
          </a:p>
        </p:txBody>
      </p:sp>
      <p:sp>
        <p:nvSpPr>
          <p:cNvPr id="158725" name="Line 5"/>
          <p:cNvSpPr>
            <a:spLocks noChangeShapeType="1"/>
          </p:cNvSpPr>
          <p:nvPr/>
        </p:nvSpPr>
        <p:spPr bwMode="auto">
          <a:xfrm>
            <a:off x="1143000" y="4152900"/>
            <a:ext cx="6667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8726" name="Line 6"/>
          <p:cNvSpPr>
            <a:spLocks noChangeShapeType="1"/>
          </p:cNvSpPr>
          <p:nvPr/>
        </p:nvSpPr>
        <p:spPr bwMode="auto">
          <a:xfrm>
            <a:off x="2705100" y="4133850"/>
            <a:ext cx="14287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8727" name="Line 7"/>
          <p:cNvSpPr>
            <a:spLocks noChangeShapeType="1"/>
          </p:cNvSpPr>
          <p:nvPr/>
        </p:nvSpPr>
        <p:spPr bwMode="auto">
          <a:xfrm>
            <a:off x="5435600" y="4005263"/>
            <a:ext cx="14287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8728" name="Line 9"/>
          <p:cNvSpPr>
            <a:spLocks noChangeShapeType="1"/>
          </p:cNvSpPr>
          <p:nvPr/>
        </p:nvSpPr>
        <p:spPr bwMode="auto">
          <a:xfrm>
            <a:off x="2933700" y="2857500"/>
            <a:ext cx="0" cy="12763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8729" name="Line 10"/>
          <p:cNvSpPr>
            <a:spLocks noChangeShapeType="1"/>
          </p:cNvSpPr>
          <p:nvPr/>
        </p:nvSpPr>
        <p:spPr bwMode="auto">
          <a:xfrm>
            <a:off x="2952750" y="2857500"/>
            <a:ext cx="4514850" cy="0"/>
          </a:xfrm>
          <a:prstGeom prst="line">
            <a:avLst/>
          </a:prstGeom>
          <a:noFill/>
          <a:ln w="38100">
            <a:solidFill>
              <a:srgbClr val="FF3300"/>
            </a:solidFill>
            <a:round/>
            <a:headEnd/>
            <a:tailEnd/>
          </a:ln>
        </p:spPr>
        <p:txBody>
          <a:bodyPr wrap="none" anchor="ctr"/>
          <a:lstStyle/>
          <a:p>
            <a:endParaRPr lang="zh-CN" altLang="en-US"/>
          </a:p>
        </p:txBody>
      </p:sp>
      <p:sp>
        <p:nvSpPr>
          <p:cNvPr id="158730" name="Line 11"/>
          <p:cNvSpPr>
            <a:spLocks noChangeShapeType="1"/>
          </p:cNvSpPr>
          <p:nvPr/>
        </p:nvSpPr>
        <p:spPr bwMode="auto">
          <a:xfrm>
            <a:off x="7486650" y="2876550"/>
            <a:ext cx="0" cy="971550"/>
          </a:xfrm>
          <a:prstGeom prst="line">
            <a:avLst/>
          </a:prstGeom>
          <a:noFill/>
          <a:ln w="38100">
            <a:solidFill>
              <a:srgbClr val="FF3300"/>
            </a:solidFill>
            <a:round/>
            <a:headEnd/>
            <a:tailEnd/>
          </a:ln>
        </p:spPr>
        <p:txBody>
          <a:bodyPr wrap="none" anchor="ctr"/>
          <a:lstStyle/>
          <a:p>
            <a:endParaRPr lang="zh-CN" altLang="en-US"/>
          </a:p>
        </p:txBody>
      </p:sp>
      <p:sp>
        <p:nvSpPr>
          <p:cNvPr id="158731" name="AutoShape 12"/>
          <p:cNvSpPr>
            <a:spLocks noChangeArrowheads="1"/>
          </p:cNvSpPr>
          <p:nvPr/>
        </p:nvSpPr>
        <p:spPr bwMode="auto">
          <a:xfrm>
            <a:off x="2686050" y="4114800"/>
            <a:ext cx="1500188" cy="561975"/>
          </a:xfrm>
          <a:prstGeom prst="curvedDownArrow">
            <a:avLst>
              <a:gd name="adj1" fmla="val 53390"/>
              <a:gd name="adj2" fmla="val 106780"/>
              <a:gd name="adj3" fmla="val 23162"/>
            </a:avLst>
          </a:prstGeom>
          <a:noFill/>
          <a:ln w="38100">
            <a:solidFill>
              <a:srgbClr val="FF3300"/>
            </a:solidFill>
            <a:miter lim="800000"/>
            <a:headEnd/>
            <a:tailEnd/>
          </a:ln>
        </p:spPr>
        <p:txBody>
          <a:bodyPr wrap="none" anchor="ctr"/>
          <a:lstStyle/>
          <a:p>
            <a:endParaRPr lang="zh-CN" altLang="en-US"/>
          </a:p>
        </p:txBody>
      </p:sp>
      <p:sp>
        <p:nvSpPr>
          <p:cNvPr id="158732" name="AutoShape 13"/>
          <p:cNvSpPr>
            <a:spLocks noChangeArrowheads="1"/>
          </p:cNvSpPr>
          <p:nvPr/>
        </p:nvSpPr>
        <p:spPr bwMode="auto">
          <a:xfrm>
            <a:off x="5292725" y="4076700"/>
            <a:ext cx="1500188" cy="561975"/>
          </a:xfrm>
          <a:prstGeom prst="curvedDownArrow">
            <a:avLst>
              <a:gd name="adj1" fmla="val 53390"/>
              <a:gd name="adj2" fmla="val 106780"/>
              <a:gd name="adj3" fmla="val 23162"/>
            </a:avLst>
          </a:prstGeom>
          <a:noFill/>
          <a:ln w="38100">
            <a:solidFill>
              <a:srgbClr val="FF3300"/>
            </a:solidFill>
            <a:miter lim="800000"/>
            <a:headEnd/>
            <a:tailEnd/>
          </a:ln>
        </p:spPr>
        <p:txBody>
          <a:bodyPr wrap="none" anchor="ctr"/>
          <a:lstStyle/>
          <a:p>
            <a:endParaRPr lang="zh-CN" altLang="en-US"/>
          </a:p>
        </p:txBody>
      </p:sp>
      <p:sp>
        <p:nvSpPr>
          <p:cNvPr id="158733" name="Line 14"/>
          <p:cNvSpPr>
            <a:spLocks noChangeShapeType="1"/>
          </p:cNvSpPr>
          <p:nvPr/>
        </p:nvSpPr>
        <p:spPr bwMode="auto">
          <a:xfrm>
            <a:off x="4667250" y="4191000"/>
            <a:ext cx="0" cy="990600"/>
          </a:xfrm>
          <a:prstGeom prst="line">
            <a:avLst/>
          </a:prstGeom>
          <a:noFill/>
          <a:ln w="38100">
            <a:solidFill>
              <a:srgbClr val="FF3300"/>
            </a:solidFill>
            <a:round/>
            <a:headEnd/>
            <a:tailEnd/>
          </a:ln>
        </p:spPr>
        <p:txBody>
          <a:bodyPr wrap="none" anchor="ctr"/>
          <a:lstStyle/>
          <a:p>
            <a:endParaRPr lang="zh-CN" altLang="en-US"/>
          </a:p>
        </p:txBody>
      </p:sp>
      <p:sp>
        <p:nvSpPr>
          <p:cNvPr id="158734" name="Line 15"/>
          <p:cNvSpPr>
            <a:spLocks noChangeShapeType="1"/>
          </p:cNvSpPr>
          <p:nvPr/>
        </p:nvSpPr>
        <p:spPr bwMode="auto">
          <a:xfrm flipH="1">
            <a:off x="685800" y="5200650"/>
            <a:ext cx="3962400" cy="0"/>
          </a:xfrm>
          <a:prstGeom prst="line">
            <a:avLst/>
          </a:prstGeom>
          <a:noFill/>
          <a:ln w="38100">
            <a:solidFill>
              <a:srgbClr val="FF3300"/>
            </a:solidFill>
            <a:round/>
            <a:headEnd/>
            <a:tailEnd/>
          </a:ln>
        </p:spPr>
        <p:txBody>
          <a:bodyPr wrap="none" anchor="ctr"/>
          <a:lstStyle/>
          <a:p>
            <a:endParaRPr lang="zh-CN" altLang="en-US"/>
          </a:p>
        </p:txBody>
      </p:sp>
      <p:sp>
        <p:nvSpPr>
          <p:cNvPr id="158735" name="Line 16"/>
          <p:cNvSpPr>
            <a:spLocks noChangeShapeType="1"/>
          </p:cNvSpPr>
          <p:nvPr/>
        </p:nvSpPr>
        <p:spPr bwMode="auto">
          <a:xfrm flipV="1">
            <a:off x="685800" y="4248150"/>
            <a:ext cx="0" cy="9144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58736" name="Line 17"/>
          <p:cNvSpPr>
            <a:spLocks noChangeShapeType="1"/>
          </p:cNvSpPr>
          <p:nvPr/>
        </p:nvSpPr>
        <p:spPr bwMode="auto">
          <a:xfrm>
            <a:off x="1187450" y="2997200"/>
            <a:ext cx="360363" cy="1079500"/>
          </a:xfrm>
          <a:prstGeom prst="line">
            <a:avLst/>
          </a:prstGeom>
          <a:noFill/>
          <a:ln w="28575">
            <a:solidFill>
              <a:srgbClr val="FF0000"/>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274638"/>
            <a:ext cx="3683000" cy="706437"/>
          </a:xfrm>
        </p:spPr>
        <p:txBody>
          <a:bodyPr/>
          <a:lstStyle/>
          <a:p>
            <a:pPr algn="l" eaLnBrk="1" hangingPunct="1"/>
            <a:r>
              <a:rPr lang="zh-CN" altLang="en-US" sz="2800" b="1" smtClean="0">
                <a:solidFill>
                  <a:srgbClr val="0000FF"/>
                </a:solidFill>
              </a:rPr>
              <a:t>３、固氮酶的氢反应</a:t>
            </a:r>
          </a:p>
        </p:txBody>
      </p:sp>
      <p:sp>
        <p:nvSpPr>
          <p:cNvPr id="159747" name="Rectangle 3"/>
          <p:cNvSpPr>
            <a:spLocks noGrp="1" noChangeArrowheads="1"/>
          </p:cNvSpPr>
          <p:nvPr>
            <p:ph type="body" idx="1"/>
          </p:nvPr>
        </p:nvSpPr>
        <p:spPr>
          <a:xfrm>
            <a:off x="250825" y="1600200"/>
            <a:ext cx="8642350" cy="2836863"/>
          </a:xfrm>
          <a:solidFill>
            <a:srgbClr val="C0C0C0"/>
          </a:solidFill>
          <a:ln>
            <a:solidFill>
              <a:srgbClr val="FFFF00"/>
            </a:solidFill>
          </a:ln>
        </p:spPr>
        <p:txBody>
          <a:bodyPr/>
          <a:lstStyle/>
          <a:p>
            <a:pPr eaLnBrk="1" hangingPunct="1">
              <a:lnSpc>
                <a:spcPct val="120000"/>
              </a:lnSpc>
            </a:pPr>
            <a:r>
              <a:rPr lang="zh-CN" altLang="en-US" sz="2400" b="1" smtClean="0">
                <a:solidFill>
                  <a:srgbClr val="FF6600"/>
                </a:solidFill>
              </a:rPr>
              <a:t>固氮酶：</a:t>
            </a:r>
            <a:r>
              <a:rPr lang="zh-CN" altLang="en-US" sz="2400" b="1" smtClean="0"/>
              <a:t>除能</a:t>
            </a:r>
            <a:r>
              <a:rPr lang="zh-CN" altLang="en-US" sz="2400" b="1" smtClean="0">
                <a:solidFill>
                  <a:srgbClr val="FF3300"/>
                </a:solidFill>
              </a:rPr>
              <a:t>催化</a:t>
            </a:r>
            <a:r>
              <a:rPr lang="en-US" altLang="zh-CN" sz="2400" b="1" i="1" smtClean="0">
                <a:solidFill>
                  <a:srgbClr val="FF3300"/>
                </a:solidFill>
              </a:rPr>
              <a:t>N</a:t>
            </a:r>
            <a:r>
              <a:rPr lang="en-US" altLang="zh-CN" sz="2400" b="1" i="1" baseline="-25000" smtClean="0">
                <a:solidFill>
                  <a:srgbClr val="FF3300"/>
                </a:solidFill>
              </a:rPr>
              <a:t>2</a:t>
            </a:r>
            <a:r>
              <a:rPr lang="en-US" altLang="zh-CN" sz="2400" b="1" smtClean="0">
                <a:solidFill>
                  <a:srgbClr val="FF3300"/>
                </a:solidFill>
              </a:rPr>
              <a:t>           </a:t>
            </a:r>
            <a:r>
              <a:rPr lang="en-US" altLang="zh-CN" sz="2400" b="1" i="1" smtClean="0">
                <a:solidFill>
                  <a:srgbClr val="FF3300"/>
                </a:solidFill>
              </a:rPr>
              <a:t>NH</a:t>
            </a:r>
            <a:r>
              <a:rPr lang="en-US" altLang="zh-CN" sz="2400" b="1" i="1" baseline="-25000" smtClean="0">
                <a:solidFill>
                  <a:srgbClr val="FF3300"/>
                </a:solidFill>
              </a:rPr>
              <a:t>3</a:t>
            </a:r>
            <a:r>
              <a:rPr lang="zh-CN" altLang="en-US" sz="2400" b="1" smtClean="0"/>
              <a:t>外，</a:t>
            </a:r>
          </a:p>
          <a:p>
            <a:pPr eaLnBrk="1" hangingPunct="1">
              <a:lnSpc>
                <a:spcPct val="120000"/>
              </a:lnSpc>
            </a:pPr>
            <a:r>
              <a:rPr lang="zh-CN" altLang="en-US" sz="2400" b="1" smtClean="0"/>
              <a:t>                还具有</a:t>
            </a:r>
            <a:r>
              <a:rPr lang="zh-CN" altLang="en-US" sz="2400" b="1" smtClean="0">
                <a:solidFill>
                  <a:srgbClr val="FF3300"/>
                </a:solidFill>
              </a:rPr>
              <a:t>催化</a:t>
            </a:r>
            <a:r>
              <a:rPr lang="en-US" altLang="zh-CN" sz="2400" b="1" i="1" smtClean="0">
                <a:solidFill>
                  <a:srgbClr val="FF3300"/>
                </a:solidFill>
              </a:rPr>
              <a:t>2H</a:t>
            </a:r>
            <a:r>
              <a:rPr lang="en-US" altLang="zh-CN" sz="2400" b="1" i="1" baseline="30000" smtClean="0">
                <a:solidFill>
                  <a:srgbClr val="FF3300"/>
                </a:solidFill>
              </a:rPr>
              <a:t>+</a:t>
            </a:r>
            <a:r>
              <a:rPr lang="en-US" altLang="zh-CN" sz="2400" b="1" smtClean="0">
                <a:solidFill>
                  <a:srgbClr val="FF3300"/>
                </a:solidFill>
              </a:rPr>
              <a:t>          </a:t>
            </a:r>
            <a:r>
              <a:rPr lang="en-US" altLang="zh-CN" sz="2400" b="1" i="1" smtClean="0">
                <a:solidFill>
                  <a:srgbClr val="FF3300"/>
                </a:solidFill>
              </a:rPr>
              <a:t> H</a:t>
            </a:r>
            <a:r>
              <a:rPr lang="en-US" altLang="zh-CN" sz="2400" b="1" i="1" baseline="-25000" smtClean="0">
                <a:solidFill>
                  <a:srgbClr val="FF3300"/>
                </a:solidFill>
              </a:rPr>
              <a:t>2</a:t>
            </a:r>
            <a:r>
              <a:rPr lang="zh-CN" altLang="en-US" sz="2400" b="1" smtClean="0"/>
              <a:t>的氢酶活性</a:t>
            </a:r>
            <a:r>
              <a:rPr lang="zh-CN" altLang="en-US" sz="2400" smtClean="0"/>
              <a:t>。</a:t>
            </a:r>
          </a:p>
          <a:p>
            <a:pPr eaLnBrk="1" hangingPunct="1">
              <a:lnSpc>
                <a:spcPct val="110000"/>
              </a:lnSpc>
            </a:pPr>
            <a:r>
              <a:rPr lang="zh-CN" altLang="en-US" sz="2400" b="1" smtClean="0">
                <a:solidFill>
                  <a:srgbClr val="FF3300"/>
                </a:solidFill>
              </a:rPr>
              <a:t>无氧：</a:t>
            </a:r>
            <a:r>
              <a:rPr lang="zh-CN" altLang="en-US" sz="2400" b="1" smtClean="0"/>
              <a:t>在</a:t>
            </a:r>
            <a:r>
              <a:rPr lang="zh-CN" altLang="en-US" sz="2400" b="1" smtClean="0">
                <a:solidFill>
                  <a:srgbClr val="FF3300"/>
                </a:solidFill>
              </a:rPr>
              <a:t>无氧</a:t>
            </a:r>
            <a:r>
              <a:rPr lang="zh-CN" altLang="en-US" sz="2400" b="1" smtClean="0"/>
              <a:t>条件下，其将全部的</a:t>
            </a:r>
            <a:r>
              <a:rPr lang="en-US" altLang="zh-CN" sz="2400" b="1" smtClean="0">
                <a:solidFill>
                  <a:srgbClr val="FF3300"/>
                </a:solidFill>
              </a:rPr>
              <a:t>[H]</a:t>
            </a:r>
            <a:r>
              <a:rPr lang="zh-CN" altLang="en-US" sz="2400" b="1" smtClean="0"/>
              <a:t>还原为</a:t>
            </a:r>
            <a:r>
              <a:rPr lang="en-US" altLang="zh-CN" sz="2400" b="1" smtClean="0">
                <a:solidFill>
                  <a:srgbClr val="3333CC"/>
                </a:solidFill>
              </a:rPr>
              <a:t>H</a:t>
            </a:r>
            <a:r>
              <a:rPr lang="en-US" altLang="zh-CN" sz="2400" b="1" baseline="-25000" smtClean="0">
                <a:solidFill>
                  <a:srgbClr val="3333CC"/>
                </a:solidFill>
              </a:rPr>
              <a:t>2</a:t>
            </a:r>
            <a:r>
              <a:rPr lang="zh-CN" altLang="en-US" sz="2400" b="1" smtClean="0"/>
              <a:t>。</a:t>
            </a:r>
          </a:p>
          <a:p>
            <a:pPr eaLnBrk="1" hangingPunct="1">
              <a:lnSpc>
                <a:spcPct val="120000"/>
              </a:lnSpc>
            </a:pPr>
            <a:r>
              <a:rPr lang="zh-CN" altLang="en-US" sz="2400" b="1" smtClean="0">
                <a:solidFill>
                  <a:srgbClr val="FF3300"/>
                </a:solidFill>
              </a:rPr>
              <a:t>有氧：</a:t>
            </a:r>
            <a:r>
              <a:rPr lang="zh-CN" altLang="en-US" sz="2400" b="1" smtClean="0"/>
              <a:t>在</a:t>
            </a:r>
            <a:r>
              <a:rPr lang="zh-CN" altLang="en-US" sz="2400" b="1" smtClean="0">
                <a:solidFill>
                  <a:srgbClr val="FF3300"/>
                </a:solidFill>
              </a:rPr>
              <a:t>有氧</a:t>
            </a:r>
            <a:r>
              <a:rPr lang="zh-CN" altLang="en-US" sz="2400" b="1" smtClean="0"/>
              <a:t>情况下，固氮酶用</a:t>
            </a:r>
            <a:r>
              <a:rPr lang="en-US" altLang="zh-CN" sz="2400" b="1" smtClean="0"/>
              <a:t>3/4</a:t>
            </a:r>
            <a:r>
              <a:rPr lang="zh-CN" altLang="en-US" sz="2400" b="1" smtClean="0"/>
              <a:t>的</a:t>
            </a:r>
            <a:r>
              <a:rPr lang="en-US" altLang="zh-CN" sz="2400" b="1" smtClean="0">
                <a:solidFill>
                  <a:srgbClr val="FF3300"/>
                </a:solidFill>
              </a:rPr>
              <a:t>[H]</a:t>
            </a:r>
            <a:r>
              <a:rPr lang="zh-CN" altLang="en-US" sz="2400" b="1" smtClean="0"/>
              <a:t>去还原</a:t>
            </a:r>
            <a:r>
              <a:rPr lang="en-US" altLang="zh-CN" sz="2400" b="1" smtClean="0">
                <a:solidFill>
                  <a:srgbClr val="3333CC"/>
                </a:solidFill>
              </a:rPr>
              <a:t>N</a:t>
            </a:r>
            <a:r>
              <a:rPr lang="en-US" altLang="zh-CN" sz="2400" b="1" baseline="-25000" smtClean="0">
                <a:solidFill>
                  <a:srgbClr val="3333CC"/>
                </a:solidFill>
              </a:rPr>
              <a:t>2</a:t>
            </a:r>
            <a:r>
              <a:rPr lang="zh-CN" altLang="en-US" sz="2400" b="1" smtClean="0"/>
              <a:t>，而</a:t>
            </a:r>
            <a:r>
              <a:rPr lang="en-US" altLang="zh-CN" sz="2400" b="1" smtClean="0"/>
              <a:t>1/4</a:t>
            </a:r>
            <a:r>
              <a:rPr lang="zh-CN" altLang="en-US" sz="2400" b="1" smtClean="0"/>
              <a:t>的</a:t>
            </a:r>
          </a:p>
          <a:p>
            <a:pPr eaLnBrk="1" hangingPunct="1">
              <a:lnSpc>
                <a:spcPct val="120000"/>
              </a:lnSpc>
            </a:pPr>
            <a:r>
              <a:rPr lang="zh-CN" altLang="en-US" sz="2400" b="1" smtClean="0"/>
              <a:t>　　　</a:t>
            </a:r>
            <a:r>
              <a:rPr lang="en-US" altLang="zh-CN" sz="2400" b="1" smtClean="0">
                <a:solidFill>
                  <a:srgbClr val="FF3300"/>
                </a:solidFill>
              </a:rPr>
              <a:t>[H]</a:t>
            </a:r>
            <a:r>
              <a:rPr lang="zh-CN" altLang="en-US" sz="2400" b="1" smtClean="0"/>
              <a:t>则形成</a:t>
            </a:r>
            <a:r>
              <a:rPr lang="en-US" altLang="zh-CN" sz="2400" b="1" smtClean="0">
                <a:solidFill>
                  <a:srgbClr val="3333CC"/>
                </a:solidFill>
              </a:rPr>
              <a:t>H</a:t>
            </a:r>
            <a:r>
              <a:rPr lang="en-US" altLang="zh-CN" sz="2400" b="1" baseline="-25000" smtClean="0">
                <a:solidFill>
                  <a:srgbClr val="3333CC"/>
                </a:solidFill>
              </a:rPr>
              <a:t>2</a:t>
            </a:r>
          </a:p>
        </p:txBody>
      </p:sp>
      <p:sp>
        <p:nvSpPr>
          <p:cNvPr id="159748" name="Line 4"/>
          <p:cNvSpPr>
            <a:spLocks noChangeShapeType="1"/>
          </p:cNvSpPr>
          <p:nvPr/>
        </p:nvSpPr>
        <p:spPr bwMode="auto">
          <a:xfrm>
            <a:off x="3563938" y="1916113"/>
            <a:ext cx="792162" cy="0"/>
          </a:xfrm>
          <a:prstGeom prst="line">
            <a:avLst/>
          </a:prstGeom>
          <a:noFill/>
          <a:ln w="19050" cap="sq">
            <a:solidFill>
              <a:srgbClr val="FF3300"/>
            </a:solidFill>
            <a:round/>
            <a:headEnd type="none" w="sm" len="sm"/>
            <a:tailEnd type="triangle" w="med" len="med"/>
          </a:ln>
        </p:spPr>
        <p:txBody>
          <a:bodyPr wrap="none" anchor="ctr"/>
          <a:lstStyle/>
          <a:p>
            <a:endParaRPr lang="zh-CN" altLang="en-US"/>
          </a:p>
        </p:txBody>
      </p:sp>
      <p:sp>
        <p:nvSpPr>
          <p:cNvPr id="159749" name="Line 5"/>
          <p:cNvSpPr>
            <a:spLocks noChangeShapeType="1"/>
          </p:cNvSpPr>
          <p:nvPr/>
        </p:nvSpPr>
        <p:spPr bwMode="auto">
          <a:xfrm>
            <a:off x="4140200" y="2420938"/>
            <a:ext cx="914400" cy="0"/>
          </a:xfrm>
          <a:prstGeom prst="line">
            <a:avLst/>
          </a:prstGeom>
          <a:noFill/>
          <a:ln w="19050" cap="sq">
            <a:solidFill>
              <a:srgbClr val="FF3300"/>
            </a:solidFill>
            <a:round/>
            <a:headEnd type="none" w="sm" len="sm"/>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395288" y="260350"/>
            <a:ext cx="5184775" cy="519113"/>
          </a:xfrm>
          <a:prstGeom prst="rect">
            <a:avLst/>
          </a:prstGeom>
          <a:noFill/>
          <a:ln w="38100" algn="ctr">
            <a:noFill/>
            <a:miter lim="800000"/>
            <a:headEnd/>
            <a:tailEnd/>
          </a:ln>
        </p:spPr>
        <p:txBody>
          <a:bodyPr wrap="none">
            <a:spAutoFit/>
          </a:bodyPr>
          <a:lstStyle/>
          <a:p>
            <a:r>
              <a:rPr kumimoji="1" lang="zh-CN" altLang="en-US" sz="2800" b="1">
                <a:solidFill>
                  <a:srgbClr val="0000FF"/>
                </a:solidFill>
                <a:latin typeface="Times New Roman" pitchFamily="18" charset="0"/>
              </a:rPr>
              <a:t>（三）好氧菌固氮酶避氧害机制</a:t>
            </a:r>
          </a:p>
        </p:txBody>
      </p:sp>
      <p:sp>
        <p:nvSpPr>
          <p:cNvPr id="168964" name="Rectangle 4"/>
          <p:cNvSpPr>
            <a:spLocks noChangeArrowheads="1"/>
          </p:cNvSpPr>
          <p:nvPr/>
        </p:nvSpPr>
        <p:spPr bwMode="auto">
          <a:xfrm>
            <a:off x="395288" y="2133600"/>
            <a:ext cx="3097212" cy="1335088"/>
          </a:xfrm>
          <a:prstGeom prst="rect">
            <a:avLst/>
          </a:prstGeom>
          <a:solidFill>
            <a:srgbClr val="008000"/>
          </a:solidFill>
          <a:ln w="38100" algn="ctr">
            <a:solidFill>
              <a:srgbClr val="FF0000"/>
            </a:solidFill>
            <a:miter lim="800000"/>
            <a:headEnd/>
            <a:tailEnd/>
          </a:ln>
        </p:spPr>
        <p:txBody>
          <a:bodyPr>
            <a:spAutoFit/>
          </a:bodyPr>
          <a:lstStyle/>
          <a:p>
            <a:pPr>
              <a:lnSpc>
                <a:spcPct val="110000"/>
              </a:lnSpc>
              <a:spcBef>
                <a:spcPct val="20000"/>
              </a:spcBef>
            </a:pPr>
            <a:r>
              <a:rPr lang="zh-CN" altLang="en-US" sz="2400" b="1">
                <a:solidFill>
                  <a:schemeClr val="bg1"/>
                </a:solidFill>
                <a:latin typeface="Times New Roman" pitchFamily="18" charset="0"/>
              </a:rPr>
              <a:t>菌好氧：固氮菌以好氧为主，以有氧呼吸产能累积生物量。</a:t>
            </a:r>
          </a:p>
        </p:txBody>
      </p:sp>
      <p:sp>
        <p:nvSpPr>
          <p:cNvPr id="168965" name="Rectangle 5"/>
          <p:cNvSpPr>
            <a:spLocks noChangeArrowheads="1"/>
          </p:cNvSpPr>
          <p:nvPr/>
        </p:nvSpPr>
        <p:spPr bwMode="auto">
          <a:xfrm>
            <a:off x="4716463" y="1989138"/>
            <a:ext cx="2447925" cy="1590675"/>
          </a:xfrm>
          <a:prstGeom prst="rect">
            <a:avLst/>
          </a:prstGeom>
          <a:solidFill>
            <a:srgbClr val="C0C0C0"/>
          </a:solidFill>
          <a:ln w="38100" algn="ctr">
            <a:solidFill>
              <a:srgbClr val="FFFF00"/>
            </a:solidFill>
            <a:miter lim="800000"/>
            <a:headEnd/>
            <a:tailEnd/>
          </a:ln>
        </p:spPr>
        <p:txBody>
          <a:bodyPr>
            <a:spAutoFit/>
          </a:bodyPr>
          <a:lstStyle/>
          <a:p>
            <a:pPr>
              <a:spcBef>
                <a:spcPct val="20000"/>
              </a:spcBef>
              <a:buClr>
                <a:schemeClr val="accent2"/>
              </a:buClr>
              <a:buFont typeface="Wingdings" pitchFamily="2" charset="2"/>
              <a:buNone/>
            </a:pPr>
            <a:r>
              <a:rPr lang="zh-CN" altLang="en-US" sz="2400" b="1">
                <a:latin typeface="Times New Roman" pitchFamily="18" charset="0"/>
              </a:rPr>
              <a:t>酶厌氧：固氮菌中固氮酶在漫长演化中形成各种阻氧保护机制。</a:t>
            </a:r>
          </a:p>
        </p:txBody>
      </p:sp>
      <p:sp>
        <p:nvSpPr>
          <p:cNvPr id="168966" name="Rectangle 6"/>
          <p:cNvSpPr>
            <a:spLocks noChangeArrowheads="1"/>
          </p:cNvSpPr>
          <p:nvPr/>
        </p:nvSpPr>
        <p:spPr bwMode="auto">
          <a:xfrm>
            <a:off x="684213" y="4652963"/>
            <a:ext cx="7058025" cy="933450"/>
          </a:xfrm>
          <a:prstGeom prst="rect">
            <a:avLst/>
          </a:prstGeom>
          <a:solidFill>
            <a:srgbClr val="003300"/>
          </a:solidFill>
          <a:ln w="38100" algn="ctr">
            <a:solidFill>
              <a:srgbClr val="FF0000"/>
            </a:solidFill>
            <a:miter lim="800000"/>
            <a:headEnd/>
            <a:tailEnd/>
          </a:ln>
        </p:spPr>
        <p:txBody>
          <a:bodyPr>
            <a:spAutoFit/>
          </a:bodyPr>
          <a:lstStyle/>
          <a:p>
            <a:pPr>
              <a:lnSpc>
                <a:spcPct val="110000"/>
              </a:lnSpc>
              <a:spcBef>
                <a:spcPct val="20000"/>
              </a:spcBef>
            </a:pPr>
            <a:r>
              <a:rPr lang="zh-CN" altLang="en-US" sz="2400" b="1">
                <a:solidFill>
                  <a:schemeClr val="bg1"/>
                </a:solidFill>
                <a:latin typeface="Times New Roman" pitchFamily="18" charset="0"/>
              </a:rPr>
              <a:t>呼吸驱氧；构象保护；异形胞及非异形胞的间隔性固氮和束状群体固氮及类菌体和泡囊等固氮场所。</a:t>
            </a:r>
          </a:p>
        </p:txBody>
      </p:sp>
      <p:grpSp>
        <p:nvGrpSpPr>
          <p:cNvPr id="160774" name="Group 11"/>
          <p:cNvGrpSpPr>
            <a:grpSpLocks/>
          </p:cNvGrpSpPr>
          <p:nvPr/>
        </p:nvGrpSpPr>
        <p:grpSpPr bwMode="auto">
          <a:xfrm>
            <a:off x="3563938" y="2276475"/>
            <a:ext cx="1081087" cy="1152525"/>
            <a:chOff x="2245" y="1434"/>
            <a:chExt cx="681" cy="726"/>
          </a:xfrm>
        </p:grpSpPr>
        <p:sp>
          <p:nvSpPr>
            <p:cNvPr id="160778" name="AutoShape 7"/>
            <p:cNvSpPr>
              <a:spLocks noChangeArrowheads="1"/>
            </p:cNvSpPr>
            <p:nvPr/>
          </p:nvSpPr>
          <p:spPr bwMode="auto">
            <a:xfrm>
              <a:off x="2245" y="1434"/>
              <a:ext cx="681" cy="708"/>
            </a:xfrm>
            <a:prstGeom prst="leftRightArrowCallout">
              <a:avLst>
                <a:gd name="adj1" fmla="val 25991"/>
                <a:gd name="adj2" fmla="val 25991"/>
                <a:gd name="adj3" fmla="val 12500"/>
                <a:gd name="adj4" fmla="val 50000"/>
              </a:avLst>
            </a:prstGeom>
            <a:solidFill>
              <a:schemeClr val="accent1"/>
            </a:solidFill>
            <a:ln w="9525">
              <a:solidFill>
                <a:schemeClr val="tx1"/>
              </a:solidFill>
              <a:miter lim="800000"/>
              <a:headEnd/>
              <a:tailEnd/>
            </a:ln>
          </p:spPr>
          <p:txBody>
            <a:bodyPr wrap="none" anchor="ctr"/>
            <a:lstStyle/>
            <a:p>
              <a:endParaRPr lang="zh-CN" altLang="en-US"/>
            </a:p>
          </p:txBody>
        </p:sp>
        <p:sp>
          <p:nvSpPr>
            <p:cNvPr id="160779" name="Text Box 8"/>
            <p:cNvSpPr txBox="1">
              <a:spLocks noChangeArrowheads="1"/>
            </p:cNvSpPr>
            <p:nvPr/>
          </p:nvSpPr>
          <p:spPr bwMode="auto">
            <a:xfrm>
              <a:off x="2436" y="1525"/>
              <a:ext cx="308" cy="635"/>
            </a:xfrm>
            <a:prstGeom prst="rect">
              <a:avLst/>
            </a:prstGeom>
            <a:noFill/>
            <a:ln w="9525">
              <a:noFill/>
              <a:miter lim="800000"/>
              <a:headEnd/>
              <a:tailEnd/>
            </a:ln>
          </p:spPr>
          <p:txBody>
            <a:bodyPr vert="eaVert">
              <a:spAutoFit/>
            </a:bodyPr>
            <a:lstStyle/>
            <a:p>
              <a:pPr>
                <a:spcBef>
                  <a:spcPct val="50000"/>
                </a:spcBef>
              </a:pPr>
              <a:r>
                <a:rPr lang="zh-CN" altLang="en-US" sz="2000" b="1">
                  <a:solidFill>
                    <a:srgbClr val="FF0000"/>
                  </a:solidFill>
                </a:rPr>
                <a:t>矛   盾</a:t>
              </a:r>
            </a:p>
          </p:txBody>
        </p:sp>
      </p:grpSp>
      <p:grpSp>
        <p:nvGrpSpPr>
          <p:cNvPr id="160775" name="Group 12"/>
          <p:cNvGrpSpPr>
            <a:grpSpLocks/>
          </p:cNvGrpSpPr>
          <p:nvPr/>
        </p:nvGrpSpPr>
        <p:grpSpPr bwMode="auto">
          <a:xfrm>
            <a:off x="3995738" y="3429000"/>
            <a:ext cx="488950" cy="1152525"/>
            <a:chOff x="2517" y="2160"/>
            <a:chExt cx="308" cy="726"/>
          </a:xfrm>
        </p:grpSpPr>
        <p:sp>
          <p:nvSpPr>
            <p:cNvPr id="160776" name="Line 9"/>
            <p:cNvSpPr>
              <a:spLocks noChangeShapeType="1"/>
            </p:cNvSpPr>
            <p:nvPr/>
          </p:nvSpPr>
          <p:spPr bwMode="auto">
            <a:xfrm>
              <a:off x="2562" y="2160"/>
              <a:ext cx="0" cy="726"/>
            </a:xfrm>
            <a:prstGeom prst="line">
              <a:avLst/>
            </a:prstGeom>
            <a:noFill/>
            <a:ln w="28575">
              <a:solidFill>
                <a:srgbClr val="FF0000"/>
              </a:solidFill>
              <a:round/>
              <a:headEnd/>
              <a:tailEnd type="triangle" w="med" len="med"/>
            </a:ln>
          </p:spPr>
          <p:txBody>
            <a:bodyPr/>
            <a:lstStyle/>
            <a:p>
              <a:endParaRPr lang="zh-CN" altLang="en-US"/>
            </a:p>
          </p:txBody>
        </p:sp>
        <p:sp>
          <p:nvSpPr>
            <p:cNvPr id="160777" name="Text Box 10"/>
            <p:cNvSpPr txBox="1">
              <a:spLocks noChangeArrowheads="1"/>
            </p:cNvSpPr>
            <p:nvPr/>
          </p:nvSpPr>
          <p:spPr bwMode="auto">
            <a:xfrm>
              <a:off x="2517" y="2251"/>
              <a:ext cx="308" cy="499"/>
            </a:xfrm>
            <a:prstGeom prst="rect">
              <a:avLst/>
            </a:prstGeom>
            <a:noFill/>
            <a:ln w="9525">
              <a:noFill/>
              <a:miter lim="800000"/>
              <a:headEnd/>
              <a:tailEnd/>
            </a:ln>
          </p:spPr>
          <p:txBody>
            <a:bodyPr vert="eaVert">
              <a:spAutoFit/>
            </a:bodyPr>
            <a:lstStyle/>
            <a:p>
              <a:pPr>
                <a:spcBef>
                  <a:spcPct val="50000"/>
                </a:spcBef>
              </a:pPr>
              <a:r>
                <a:rPr lang="zh-CN" altLang="en-US" sz="2000" b="1">
                  <a:solidFill>
                    <a:schemeClr val="hlink"/>
                  </a:solidFill>
                </a:rPr>
                <a:t>避  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8964"/>
                                        </p:tgtEl>
                                        <p:attrNameLst>
                                          <p:attrName>style.visibility</p:attrName>
                                        </p:attrNameLst>
                                      </p:cBhvr>
                                      <p:to>
                                        <p:strVal val="visible"/>
                                      </p:to>
                                    </p:set>
                                    <p:anim calcmode="lin" valueType="num">
                                      <p:cBhvr additive="base">
                                        <p:cTn id="7" dur="500" fill="hold"/>
                                        <p:tgtEl>
                                          <p:spTgt spid="168964"/>
                                        </p:tgtEl>
                                        <p:attrNameLst>
                                          <p:attrName>ppt_x</p:attrName>
                                        </p:attrNameLst>
                                      </p:cBhvr>
                                      <p:tavLst>
                                        <p:tav tm="0">
                                          <p:val>
                                            <p:strVal val="1+#ppt_w/2"/>
                                          </p:val>
                                        </p:tav>
                                        <p:tav tm="100000">
                                          <p:val>
                                            <p:strVal val="#ppt_x"/>
                                          </p:val>
                                        </p:tav>
                                      </p:tavLst>
                                    </p:anim>
                                    <p:anim calcmode="lin" valueType="num">
                                      <p:cBhvr additive="base">
                                        <p:cTn id="8" dur="500" fill="hold"/>
                                        <p:tgtEl>
                                          <p:spTgt spid="1689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8965"/>
                                        </p:tgtEl>
                                        <p:attrNameLst>
                                          <p:attrName>style.visibility</p:attrName>
                                        </p:attrNameLst>
                                      </p:cBhvr>
                                      <p:to>
                                        <p:strVal val="visible"/>
                                      </p:to>
                                    </p:set>
                                    <p:anim calcmode="lin" valueType="num">
                                      <p:cBhvr additive="base">
                                        <p:cTn id="13" dur="500" fill="hold"/>
                                        <p:tgtEl>
                                          <p:spTgt spid="168965"/>
                                        </p:tgtEl>
                                        <p:attrNameLst>
                                          <p:attrName>ppt_x</p:attrName>
                                        </p:attrNameLst>
                                      </p:cBhvr>
                                      <p:tavLst>
                                        <p:tav tm="0">
                                          <p:val>
                                            <p:strVal val="#ppt_x"/>
                                          </p:val>
                                        </p:tav>
                                        <p:tav tm="100000">
                                          <p:val>
                                            <p:strVal val="#ppt_x"/>
                                          </p:val>
                                        </p:tav>
                                      </p:tavLst>
                                    </p:anim>
                                    <p:anim calcmode="lin" valueType="num">
                                      <p:cBhvr additive="base">
                                        <p:cTn id="14" dur="500" fill="hold"/>
                                        <p:tgtEl>
                                          <p:spTgt spid="16896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68966"/>
                                        </p:tgtEl>
                                        <p:attrNameLst>
                                          <p:attrName>style.visibility</p:attrName>
                                        </p:attrNameLst>
                                      </p:cBhvr>
                                      <p:to>
                                        <p:strVal val="visible"/>
                                      </p:to>
                                    </p:set>
                                    <p:anim calcmode="lin" valueType="num">
                                      <p:cBhvr additive="base">
                                        <p:cTn id="19" dur="500" fill="hold"/>
                                        <p:tgtEl>
                                          <p:spTgt spid="168966"/>
                                        </p:tgtEl>
                                        <p:attrNameLst>
                                          <p:attrName>ppt_x</p:attrName>
                                        </p:attrNameLst>
                                      </p:cBhvr>
                                      <p:tavLst>
                                        <p:tav tm="0">
                                          <p:val>
                                            <p:strVal val="1+#ppt_w/2"/>
                                          </p:val>
                                        </p:tav>
                                        <p:tav tm="100000">
                                          <p:val>
                                            <p:strVal val="#ppt_x"/>
                                          </p:val>
                                        </p:tav>
                                      </p:tavLst>
                                    </p:anim>
                                    <p:anim calcmode="lin" valueType="num">
                                      <p:cBhvr additive="base">
                                        <p:cTn id="20" dur="500" fill="hold"/>
                                        <p:tgtEl>
                                          <p:spTgt spid="1689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animBg="1"/>
      <p:bldP spid="168965" grpId="0" animBg="1"/>
      <p:bldP spid="16896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23850" y="1268413"/>
            <a:ext cx="5400675" cy="422275"/>
          </a:xfrm>
          <a:noFill/>
        </p:spPr>
        <p:txBody>
          <a:bodyPr anchor="b"/>
          <a:lstStyle/>
          <a:p>
            <a:pPr algn="l" eaLnBrk="1" hangingPunct="1"/>
            <a:r>
              <a:rPr lang="zh-CN" altLang="en-US" sz="2400" b="1" smtClean="0">
                <a:solidFill>
                  <a:srgbClr val="0000FF"/>
                </a:solidFill>
              </a:rPr>
              <a:t>１、好氧性自生固氮菌的抗氧保护机制</a:t>
            </a:r>
          </a:p>
        </p:txBody>
      </p:sp>
      <p:sp>
        <p:nvSpPr>
          <p:cNvPr id="169987" name="Rectangle 3"/>
          <p:cNvSpPr>
            <a:spLocks noChangeArrowheads="1"/>
          </p:cNvSpPr>
          <p:nvPr/>
        </p:nvSpPr>
        <p:spPr bwMode="auto">
          <a:xfrm>
            <a:off x="611188" y="2209800"/>
            <a:ext cx="7632700" cy="1225550"/>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呼吸保护：固氮菌科的菌种能以极强的呼吸作用将周围环境中的氧消耗掉，使细胞周围微环境处于低氧状态，皆此保护固氮酶。</a:t>
            </a:r>
          </a:p>
        </p:txBody>
      </p:sp>
      <p:sp>
        <p:nvSpPr>
          <p:cNvPr id="169988" name="Rectangle 4"/>
          <p:cNvSpPr>
            <a:spLocks noChangeArrowheads="1"/>
          </p:cNvSpPr>
          <p:nvPr/>
        </p:nvSpPr>
        <p:spPr bwMode="auto">
          <a:xfrm>
            <a:off x="539750" y="4152900"/>
            <a:ext cx="7704138" cy="860425"/>
          </a:xfrm>
          <a:prstGeom prst="rect">
            <a:avLst/>
          </a:prstGeom>
          <a:solidFill>
            <a:srgbClr val="0033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构象保护：高氧分压下，固氮酶能形成一个无固氮活性但能防止氧害的特殊构象。</a:t>
            </a:r>
          </a:p>
        </p:txBody>
      </p:sp>
      <p:sp>
        <p:nvSpPr>
          <p:cNvPr id="169989" name="Rectangle 5"/>
          <p:cNvSpPr>
            <a:spLocks noChangeArrowheads="1"/>
          </p:cNvSpPr>
          <p:nvPr/>
        </p:nvSpPr>
        <p:spPr bwMode="auto">
          <a:xfrm>
            <a:off x="468313" y="333375"/>
            <a:ext cx="2808287" cy="495300"/>
          </a:xfrm>
          <a:prstGeom prst="rect">
            <a:avLst/>
          </a:prstGeom>
          <a:noFill/>
          <a:ln w="9525">
            <a:noFill/>
            <a:miter lim="800000"/>
            <a:headEnd/>
            <a:tailEnd/>
          </a:ln>
        </p:spPr>
        <p:txBody>
          <a:bodyPr anchor="b"/>
          <a:lstStyle/>
          <a:p>
            <a:r>
              <a:rPr lang="zh-CN" altLang="en-US" sz="2400" b="1">
                <a:solidFill>
                  <a:schemeClr val="hlink"/>
                </a:solidFill>
              </a:rPr>
              <a:t>固氮酶的抗氧类型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9987"/>
                                        </p:tgtEl>
                                        <p:attrNameLst>
                                          <p:attrName>style.visibility</p:attrName>
                                        </p:attrNameLst>
                                      </p:cBhvr>
                                      <p:to>
                                        <p:strVal val="visible"/>
                                      </p:to>
                                    </p:set>
                                    <p:anim calcmode="lin" valueType="num">
                                      <p:cBhvr additive="base">
                                        <p:cTn id="7" dur="500" fill="hold"/>
                                        <p:tgtEl>
                                          <p:spTgt spid="169987"/>
                                        </p:tgtEl>
                                        <p:attrNameLst>
                                          <p:attrName>ppt_x</p:attrName>
                                        </p:attrNameLst>
                                      </p:cBhvr>
                                      <p:tavLst>
                                        <p:tav tm="0">
                                          <p:val>
                                            <p:strVal val="#ppt_x"/>
                                          </p:val>
                                        </p:tav>
                                        <p:tav tm="100000">
                                          <p:val>
                                            <p:strVal val="#ppt_x"/>
                                          </p:val>
                                        </p:tav>
                                      </p:tavLst>
                                    </p:anim>
                                    <p:anim calcmode="lin" valueType="num">
                                      <p:cBhvr additive="base">
                                        <p:cTn id="8" dur="500" fill="hold"/>
                                        <p:tgtEl>
                                          <p:spTgt spid="16998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69988"/>
                                        </p:tgtEl>
                                        <p:attrNameLst>
                                          <p:attrName>style.visibility</p:attrName>
                                        </p:attrNameLst>
                                      </p:cBhvr>
                                      <p:to>
                                        <p:strVal val="visible"/>
                                      </p:to>
                                    </p:set>
                                    <p:anim calcmode="lin" valueType="num">
                                      <p:cBhvr additive="base">
                                        <p:cTn id="13" dur="500" fill="hold"/>
                                        <p:tgtEl>
                                          <p:spTgt spid="169988"/>
                                        </p:tgtEl>
                                        <p:attrNameLst>
                                          <p:attrName>ppt_x</p:attrName>
                                        </p:attrNameLst>
                                      </p:cBhvr>
                                      <p:tavLst>
                                        <p:tav tm="0">
                                          <p:val>
                                            <p:strVal val="0-#ppt_w/2"/>
                                          </p:val>
                                        </p:tav>
                                        <p:tav tm="100000">
                                          <p:val>
                                            <p:strVal val="#ppt_x"/>
                                          </p:val>
                                        </p:tav>
                                      </p:tavLst>
                                    </p:anim>
                                    <p:anim calcmode="lin" valueType="num">
                                      <p:cBhvr additive="base">
                                        <p:cTn id="14" dur="500" fill="hold"/>
                                        <p:tgtEl>
                                          <p:spTgt spid="16998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9989"/>
                                        </p:tgtEl>
                                        <p:attrNameLst>
                                          <p:attrName>style.visibility</p:attrName>
                                        </p:attrNameLst>
                                      </p:cBhvr>
                                      <p:to>
                                        <p:strVal val="visible"/>
                                      </p:to>
                                    </p:set>
                                    <p:anim calcmode="lin" valueType="num">
                                      <p:cBhvr additive="base">
                                        <p:cTn id="19" dur="500" fill="hold"/>
                                        <p:tgtEl>
                                          <p:spTgt spid="169989"/>
                                        </p:tgtEl>
                                        <p:attrNameLst>
                                          <p:attrName>ppt_x</p:attrName>
                                        </p:attrNameLst>
                                      </p:cBhvr>
                                      <p:tavLst>
                                        <p:tav tm="0">
                                          <p:val>
                                            <p:strVal val="0-#ppt_w/2"/>
                                          </p:val>
                                        </p:tav>
                                        <p:tav tm="100000">
                                          <p:val>
                                            <p:strVal val="#ppt_x"/>
                                          </p:val>
                                        </p:tav>
                                      </p:tavLst>
                                    </p:anim>
                                    <p:anim calcmode="lin" valueType="num">
                                      <p:cBhvr additive="base">
                                        <p:cTn id="20" dur="500" fill="hold"/>
                                        <p:tgtEl>
                                          <p:spTgt spid="1699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animBg="1"/>
      <p:bldP spid="169988" grpId="0" animBg="1"/>
      <p:bldP spid="16998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395288" y="427038"/>
            <a:ext cx="4625975"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en-US" altLang="zh-CN" sz="2400" b="1">
                <a:solidFill>
                  <a:srgbClr val="0000FF"/>
                </a:solidFill>
                <a:latin typeface="Times New Roman" pitchFamily="18" charset="0"/>
              </a:rPr>
              <a:t>2</a:t>
            </a:r>
            <a:r>
              <a:rPr kumimoji="1" lang="zh-CN" altLang="en-US" sz="2400" b="1">
                <a:solidFill>
                  <a:srgbClr val="0000FF"/>
                </a:solidFill>
                <a:latin typeface="Times New Roman" pitchFamily="18" charset="0"/>
              </a:rPr>
              <a:t>、蓝细菌固氮酶的抗氧保护机制</a:t>
            </a:r>
          </a:p>
        </p:txBody>
      </p:sp>
      <p:sp>
        <p:nvSpPr>
          <p:cNvPr id="171011" name="Rectangle 3"/>
          <p:cNvSpPr>
            <a:spLocks noChangeArrowheads="1"/>
          </p:cNvSpPr>
          <p:nvPr/>
        </p:nvSpPr>
        <p:spPr bwMode="auto">
          <a:xfrm>
            <a:off x="684213" y="1844675"/>
            <a:ext cx="7920037" cy="1298575"/>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）分化出特殊的还原性异形胞</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       异形胞：壁厚、缺乏产氧光合系统</a:t>
            </a:r>
            <a:r>
              <a:rPr kumimoji="1" lang="en-US" altLang="zh-CN" sz="2400" b="1">
                <a:solidFill>
                  <a:schemeClr val="bg1"/>
                </a:solidFill>
                <a:latin typeface="Times New Roman" pitchFamily="18" charset="0"/>
              </a:rPr>
              <a:t>II</a:t>
            </a:r>
            <a:r>
              <a:rPr kumimoji="1" lang="zh-CN" altLang="en-US" sz="2400" b="1">
                <a:solidFill>
                  <a:schemeClr val="bg1"/>
                </a:solidFill>
                <a:latin typeface="Times New Roman" pitchFamily="18" charset="0"/>
              </a:rPr>
              <a:t>、超氧化物歧化酶活性很高，有解除氧毒害的功能、呼吸强度高。</a:t>
            </a:r>
          </a:p>
        </p:txBody>
      </p:sp>
      <p:sp>
        <p:nvSpPr>
          <p:cNvPr id="171012" name="Rectangle 4"/>
          <p:cNvSpPr>
            <a:spLocks noChangeArrowheads="1"/>
          </p:cNvSpPr>
          <p:nvPr/>
        </p:nvSpPr>
        <p:spPr bwMode="auto">
          <a:xfrm>
            <a:off x="611188" y="3933825"/>
            <a:ext cx="7777162" cy="1298575"/>
          </a:xfrm>
          <a:prstGeom prst="rect">
            <a:avLst/>
          </a:prstGeom>
          <a:solidFill>
            <a:srgbClr val="C0C0C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000">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）非异形胞蓝细菌固氮酶的保护</a:t>
            </a:r>
          </a:p>
          <a:p>
            <a:pPr>
              <a:spcBef>
                <a:spcPct val="20000"/>
              </a:spcBef>
              <a:buClr>
                <a:schemeClr val="accent2"/>
              </a:buClr>
              <a:buFont typeface="Wingdings" pitchFamily="2" charset="2"/>
              <a:buNone/>
            </a:pPr>
            <a:r>
              <a:rPr kumimoji="1" lang="zh-CN" altLang="en-US" sz="2400" b="1">
                <a:latin typeface="Times New Roman" pitchFamily="18" charset="0"/>
              </a:rPr>
              <a:t>       时间上分隔、失去产氧的光合系统</a:t>
            </a:r>
            <a:r>
              <a:rPr kumimoji="1" lang="en-US" altLang="zh-CN" sz="2400" b="1">
                <a:latin typeface="Times New Roman" pitchFamily="18" charset="0"/>
              </a:rPr>
              <a:t>II</a:t>
            </a:r>
            <a:r>
              <a:rPr kumimoji="1" lang="zh-CN" altLang="en-US" sz="2400" b="1">
                <a:latin typeface="Times New Roman" pitchFamily="18" charset="0"/>
              </a:rPr>
              <a:t>、提高超氧化物歧化酶活性等。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1011"/>
                                        </p:tgtEl>
                                        <p:attrNameLst>
                                          <p:attrName>style.visibility</p:attrName>
                                        </p:attrNameLst>
                                      </p:cBhvr>
                                      <p:to>
                                        <p:strVal val="visible"/>
                                      </p:to>
                                    </p:set>
                                    <p:anim calcmode="lin" valueType="num">
                                      <p:cBhvr additive="base">
                                        <p:cTn id="7" dur="500" fill="hold"/>
                                        <p:tgtEl>
                                          <p:spTgt spid="171011"/>
                                        </p:tgtEl>
                                        <p:attrNameLst>
                                          <p:attrName>ppt_x</p:attrName>
                                        </p:attrNameLst>
                                      </p:cBhvr>
                                      <p:tavLst>
                                        <p:tav tm="0">
                                          <p:val>
                                            <p:strVal val="0-#ppt_w/2"/>
                                          </p:val>
                                        </p:tav>
                                        <p:tav tm="100000">
                                          <p:val>
                                            <p:strVal val="#ppt_x"/>
                                          </p:val>
                                        </p:tav>
                                      </p:tavLst>
                                    </p:anim>
                                    <p:anim calcmode="lin" valueType="num">
                                      <p:cBhvr additive="base">
                                        <p:cTn id="8" dur="500" fill="hold"/>
                                        <p:tgtEl>
                                          <p:spTgt spid="1710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71012"/>
                                        </p:tgtEl>
                                        <p:attrNameLst>
                                          <p:attrName>style.visibility</p:attrName>
                                        </p:attrNameLst>
                                      </p:cBhvr>
                                      <p:to>
                                        <p:strVal val="visible"/>
                                      </p:to>
                                    </p:set>
                                    <p:anim calcmode="lin" valueType="num">
                                      <p:cBhvr additive="base">
                                        <p:cTn id="13" dur="500" fill="hold"/>
                                        <p:tgtEl>
                                          <p:spTgt spid="171012"/>
                                        </p:tgtEl>
                                        <p:attrNameLst>
                                          <p:attrName>ppt_x</p:attrName>
                                        </p:attrNameLst>
                                      </p:cBhvr>
                                      <p:tavLst>
                                        <p:tav tm="0">
                                          <p:val>
                                            <p:strVal val="#ppt_x"/>
                                          </p:val>
                                        </p:tav>
                                        <p:tav tm="100000">
                                          <p:val>
                                            <p:strVal val="#ppt_x"/>
                                          </p:val>
                                        </p:tav>
                                      </p:tavLst>
                                    </p:anim>
                                    <p:anim calcmode="lin" valueType="num">
                                      <p:cBhvr additive="base">
                                        <p:cTn id="14" dur="500" fill="hold"/>
                                        <p:tgtEl>
                                          <p:spTgt spid="1710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animBg="1"/>
      <p:bldP spid="17101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468313" y="1412875"/>
            <a:ext cx="4967287" cy="3452813"/>
          </a:xfrm>
          <a:prstGeom prst="rect">
            <a:avLst/>
          </a:prstGeom>
          <a:solidFill>
            <a:srgbClr val="C0C0C0"/>
          </a:solidFill>
          <a:ln w="38100" algn="ctr">
            <a:solidFill>
              <a:srgbClr val="FF0000"/>
            </a:solidFill>
            <a:miter lim="800000"/>
            <a:headEnd/>
            <a:tailEnd/>
          </a:ln>
        </p:spPr>
        <p:txBody>
          <a:bodyPr>
            <a:spAutoFit/>
          </a:bodyPr>
          <a:lstStyle/>
          <a:p>
            <a:pPr>
              <a:lnSpc>
                <a:spcPct val="130000"/>
              </a:lnSpc>
              <a:spcBef>
                <a:spcPct val="20000"/>
              </a:spcBef>
              <a:buClr>
                <a:schemeClr val="accent2"/>
              </a:buClr>
              <a:buFont typeface="Wingdings" pitchFamily="2" charset="2"/>
              <a:buNone/>
            </a:pPr>
            <a:r>
              <a:rPr kumimoji="1" lang="zh-CN" altLang="en-US" sz="2400" b="1">
                <a:latin typeface="Times New Roman" pitchFamily="18" charset="0"/>
              </a:rPr>
              <a:t>根瘤菌固氮时，分化为固氮活性很强的</a:t>
            </a:r>
            <a:r>
              <a:rPr kumimoji="1" lang="zh-CN" altLang="en-US" sz="2400" b="1">
                <a:solidFill>
                  <a:schemeClr val="accent2"/>
                </a:solidFill>
                <a:latin typeface="Times New Roman" pitchFamily="18" charset="0"/>
              </a:rPr>
              <a:t>类菌体</a:t>
            </a:r>
            <a:r>
              <a:rPr kumimoji="1" lang="zh-CN" altLang="en-US" sz="2400" b="1">
                <a:latin typeface="Times New Roman" pitchFamily="18" charset="0"/>
              </a:rPr>
              <a:t>，类菌体被包在</a:t>
            </a:r>
            <a:r>
              <a:rPr kumimoji="1" lang="zh-CN" altLang="en-US" sz="2400" b="1">
                <a:solidFill>
                  <a:schemeClr val="accent2"/>
                </a:solidFill>
                <a:latin typeface="Times New Roman" pitchFamily="18" charset="0"/>
              </a:rPr>
              <a:t>类菌体周膜</a:t>
            </a:r>
            <a:r>
              <a:rPr kumimoji="1" lang="zh-CN" altLang="en-US" sz="2400" b="1">
                <a:latin typeface="Times New Roman" pitchFamily="18" charset="0"/>
              </a:rPr>
              <a:t>中，此膜的内外都存在着一种独特的</a:t>
            </a:r>
            <a:r>
              <a:rPr kumimoji="1" lang="zh-CN" altLang="en-US" sz="2400" b="1">
                <a:solidFill>
                  <a:schemeClr val="accent2"/>
                </a:solidFill>
                <a:latin typeface="Times New Roman" pitchFamily="18" charset="0"/>
              </a:rPr>
              <a:t>豆血红蛋白质</a:t>
            </a:r>
            <a:r>
              <a:rPr kumimoji="1" lang="zh-CN" altLang="en-US" sz="2400" b="1">
                <a:latin typeface="Times New Roman" pitchFamily="18" charset="0"/>
              </a:rPr>
              <a:t>，豆血红蛋白通过氧化态和还原态间的变化可发挥缓冲剂的作用，借以使</a:t>
            </a:r>
            <a:r>
              <a:rPr kumimoji="1" lang="en-US" altLang="zh-CN" sz="2400" b="1">
                <a:latin typeface="Times New Roman" pitchFamily="18" charset="0"/>
              </a:rPr>
              <a:t>O</a:t>
            </a:r>
            <a:r>
              <a:rPr kumimoji="1" lang="en-US" altLang="zh-CN" sz="2400" b="1" baseline="-25000">
                <a:latin typeface="Times New Roman" pitchFamily="18" charset="0"/>
              </a:rPr>
              <a:t>2</a:t>
            </a:r>
            <a:r>
              <a:rPr kumimoji="1" lang="zh-CN" altLang="en-US" sz="2400" b="1">
                <a:latin typeface="Times New Roman" pitchFamily="18" charset="0"/>
              </a:rPr>
              <a:t>维持在低而恒定的水平上。</a:t>
            </a:r>
          </a:p>
        </p:txBody>
      </p:sp>
      <p:sp>
        <p:nvSpPr>
          <p:cNvPr id="163843" name="Rectangle 3"/>
          <p:cNvSpPr>
            <a:spLocks noChangeArrowheads="1"/>
          </p:cNvSpPr>
          <p:nvPr/>
        </p:nvSpPr>
        <p:spPr bwMode="auto">
          <a:xfrm>
            <a:off x="395288" y="692150"/>
            <a:ext cx="5851525" cy="457200"/>
          </a:xfrm>
          <a:prstGeom prst="rect">
            <a:avLst/>
          </a:prstGeom>
          <a:noFill/>
          <a:ln w="38100" algn="ctr">
            <a:noFill/>
            <a:miter lim="800000"/>
            <a:headEnd/>
            <a:tailEnd/>
          </a:ln>
        </p:spPr>
        <p:txBody>
          <a:bodyPr wrap="none">
            <a:spAutoFit/>
          </a:bodyPr>
          <a:lstStyle/>
          <a:p>
            <a:pPr>
              <a:spcBef>
                <a:spcPct val="20000"/>
              </a:spcBef>
              <a:buClr>
                <a:schemeClr val="accent2"/>
              </a:buClr>
              <a:buFont typeface="Wingdings" pitchFamily="2" charset="2"/>
              <a:buNone/>
            </a:pPr>
            <a:r>
              <a:rPr kumimoji="1" lang="en-US" altLang="zh-CN" sz="2400" b="1">
                <a:solidFill>
                  <a:srgbClr val="0000FF"/>
                </a:solidFill>
                <a:latin typeface="Times New Roman" pitchFamily="18" charset="0"/>
              </a:rPr>
              <a:t>3</a:t>
            </a:r>
            <a:r>
              <a:rPr kumimoji="1" lang="zh-CN" altLang="en-US" sz="2400" b="1">
                <a:solidFill>
                  <a:srgbClr val="0000FF"/>
                </a:solidFill>
                <a:latin typeface="Times New Roman" pitchFamily="18" charset="0"/>
              </a:rPr>
              <a:t>、豆科植物根瘤菌固氮酶的抗氧保护机制</a:t>
            </a:r>
          </a:p>
        </p:txBody>
      </p:sp>
      <p:pic>
        <p:nvPicPr>
          <p:cNvPr id="163844" name="Picture 4" descr="大豆根瘤"/>
          <p:cNvPicPr>
            <a:picLocks noChangeAspect="1" noChangeArrowheads="1"/>
          </p:cNvPicPr>
          <p:nvPr/>
        </p:nvPicPr>
        <p:blipFill>
          <a:blip r:embed="rId2" cstate="print"/>
          <a:srcRect/>
          <a:stretch>
            <a:fillRect/>
          </a:stretch>
        </p:blipFill>
        <p:spPr bwMode="auto">
          <a:xfrm>
            <a:off x="5580063" y="2349500"/>
            <a:ext cx="3349625" cy="3527425"/>
          </a:xfrm>
          <a:prstGeom prst="rect">
            <a:avLst/>
          </a:prstGeom>
          <a:noFill/>
          <a:ln w="9525">
            <a:noFill/>
            <a:miter lim="800000"/>
            <a:headEnd/>
            <a:tailEnd/>
          </a:ln>
        </p:spPr>
      </p:pic>
      <p:sp>
        <p:nvSpPr>
          <p:cNvPr id="163845" name="Text Box 5"/>
          <p:cNvSpPr txBox="1">
            <a:spLocks noChangeArrowheads="1"/>
          </p:cNvSpPr>
          <p:nvPr/>
        </p:nvSpPr>
        <p:spPr bwMode="auto">
          <a:xfrm>
            <a:off x="6516688" y="5876925"/>
            <a:ext cx="1223962" cy="396875"/>
          </a:xfrm>
          <a:prstGeom prst="rect">
            <a:avLst/>
          </a:prstGeom>
          <a:noFill/>
          <a:ln w="9525">
            <a:noFill/>
            <a:miter lim="800000"/>
            <a:headEnd/>
            <a:tailEnd/>
          </a:ln>
        </p:spPr>
        <p:txBody>
          <a:bodyPr>
            <a:spAutoFit/>
          </a:bodyPr>
          <a:lstStyle/>
          <a:p>
            <a:pPr>
              <a:spcBef>
                <a:spcPct val="50000"/>
              </a:spcBef>
            </a:pPr>
            <a:r>
              <a:rPr lang="zh-CN" altLang="en-US" sz="2000" b="1">
                <a:solidFill>
                  <a:srgbClr val="0000FF"/>
                </a:solidFill>
              </a:rPr>
              <a:t>大豆根瘤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1+#ppt_w/2"/>
                                          </p:val>
                                        </p:tav>
                                        <p:tav tm="100000">
                                          <p:val>
                                            <p:strVal val="#ppt_x"/>
                                          </p:val>
                                        </p:tav>
                                      </p:tavLst>
                                    </p:anim>
                                    <p:anim calcmode="lin" valueType="num">
                                      <p:cBhvr additive="base">
                                        <p:cTn id="8"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5"/>
          <p:cNvSpPr txBox="1">
            <a:spLocks noChangeArrowheads="1"/>
          </p:cNvSpPr>
          <p:nvPr/>
        </p:nvSpPr>
        <p:spPr bwMode="auto">
          <a:xfrm>
            <a:off x="755650" y="549275"/>
            <a:ext cx="7324725" cy="519113"/>
          </a:xfrm>
          <a:prstGeom prst="rect">
            <a:avLst/>
          </a:prstGeom>
          <a:noFill/>
          <a:ln w="9525">
            <a:noFill/>
            <a:miter lim="800000"/>
            <a:headEnd/>
            <a:tailEnd/>
          </a:ln>
        </p:spPr>
        <p:txBody>
          <a:bodyPr wrap="none">
            <a:spAutoFit/>
          </a:bodyPr>
          <a:lstStyle/>
          <a:p>
            <a:r>
              <a:rPr kumimoji="1" lang="zh-CN" altLang="en-US" sz="2800" b="1" dirty="0">
                <a:solidFill>
                  <a:srgbClr val="0000FF"/>
                </a:solidFill>
                <a:latin typeface="Times New Roman" pitchFamily="18" charset="0"/>
              </a:rPr>
              <a:t>三、微生物结构大分子</a:t>
            </a:r>
            <a:r>
              <a:rPr kumimoji="1" lang="en-US" altLang="zh-CN" sz="2800" b="1" dirty="0">
                <a:solidFill>
                  <a:srgbClr val="0000FF"/>
                </a:solidFill>
                <a:latin typeface="Times New Roman" pitchFamily="18" charset="0"/>
              </a:rPr>
              <a:t>——</a:t>
            </a:r>
            <a:r>
              <a:rPr kumimoji="1" lang="zh-CN" altLang="en-US" sz="2800" b="1" dirty="0">
                <a:solidFill>
                  <a:srgbClr val="0000FF"/>
                </a:solidFill>
                <a:latin typeface="Times New Roman" pitchFamily="18" charset="0"/>
              </a:rPr>
              <a:t>肽聚糖的生物合成</a:t>
            </a:r>
          </a:p>
        </p:txBody>
      </p:sp>
      <p:sp>
        <p:nvSpPr>
          <p:cNvPr id="173062" name="Rectangle 6"/>
          <p:cNvSpPr>
            <a:spLocks noChangeArrowheads="1"/>
          </p:cNvSpPr>
          <p:nvPr/>
        </p:nvSpPr>
        <p:spPr bwMode="auto">
          <a:xfrm>
            <a:off x="1187450" y="1628775"/>
            <a:ext cx="5429250" cy="495300"/>
          </a:xfrm>
          <a:prstGeom prst="rect">
            <a:avLst/>
          </a:prstGeom>
          <a:solidFill>
            <a:srgbClr val="C0C0C0"/>
          </a:solidFill>
          <a:ln w="38100" algn="ctr">
            <a:solidFill>
              <a:srgbClr val="FFFF00"/>
            </a:solidFill>
            <a:miter lim="800000"/>
            <a:headEnd/>
            <a:tailEnd/>
          </a:ln>
        </p:spPr>
        <p:txBody>
          <a:bodyPr wrap="none">
            <a:spAutoFit/>
          </a:bodyPr>
          <a:lstStyle/>
          <a:p>
            <a:pPr>
              <a:spcBef>
                <a:spcPct val="20000"/>
              </a:spcBef>
              <a:buClr>
                <a:schemeClr val="accent2"/>
              </a:buClr>
              <a:buFont typeface="Wingdings" pitchFamily="2" charset="2"/>
              <a:buNone/>
            </a:pPr>
            <a:r>
              <a:rPr lang="zh-CN" altLang="en-US" sz="2400" b="1" dirty="0">
                <a:latin typeface="Times New Roman" pitchFamily="18" charset="0"/>
              </a:rPr>
              <a:t>微生物所特有的结构大分子的</a:t>
            </a:r>
            <a:r>
              <a:rPr lang="zh-CN" altLang="en-US" sz="2400" b="1" dirty="0">
                <a:solidFill>
                  <a:srgbClr val="FF6600"/>
                </a:solidFill>
                <a:latin typeface="Times New Roman" pitchFamily="18" charset="0"/>
              </a:rPr>
              <a:t>种类多</a:t>
            </a:r>
            <a:r>
              <a:rPr lang="zh-CN" altLang="en-US" sz="2400" dirty="0">
                <a:latin typeface="Times New Roman" pitchFamily="18" charset="0"/>
              </a:rPr>
              <a:t>，</a:t>
            </a:r>
          </a:p>
        </p:txBody>
      </p:sp>
      <p:sp>
        <p:nvSpPr>
          <p:cNvPr id="164868" name="Text Box 11"/>
          <p:cNvSpPr txBox="1">
            <a:spLocks noChangeArrowheads="1"/>
          </p:cNvSpPr>
          <p:nvPr/>
        </p:nvSpPr>
        <p:spPr bwMode="auto">
          <a:xfrm>
            <a:off x="1187624" y="2708920"/>
            <a:ext cx="5976937" cy="3013075"/>
          </a:xfrm>
          <a:prstGeom prst="rect">
            <a:avLst/>
          </a:prstGeom>
          <a:noFill/>
          <a:ln w="9525">
            <a:noFill/>
            <a:miter lim="800000"/>
            <a:headEnd/>
            <a:tailEnd/>
          </a:ln>
        </p:spPr>
        <p:txBody>
          <a:bodyPr>
            <a:spAutoFit/>
          </a:bodyPr>
          <a:lstStyle/>
          <a:p>
            <a:r>
              <a:rPr lang="zh-CN" altLang="en-US" sz="2400" b="1" dirty="0">
                <a:solidFill>
                  <a:srgbClr val="FF0000"/>
                </a:solidFill>
              </a:rPr>
              <a:t>如：</a:t>
            </a:r>
          </a:p>
          <a:p>
            <a:r>
              <a:rPr lang="zh-CN" altLang="en-US" sz="2400" b="1" dirty="0">
                <a:solidFill>
                  <a:srgbClr val="FF0000"/>
                </a:solidFill>
              </a:rPr>
              <a:t>肽聚糖</a:t>
            </a:r>
          </a:p>
          <a:p>
            <a:r>
              <a:rPr lang="zh-CN" altLang="en-US" sz="2400" b="1" dirty="0">
                <a:solidFill>
                  <a:schemeClr val="accent2"/>
                </a:solidFill>
              </a:rPr>
              <a:t>磷壁酸</a:t>
            </a:r>
          </a:p>
          <a:p>
            <a:r>
              <a:rPr lang="zh-CN" altLang="en-US" sz="2400" b="1" dirty="0">
                <a:solidFill>
                  <a:schemeClr val="accent2"/>
                </a:solidFill>
              </a:rPr>
              <a:t>脂多糖</a:t>
            </a:r>
          </a:p>
          <a:p>
            <a:r>
              <a:rPr kumimoji="1" lang="zh-CN" altLang="en-US" sz="2400" dirty="0"/>
              <a:t>荚膜</a:t>
            </a:r>
          </a:p>
          <a:p>
            <a:r>
              <a:rPr kumimoji="1" lang="en-US" altLang="zh-CN" sz="2400" dirty="0"/>
              <a:t>PHB</a:t>
            </a:r>
          </a:p>
          <a:p>
            <a:r>
              <a:rPr kumimoji="1" lang="zh-CN" altLang="en-US" sz="2400" dirty="0"/>
              <a:t>抗生素等次生代谢产物</a:t>
            </a:r>
          </a:p>
          <a:p>
            <a:r>
              <a:rPr kumimoji="1" lang="zh-CN" altLang="en-US" sz="2400" dirty="0"/>
              <a:t>等</a:t>
            </a:r>
            <a:r>
              <a:rPr kumimoji="1"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2"/>
                                        </p:tgtEl>
                                        <p:attrNameLst>
                                          <p:attrName>style.visibility</p:attrName>
                                        </p:attrNameLst>
                                      </p:cBhvr>
                                      <p:to>
                                        <p:strVal val="visible"/>
                                      </p:to>
                                    </p:set>
                                    <p:anim calcmode="lin" valueType="num">
                                      <p:cBhvr additive="base">
                                        <p:cTn id="7" dur="500" fill="hold"/>
                                        <p:tgtEl>
                                          <p:spTgt spid="173062"/>
                                        </p:tgtEl>
                                        <p:attrNameLst>
                                          <p:attrName>ppt_x</p:attrName>
                                        </p:attrNameLst>
                                      </p:cBhvr>
                                      <p:tavLst>
                                        <p:tav tm="0">
                                          <p:val>
                                            <p:strVal val="0-#ppt_w/2"/>
                                          </p:val>
                                        </p:tav>
                                        <p:tav tm="100000">
                                          <p:val>
                                            <p:strVal val="#ppt_x"/>
                                          </p:val>
                                        </p:tav>
                                      </p:tavLst>
                                    </p:anim>
                                    <p:anim calcmode="lin" valueType="num">
                                      <p:cBhvr additive="base">
                                        <p:cTn id="8" dur="500" fill="hold"/>
                                        <p:tgtEl>
                                          <p:spTgt spid="173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79388" y="990600"/>
            <a:ext cx="8893175" cy="4419600"/>
          </a:xfrm>
          <a:prstGeom prst="rect">
            <a:avLst/>
          </a:prstGeom>
          <a:noFill/>
          <a:ln w="9525">
            <a:noFill/>
            <a:miter lim="800000"/>
            <a:headEnd/>
            <a:tailEnd/>
          </a:ln>
        </p:spPr>
        <p:txBody>
          <a:bodyPr/>
          <a:lstStyle/>
          <a:p>
            <a:pPr marL="342900" indent="-342900">
              <a:lnSpc>
                <a:spcPct val="90000"/>
              </a:lnSpc>
              <a:spcBef>
                <a:spcPct val="20000"/>
              </a:spcBef>
              <a:buFont typeface="Wingdings" pitchFamily="2" charset="2"/>
              <a:buChar char="u"/>
            </a:pPr>
            <a:r>
              <a:rPr lang="en-US" altLang="zh-CN" sz="2400" b="1">
                <a:solidFill>
                  <a:srgbClr val="FF9900"/>
                </a:solidFill>
                <a:latin typeface="宋体" pitchFamily="2" charset="-122"/>
              </a:rPr>
              <a:t>NAD</a:t>
            </a:r>
            <a:r>
              <a:rPr lang="zh-CN" altLang="en-US" sz="2400" b="1">
                <a:solidFill>
                  <a:srgbClr val="FF9900"/>
                </a:solidFill>
                <a:latin typeface="宋体" pitchFamily="2" charset="-122"/>
              </a:rPr>
              <a:t>、</a:t>
            </a:r>
            <a:r>
              <a:rPr lang="en-US" altLang="zh-CN" sz="2400" b="1">
                <a:solidFill>
                  <a:srgbClr val="FF9900"/>
                </a:solidFill>
                <a:latin typeface="宋体" pitchFamily="2" charset="-122"/>
              </a:rPr>
              <a:t>NADP</a:t>
            </a:r>
            <a:r>
              <a:rPr lang="zh-CN" altLang="en-US" sz="2400" b="1">
                <a:solidFill>
                  <a:srgbClr val="FF9900"/>
                </a:solidFill>
                <a:latin typeface="宋体" pitchFamily="2" charset="-122"/>
              </a:rPr>
              <a:t>和呼吸链在代谢中的作用</a:t>
            </a:r>
          </a:p>
          <a:p>
            <a:pPr marL="342900" indent="-342900" algn="just">
              <a:lnSpc>
                <a:spcPct val="90000"/>
              </a:lnSpc>
              <a:spcBef>
                <a:spcPct val="20000"/>
              </a:spcBef>
            </a:pPr>
            <a:r>
              <a:rPr lang="zh-CN" altLang="en-US" sz="2400" b="1">
                <a:latin typeface="宋体" pitchFamily="2" charset="-122"/>
              </a:rPr>
              <a:t>①</a:t>
            </a:r>
            <a:r>
              <a:rPr lang="en-US" altLang="zh-CN" sz="2400" b="1">
                <a:latin typeface="宋体" pitchFamily="2" charset="-122"/>
              </a:rPr>
              <a:t>NAD</a:t>
            </a:r>
            <a:r>
              <a:rPr lang="zh-CN" altLang="en-US" sz="2400" b="1">
                <a:latin typeface="宋体" pitchFamily="2" charset="-122"/>
              </a:rPr>
              <a:t>和</a:t>
            </a:r>
            <a:r>
              <a:rPr lang="en-US" altLang="zh-CN" sz="2400" b="1">
                <a:latin typeface="宋体" pitchFamily="2" charset="-122"/>
              </a:rPr>
              <a:t>NADP</a:t>
            </a:r>
            <a:r>
              <a:rPr lang="zh-CN" altLang="en-US" sz="2400" b="1">
                <a:latin typeface="宋体" pitchFamily="2" charset="-122"/>
              </a:rPr>
              <a:t>是生物氧化过程中脱氢和氢化作用的载体。</a:t>
            </a:r>
          </a:p>
          <a:p>
            <a:pPr marL="342900" indent="-342900" algn="just">
              <a:lnSpc>
                <a:spcPct val="90000"/>
              </a:lnSpc>
              <a:spcBef>
                <a:spcPct val="20000"/>
              </a:spcBef>
            </a:pPr>
            <a:r>
              <a:rPr lang="zh-CN" altLang="en-US" sz="2400" b="1">
                <a:latin typeface="宋体" pitchFamily="2" charset="-122"/>
              </a:rPr>
              <a:t>    烟酰胺腺嘌呤二核苷：</a:t>
            </a:r>
            <a:r>
              <a:rPr lang="en-US" altLang="zh-CN" sz="2400" b="1">
                <a:latin typeface="宋体" pitchFamily="2" charset="-122"/>
              </a:rPr>
              <a:t>NAD</a:t>
            </a:r>
            <a:r>
              <a:rPr lang="en-US" altLang="zh-CN" sz="2400" b="1" baseline="30000">
                <a:latin typeface="宋体" pitchFamily="2" charset="-122"/>
              </a:rPr>
              <a:t>+</a:t>
            </a:r>
            <a:r>
              <a:rPr lang="en-US" altLang="zh-CN" sz="2400" b="1">
                <a:latin typeface="宋体" pitchFamily="2" charset="-122"/>
              </a:rPr>
              <a:t>+2H→NADH+H</a:t>
            </a:r>
            <a:r>
              <a:rPr lang="en-US" altLang="zh-CN" sz="2400" b="1" baseline="30000">
                <a:latin typeface="宋体" pitchFamily="2" charset="-122"/>
              </a:rPr>
              <a:t>+</a:t>
            </a:r>
            <a:endParaRPr lang="en-US" altLang="zh-CN" sz="2400" b="1">
              <a:latin typeface="宋体" pitchFamily="2" charset="-122"/>
            </a:endParaRPr>
          </a:p>
          <a:p>
            <a:pPr marL="342900" indent="-342900" algn="just">
              <a:lnSpc>
                <a:spcPct val="90000"/>
              </a:lnSpc>
              <a:spcBef>
                <a:spcPct val="20000"/>
              </a:spcBef>
            </a:pPr>
            <a:r>
              <a:rPr lang="en-US" altLang="zh-CN" sz="2400" b="1">
                <a:latin typeface="宋体" pitchFamily="2" charset="-122"/>
              </a:rPr>
              <a:t>    </a:t>
            </a:r>
            <a:r>
              <a:rPr lang="zh-CN" altLang="en-US" sz="2400" b="1">
                <a:latin typeface="宋体" pitchFamily="2" charset="-122"/>
              </a:rPr>
              <a:t>烟酰胺腺嘌呤二核苷磷酸：</a:t>
            </a:r>
            <a:r>
              <a:rPr lang="en-US" altLang="zh-CN" sz="2400" b="1">
                <a:latin typeface="宋体" pitchFamily="2" charset="-122"/>
              </a:rPr>
              <a:t>NADP</a:t>
            </a:r>
            <a:r>
              <a:rPr lang="en-US" altLang="zh-CN" sz="2400" b="1" baseline="30000">
                <a:latin typeface="宋体" pitchFamily="2" charset="-122"/>
              </a:rPr>
              <a:t>+</a:t>
            </a:r>
            <a:r>
              <a:rPr lang="en-US" altLang="zh-CN" sz="2400" b="1">
                <a:latin typeface="宋体" pitchFamily="2" charset="-122"/>
              </a:rPr>
              <a:t>+2H→NADPH+H</a:t>
            </a:r>
            <a:r>
              <a:rPr lang="en-US" altLang="zh-CN" sz="2400" b="1" baseline="30000">
                <a:latin typeface="宋体" pitchFamily="2" charset="-122"/>
              </a:rPr>
              <a:t>+</a:t>
            </a:r>
          </a:p>
          <a:p>
            <a:pPr marL="342900" indent="-342900" algn="just">
              <a:lnSpc>
                <a:spcPct val="90000"/>
              </a:lnSpc>
              <a:spcBef>
                <a:spcPct val="20000"/>
              </a:spcBef>
            </a:pPr>
            <a:endParaRPr lang="en-US" altLang="zh-CN" sz="2400" b="1">
              <a:latin typeface="宋体" pitchFamily="2" charset="-122"/>
            </a:endParaRPr>
          </a:p>
          <a:p>
            <a:pPr marL="342900" indent="-342900" algn="just">
              <a:lnSpc>
                <a:spcPct val="90000"/>
              </a:lnSpc>
              <a:spcBef>
                <a:spcPct val="20000"/>
              </a:spcBef>
            </a:pPr>
            <a:r>
              <a:rPr lang="en-US" altLang="zh-CN" sz="2400" b="1">
                <a:latin typeface="宋体" pitchFamily="2" charset="-122"/>
              </a:rPr>
              <a:t>②</a:t>
            </a:r>
            <a:r>
              <a:rPr lang="zh-CN" altLang="en-US" sz="2400" b="1">
                <a:latin typeface="宋体" pitchFamily="2" charset="-122"/>
              </a:rPr>
              <a:t>呼吸链也是电子传递链。电子传递体按一定顺序排列，构成电子传递链，链上各个氧化反应与</a:t>
            </a:r>
            <a:r>
              <a:rPr lang="en-US" altLang="zh-CN" sz="2400" b="1">
                <a:latin typeface="宋体" pitchFamily="2" charset="-122"/>
              </a:rPr>
              <a:t>ADP-ATP</a:t>
            </a:r>
            <a:r>
              <a:rPr lang="zh-CN" altLang="en-US" sz="2400" b="1">
                <a:latin typeface="宋体" pitchFamily="2" charset="-122"/>
              </a:rPr>
              <a:t>反应偶联。</a:t>
            </a:r>
          </a:p>
          <a:p>
            <a:pPr marL="342900" indent="-342900" algn="just">
              <a:lnSpc>
                <a:spcPct val="90000"/>
              </a:lnSpc>
              <a:spcBef>
                <a:spcPct val="20000"/>
              </a:spcBef>
            </a:pPr>
            <a:endParaRPr lang="zh-CN" altLang="en-US" sz="2400" b="1">
              <a:latin typeface="宋体" pitchFamily="2" charset="-122"/>
            </a:endParaRPr>
          </a:p>
          <a:p>
            <a:pPr marL="342900" indent="-342900" algn="just">
              <a:lnSpc>
                <a:spcPct val="90000"/>
              </a:lnSpc>
              <a:spcBef>
                <a:spcPct val="20000"/>
              </a:spcBef>
              <a:buFont typeface="Wingdings" pitchFamily="2" charset="2"/>
              <a:buChar char="u"/>
            </a:pPr>
            <a:r>
              <a:rPr lang="zh-CN" altLang="en-US" sz="2400" b="1">
                <a:solidFill>
                  <a:srgbClr val="FF9900"/>
                </a:solidFill>
                <a:latin typeface="宋体" pitchFamily="2" charset="-122"/>
              </a:rPr>
              <a:t>真核生物呼吸链在线粒体上，原核生物在质膜上。</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395288" y="476250"/>
            <a:ext cx="2243137" cy="706438"/>
          </a:xfrm>
          <a:solidFill>
            <a:srgbClr val="008000"/>
          </a:solidFill>
          <a:ln>
            <a:solidFill>
              <a:srgbClr val="FF0000"/>
            </a:solidFill>
          </a:ln>
        </p:spPr>
        <p:txBody>
          <a:bodyPr/>
          <a:lstStyle/>
          <a:p>
            <a:pPr eaLnBrk="1" hangingPunct="1"/>
            <a:r>
              <a:rPr lang="zh-CN" altLang="en-US" sz="2400" b="1" smtClean="0">
                <a:solidFill>
                  <a:schemeClr val="bg1"/>
                </a:solidFill>
              </a:rPr>
              <a:t>肽聚糖概述</a:t>
            </a:r>
          </a:p>
        </p:txBody>
      </p:sp>
      <p:sp>
        <p:nvSpPr>
          <p:cNvPr id="165891" name="Rectangle 3"/>
          <p:cNvSpPr>
            <a:spLocks noGrp="1" noChangeArrowheads="1"/>
          </p:cNvSpPr>
          <p:nvPr>
            <p:ph type="body" idx="1"/>
          </p:nvPr>
        </p:nvSpPr>
        <p:spPr>
          <a:xfrm>
            <a:off x="468313" y="1916113"/>
            <a:ext cx="8229600" cy="3124200"/>
          </a:xfrm>
          <a:solidFill>
            <a:srgbClr val="FFFFFF"/>
          </a:solidFill>
          <a:ln>
            <a:solidFill>
              <a:srgbClr val="FFFF00"/>
            </a:solidFill>
          </a:ln>
        </p:spPr>
        <p:txBody>
          <a:bodyPr/>
          <a:lstStyle/>
          <a:p>
            <a:pPr eaLnBrk="1" hangingPunct="1">
              <a:lnSpc>
                <a:spcPct val="130000"/>
              </a:lnSpc>
            </a:pPr>
            <a:r>
              <a:rPr lang="zh-CN" altLang="en-US" sz="2400" b="1" smtClean="0">
                <a:solidFill>
                  <a:srgbClr val="FF6600"/>
                </a:solidFill>
              </a:rPr>
              <a:t>胞壁特有</a:t>
            </a:r>
            <a:r>
              <a:rPr lang="zh-CN" altLang="en-US" sz="2400" b="1" smtClean="0"/>
              <a:t>：肽聚糖为绝大多数原核微生物的细胞壁所</a:t>
            </a:r>
            <a:r>
              <a:rPr lang="zh-CN" altLang="en-US" sz="2400" b="1" smtClean="0">
                <a:solidFill>
                  <a:srgbClr val="FF3300"/>
                </a:solidFill>
              </a:rPr>
              <a:t>独有</a:t>
            </a:r>
            <a:r>
              <a:rPr lang="zh-CN" altLang="en-US" sz="2400" b="1" smtClean="0"/>
              <a:t>的成分之一。</a:t>
            </a:r>
          </a:p>
          <a:p>
            <a:pPr eaLnBrk="1" hangingPunct="1">
              <a:lnSpc>
                <a:spcPct val="120000"/>
              </a:lnSpc>
            </a:pPr>
            <a:r>
              <a:rPr lang="zh-CN" altLang="en-US" sz="2400" b="1" smtClean="0">
                <a:solidFill>
                  <a:srgbClr val="FF6600"/>
                </a:solidFill>
              </a:rPr>
              <a:t>重要生理功能：</a:t>
            </a:r>
            <a:r>
              <a:rPr lang="zh-CN" altLang="en-US" sz="2400" b="1" smtClean="0"/>
              <a:t>其在细菌的生命活动中具有重要</a:t>
            </a:r>
            <a:r>
              <a:rPr lang="zh-CN" altLang="en-US" sz="2400" b="1" smtClean="0">
                <a:solidFill>
                  <a:srgbClr val="FF3300"/>
                </a:solidFill>
              </a:rPr>
              <a:t>生理功能</a:t>
            </a:r>
            <a:r>
              <a:rPr lang="zh-CN" altLang="en-US" sz="2400" b="1" smtClean="0"/>
              <a:t>与</a:t>
            </a:r>
            <a:r>
              <a:rPr lang="zh-CN" altLang="en-US" sz="2400" b="1" smtClean="0">
                <a:solidFill>
                  <a:srgbClr val="FF3300"/>
                </a:solidFill>
              </a:rPr>
              <a:t>作用</a:t>
            </a:r>
            <a:r>
              <a:rPr lang="zh-CN" altLang="en-US" sz="2400" b="1" smtClean="0"/>
              <a:t>。</a:t>
            </a:r>
          </a:p>
          <a:p>
            <a:pPr eaLnBrk="1" hangingPunct="1">
              <a:lnSpc>
                <a:spcPct val="120000"/>
              </a:lnSpc>
            </a:pPr>
            <a:r>
              <a:rPr lang="zh-CN" altLang="en-US" sz="2400" b="1" smtClean="0">
                <a:solidFill>
                  <a:srgbClr val="FF3300"/>
                </a:solidFill>
              </a:rPr>
              <a:t>代表性：</a:t>
            </a:r>
            <a:r>
              <a:rPr lang="zh-CN" altLang="en-US" sz="2400" b="1" smtClean="0"/>
              <a:t>其成分、合成与装配，在原核微生物结构大分子中具有</a:t>
            </a:r>
            <a:r>
              <a:rPr lang="zh-CN" altLang="en-US" sz="2400" b="1" smtClean="0">
                <a:solidFill>
                  <a:srgbClr val="FF3300"/>
                </a:solidFill>
              </a:rPr>
              <a:t>代表性</a:t>
            </a:r>
            <a:r>
              <a:rPr lang="zh-CN" altLang="en-US" sz="2400" b="1" smtClean="0"/>
              <a:t>。</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3429000"/>
            <a:ext cx="7920037" cy="1809750"/>
          </a:xfrm>
          <a:prstGeom prst="rect">
            <a:avLst/>
          </a:prstGeom>
          <a:solidFill>
            <a:srgbClr val="969696"/>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chemeClr val="accent2"/>
                </a:solidFill>
                <a:latin typeface="Times New Roman" pitchFamily="18" charset="0"/>
              </a:rPr>
              <a:t>合成过程：</a:t>
            </a:r>
            <a:r>
              <a:rPr kumimoji="1" lang="zh-CN" altLang="en-US" sz="2400" b="1">
                <a:solidFill>
                  <a:srgbClr val="000000"/>
                </a:solidFill>
                <a:latin typeface="Times New Roman" pitchFamily="18" charset="0"/>
              </a:rPr>
              <a:t>依发生部位分成三个阶段：</a:t>
            </a:r>
          </a:p>
          <a:p>
            <a:pPr lvl="1">
              <a:spcBef>
                <a:spcPct val="20000"/>
              </a:spcBef>
              <a:buClr>
                <a:schemeClr val="accent2"/>
              </a:buClr>
              <a:buFont typeface="Wingdings" pitchFamily="2" charset="2"/>
              <a:buNone/>
            </a:pPr>
            <a:r>
              <a:rPr kumimoji="1" lang="zh-CN" altLang="en-US" sz="2400" b="1">
                <a:solidFill>
                  <a:srgbClr val="000000"/>
                </a:solidFill>
                <a:latin typeface="Times New Roman" pitchFamily="18" charset="0"/>
              </a:rPr>
              <a:t>　　</a:t>
            </a:r>
            <a:r>
              <a:rPr kumimoji="1" lang="zh-CN" altLang="en-US" sz="2400" b="1">
                <a:solidFill>
                  <a:srgbClr val="0000FF"/>
                </a:solidFill>
                <a:latin typeface="Times New Roman" pitchFamily="18" charset="0"/>
              </a:rPr>
              <a:t>细胞质阶段：</a:t>
            </a:r>
            <a:r>
              <a:rPr kumimoji="1" lang="zh-CN" altLang="en-US" sz="2400" b="1">
                <a:solidFill>
                  <a:srgbClr val="000000"/>
                </a:solidFill>
                <a:latin typeface="Times New Roman" pitchFamily="18" charset="0"/>
              </a:rPr>
              <a:t>合成派克（</a:t>
            </a:r>
            <a:r>
              <a:rPr kumimoji="1" lang="en-US" altLang="zh-CN" sz="2400" b="1">
                <a:solidFill>
                  <a:srgbClr val="000000"/>
                </a:solidFill>
                <a:latin typeface="Times New Roman" pitchFamily="18" charset="0"/>
              </a:rPr>
              <a:t>Park</a:t>
            </a:r>
            <a:r>
              <a:rPr kumimoji="1" lang="zh-CN" altLang="en-US" sz="2400" b="1">
                <a:solidFill>
                  <a:srgbClr val="000000"/>
                </a:solidFill>
                <a:latin typeface="Times New Roman" pitchFamily="18" charset="0"/>
              </a:rPr>
              <a:t>）核苷酸</a:t>
            </a:r>
          </a:p>
          <a:p>
            <a:pPr lvl="1">
              <a:spcBef>
                <a:spcPct val="20000"/>
              </a:spcBef>
              <a:buClr>
                <a:schemeClr val="accent2"/>
              </a:buClr>
              <a:buFont typeface="Wingdings" pitchFamily="2" charset="2"/>
              <a:buNone/>
            </a:pPr>
            <a:r>
              <a:rPr kumimoji="1" lang="zh-CN" altLang="en-US" sz="2400" b="1">
                <a:solidFill>
                  <a:srgbClr val="000000"/>
                </a:solidFill>
                <a:latin typeface="Times New Roman" pitchFamily="18" charset="0"/>
              </a:rPr>
              <a:t>　　</a:t>
            </a:r>
            <a:r>
              <a:rPr kumimoji="1" lang="zh-CN" altLang="en-US" sz="2400" b="1">
                <a:solidFill>
                  <a:srgbClr val="0000FF"/>
                </a:solidFill>
                <a:latin typeface="Times New Roman" pitchFamily="18" charset="0"/>
              </a:rPr>
              <a:t>细胞膜阶段：</a:t>
            </a:r>
            <a:r>
              <a:rPr kumimoji="1" lang="zh-CN" altLang="en-US" sz="2400" b="1">
                <a:solidFill>
                  <a:srgbClr val="000000"/>
                </a:solidFill>
                <a:latin typeface="Times New Roman" pitchFamily="18" charset="0"/>
              </a:rPr>
              <a:t>合成肽聚糖单体</a:t>
            </a:r>
          </a:p>
          <a:p>
            <a:pPr lvl="1">
              <a:spcBef>
                <a:spcPct val="20000"/>
              </a:spcBef>
              <a:buClr>
                <a:schemeClr val="accent2"/>
              </a:buClr>
              <a:buFont typeface="Wingdings" pitchFamily="2" charset="2"/>
              <a:buNone/>
            </a:pPr>
            <a:r>
              <a:rPr kumimoji="1" lang="zh-CN" altLang="en-US" sz="2400" b="1">
                <a:solidFill>
                  <a:srgbClr val="000000"/>
                </a:solidFill>
                <a:latin typeface="Times New Roman" pitchFamily="18" charset="0"/>
              </a:rPr>
              <a:t>　　</a:t>
            </a:r>
            <a:r>
              <a:rPr kumimoji="1" lang="zh-CN" altLang="en-US" sz="2400" b="1">
                <a:solidFill>
                  <a:srgbClr val="0000FF"/>
                </a:solidFill>
                <a:latin typeface="Times New Roman" pitchFamily="18" charset="0"/>
              </a:rPr>
              <a:t>细胞膜外阶段：</a:t>
            </a:r>
            <a:r>
              <a:rPr kumimoji="1" lang="zh-CN" altLang="en-US" sz="2400" b="1">
                <a:solidFill>
                  <a:srgbClr val="000000"/>
                </a:solidFill>
                <a:latin typeface="Times New Roman" pitchFamily="18" charset="0"/>
              </a:rPr>
              <a:t>交联作用形成肽聚糖</a:t>
            </a:r>
          </a:p>
        </p:txBody>
      </p:sp>
      <p:sp>
        <p:nvSpPr>
          <p:cNvPr id="175107" name="Rectangle 3"/>
          <p:cNvSpPr>
            <a:spLocks noChangeArrowheads="1"/>
          </p:cNvSpPr>
          <p:nvPr/>
        </p:nvSpPr>
        <p:spPr bwMode="auto">
          <a:xfrm>
            <a:off x="539750" y="692150"/>
            <a:ext cx="8064500" cy="1809750"/>
          </a:xfrm>
          <a:prstGeom prst="rect">
            <a:avLst/>
          </a:prstGeom>
          <a:solidFill>
            <a:srgbClr val="008000"/>
          </a:solidFill>
          <a:ln w="38100" algn="ctr">
            <a:solidFill>
              <a:srgbClr val="FF0000"/>
            </a:solidFill>
            <a:miter lim="800000"/>
            <a:headEnd/>
            <a:tailEnd/>
          </a:ln>
        </p:spPr>
        <p:txBody>
          <a:bodyPr>
            <a:spAutoFit/>
          </a:bodyPr>
          <a:lstStyle/>
          <a:p>
            <a:pPr>
              <a:spcBef>
                <a:spcPct val="20000"/>
              </a:spcBef>
              <a:buClr>
                <a:schemeClr val="accent2"/>
              </a:buClr>
              <a:buFont typeface="Wingdings" pitchFamily="2" charset="2"/>
              <a:buNone/>
            </a:pPr>
            <a:r>
              <a:rPr kumimoji="1" lang="zh-CN" altLang="en-US" sz="2400" b="1">
                <a:solidFill>
                  <a:srgbClr val="FFCC66"/>
                </a:solidFill>
                <a:latin typeface="Times New Roman" pitchFamily="18" charset="0"/>
              </a:rPr>
              <a:t>合成特点：</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①　合成机制复杂，步骤多，且合成部位几经转移；</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②　合成过程中须要有能够转运与控制肽聚糖结构元件的　　</a:t>
            </a:r>
          </a:p>
          <a:p>
            <a:pPr>
              <a:spcBef>
                <a:spcPct val="20000"/>
              </a:spcBef>
              <a:buClr>
                <a:schemeClr val="accent2"/>
              </a:buClr>
              <a:buFont typeface="Wingdings" pitchFamily="2" charset="2"/>
              <a:buNone/>
            </a:pPr>
            <a:r>
              <a:rPr kumimoji="1" lang="zh-CN" altLang="en-US" sz="2400" b="1">
                <a:solidFill>
                  <a:schemeClr val="bg1"/>
                </a:solidFill>
                <a:latin typeface="Times New Roman" pitchFamily="18" charset="0"/>
              </a:rPr>
              <a:t>　　载体（</a:t>
            </a:r>
            <a:r>
              <a:rPr kumimoji="1" lang="en-US" altLang="zh-CN" sz="2400" b="1">
                <a:solidFill>
                  <a:schemeClr val="bg1"/>
                </a:solidFill>
                <a:latin typeface="Times New Roman" pitchFamily="18" charset="0"/>
              </a:rPr>
              <a:t>UDP</a:t>
            </a:r>
            <a:r>
              <a:rPr kumimoji="1" lang="zh-CN" altLang="en-US" sz="2400" b="1">
                <a:solidFill>
                  <a:schemeClr val="bg1"/>
                </a:solidFill>
                <a:latin typeface="Times New Roman" pitchFamily="18" charset="0"/>
              </a:rPr>
              <a:t>和细菌萜醇）参与。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5107"/>
                                        </p:tgtEl>
                                        <p:attrNameLst>
                                          <p:attrName>style.visibility</p:attrName>
                                        </p:attrNameLst>
                                      </p:cBhvr>
                                      <p:to>
                                        <p:strVal val="visible"/>
                                      </p:to>
                                    </p:set>
                                    <p:anim calcmode="lin" valueType="num">
                                      <p:cBhvr additive="base">
                                        <p:cTn id="7" dur="500" fill="hold"/>
                                        <p:tgtEl>
                                          <p:spTgt spid="175107"/>
                                        </p:tgtEl>
                                        <p:attrNameLst>
                                          <p:attrName>ppt_x</p:attrName>
                                        </p:attrNameLst>
                                      </p:cBhvr>
                                      <p:tavLst>
                                        <p:tav tm="0">
                                          <p:val>
                                            <p:strVal val="#ppt_x"/>
                                          </p:val>
                                        </p:tav>
                                        <p:tav tm="100000">
                                          <p:val>
                                            <p:strVal val="#ppt_x"/>
                                          </p:val>
                                        </p:tav>
                                      </p:tavLst>
                                    </p:anim>
                                    <p:anim calcmode="lin" valueType="num">
                                      <p:cBhvr additive="base">
                                        <p:cTn id="8" dur="500" fill="hold"/>
                                        <p:tgtEl>
                                          <p:spTgt spid="17510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75106"/>
                                        </p:tgtEl>
                                        <p:attrNameLst>
                                          <p:attrName>style.visibility</p:attrName>
                                        </p:attrNameLst>
                                      </p:cBhvr>
                                      <p:to>
                                        <p:strVal val="visible"/>
                                      </p:to>
                                    </p:set>
                                    <p:anim calcmode="lin" valueType="num">
                                      <p:cBhvr additive="base">
                                        <p:cTn id="13" dur="500" fill="hold"/>
                                        <p:tgtEl>
                                          <p:spTgt spid="175106"/>
                                        </p:tgtEl>
                                        <p:attrNameLst>
                                          <p:attrName>ppt_x</p:attrName>
                                        </p:attrNameLst>
                                      </p:cBhvr>
                                      <p:tavLst>
                                        <p:tav tm="0">
                                          <p:val>
                                            <p:strVal val="0-#ppt_w/2"/>
                                          </p:val>
                                        </p:tav>
                                        <p:tav tm="100000">
                                          <p:val>
                                            <p:strVal val="#ppt_x"/>
                                          </p:val>
                                        </p:tav>
                                      </p:tavLst>
                                    </p:anim>
                                    <p:anim calcmode="lin" valueType="num">
                                      <p:cBhvr additive="base">
                                        <p:cTn id="14" dur="500" fill="hold"/>
                                        <p:tgtEl>
                                          <p:spTgt spid="175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nimBg="1"/>
      <p:bldP spid="17510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1"/>
          <p:cNvPicPr>
            <a:picLocks noChangeAspect="1" noChangeArrowheads="1"/>
          </p:cNvPicPr>
          <p:nvPr/>
        </p:nvPicPr>
        <p:blipFill>
          <a:blip r:embed="rId2" cstate="print"/>
          <a:srcRect/>
          <a:stretch>
            <a:fillRect/>
          </a:stretch>
        </p:blipFill>
        <p:spPr bwMode="auto">
          <a:xfrm>
            <a:off x="0" y="333375"/>
            <a:ext cx="9144000" cy="594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a:xfrm>
            <a:off x="0" y="404813"/>
            <a:ext cx="4211638" cy="620712"/>
          </a:xfrm>
          <a:solidFill>
            <a:srgbClr val="008000"/>
          </a:solidFill>
          <a:ln>
            <a:solidFill>
              <a:srgbClr val="FF0000"/>
            </a:solidFill>
          </a:ln>
        </p:spPr>
        <p:txBody>
          <a:bodyPr/>
          <a:lstStyle/>
          <a:p>
            <a:pPr algn="l" eaLnBrk="1" hangingPunct="1"/>
            <a:r>
              <a:rPr lang="zh-CN" altLang="en-US" sz="2800" b="1" smtClean="0">
                <a:solidFill>
                  <a:schemeClr val="bg1"/>
                </a:solidFill>
              </a:rPr>
              <a:t>（一）在细胞质中的合成</a:t>
            </a:r>
          </a:p>
        </p:txBody>
      </p:sp>
      <p:sp>
        <p:nvSpPr>
          <p:cNvPr id="177155" name="Text Box 3"/>
          <p:cNvSpPr txBox="1">
            <a:spLocks noChangeArrowheads="1"/>
          </p:cNvSpPr>
          <p:nvPr/>
        </p:nvSpPr>
        <p:spPr bwMode="auto">
          <a:xfrm>
            <a:off x="395288" y="1989138"/>
            <a:ext cx="8424862" cy="3148012"/>
          </a:xfrm>
          <a:prstGeom prst="rect">
            <a:avLst/>
          </a:prstGeom>
          <a:solidFill>
            <a:srgbClr val="FFFF99"/>
          </a:solidFill>
          <a:ln w="9525">
            <a:solidFill>
              <a:srgbClr val="FF0000"/>
            </a:solidFill>
            <a:miter lim="800000"/>
            <a:headEnd/>
            <a:tailEnd/>
          </a:ln>
        </p:spPr>
        <p:txBody>
          <a:bodyPr>
            <a:spAutoFit/>
          </a:bodyPr>
          <a:lstStyle/>
          <a:p>
            <a:pPr>
              <a:spcBef>
                <a:spcPct val="50000"/>
              </a:spcBef>
            </a:pPr>
            <a:r>
              <a:rPr kumimoji="1" lang="zh-CN" altLang="en-US" sz="2400" b="1">
                <a:solidFill>
                  <a:srgbClr val="003300"/>
                </a:solidFill>
                <a:latin typeface="Times New Roman" pitchFamily="18" charset="0"/>
              </a:rPr>
              <a:t>在细胞质中合成</a:t>
            </a:r>
            <a:r>
              <a:rPr kumimoji="1" lang="en-US" altLang="zh-CN" sz="2400" b="1" u="sng">
                <a:solidFill>
                  <a:srgbClr val="003300"/>
                </a:solidFill>
                <a:latin typeface="Times New Roman" pitchFamily="18" charset="0"/>
              </a:rPr>
              <a:t>N-</a:t>
            </a:r>
            <a:r>
              <a:rPr kumimoji="1" lang="zh-CN" altLang="en-US" sz="2400" b="1" u="sng">
                <a:solidFill>
                  <a:srgbClr val="003300"/>
                </a:solidFill>
                <a:latin typeface="Times New Roman" pitchFamily="18" charset="0"/>
              </a:rPr>
              <a:t>乙酰胞壁酸五肽</a:t>
            </a:r>
            <a:r>
              <a:rPr kumimoji="1" lang="zh-CN" altLang="en-US" sz="2400" b="1" u="sng">
                <a:solidFill>
                  <a:srgbClr val="003366"/>
                </a:solidFill>
                <a:latin typeface="Times New Roman" pitchFamily="18" charset="0"/>
              </a:rPr>
              <a:t>（“</a:t>
            </a:r>
            <a:r>
              <a:rPr kumimoji="1" lang="en-US" altLang="zh-CN" sz="2400" b="1">
                <a:solidFill>
                  <a:srgbClr val="000000"/>
                </a:solidFill>
                <a:latin typeface="Times New Roman" pitchFamily="18" charset="0"/>
                <a:ea typeface="楷体_GB2312" pitchFamily="49" charset="-122"/>
              </a:rPr>
              <a:t>Park”</a:t>
            </a:r>
            <a:r>
              <a:rPr kumimoji="1" lang="zh-CN" altLang="en-US" sz="2400" b="1">
                <a:solidFill>
                  <a:srgbClr val="000000"/>
                </a:solidFill>
                <a:latin typeface="Times New Roman" pitchFamily="18" charset="0"/>
                <a:ea typeface="楷体_GB2312" pitchFamily="49" charset="-122"/>
              </a:rPr>
              <a:t>核苷酸）</a:t>
            </a:r>
            <a:r>
              <a:rPr kumimoji="1" lang="zh-CN" altLang="en-US" sz="2400" b="1">
                <a:solidFill>
                  <a:srgbClr val="000000"/>
                </a:solidFill>
                <a:latin typeface="Times New Roman" pitchFamily="18" charset="0"/>
              </a:rPr>
              <a:t>。         </a:t>
            </a:r>
          </a:p>
          <a:p>
            <a:pPr>
              <a:spcBef>
                <a:spcPct val="50000"/>
              </a:spcBef>
            </a:pPr>
            <a:r>
              <a:rPr kumimoji="1" lang="zh-CN" altLang="en-US" sz="2400" b="1">
                <a:solidFill>
                  <a:srgbClr val="000000"/>
                </a:solidFill>
                <a:latin typeface="Times New Roman" pitchFamily="18" charset="0"/>
              </a:rPr>
              <a:t>☆这一阶段起始于</a:t>
            </a:r>
            <a:r>
              <a:rPr kumimoji="1" lang="en-US" altLang="zh-CN" sz="3200">
                <a:solidFill>
                  <a:srgbClr val="A50021"/>
                </a:solidFill>
                <a:latin typeface="Times New Roman" pitchFamily="18" charset="0"/>
                <a:ea typeface="隶书" pitchFamily="49" charset="-122"/>
              </a:rPr>
              <a:t>N-</a:t>
            </a:r>
            <a:r>
              <a:rPr kumimoji="1" lang="zh-CN" altLang="en-US" sz="2400" b="1">
                <a:solidFill>
                  <a:srgbClr val="A50021"/>
                </a:solidFill>
                <a:latin typeface="Times New Roman" pitchFamily="18" charset="0"/>
              </a:rPr>
              <a:t>乙酰葡萄糖胺</a:t>
            </a:r>
            <a:r>
              <a:rPr kumimoji="1" lang="en-US" altLang="zh-CN" sz="2400" b="1">
                <a:solidFill>
                  <a:srgbClr val="A50021"/>
                </a:solidFill>
                <a:latin typeface="Times New Roman" pitchFamily="18" charset="0"/>
              </a:rPr>
              <a:t>-1-</a:t>
            </a:r>
            <a:r>
              <a:rPr kumimoji="1" lang="zh-CN" altLang="en-US" sz="2400" b="1">
                <a:solidFill>
                  <a:srgbClr val="A50021"/>
                </a:solidFill>
                <a:latin typeface="Times New Roman" pitchFamily="18" charset="0"/>
              </a:rPr>
              <a:t>磷酸</a:t>
            </a:r>
            <a:r>
              <a:rPr kumimoji="1" lang="zh-CN" altLang="en-US" sz="2400" b="1">
                <a:solidFill>
                  <a:srgbClr val="000000"/>
                </a:solidFill>
                <a:latin typeface="Times New Roman" pitchFamily="18" charset="0"/>
              </a:rPr>
              <a:t>，它是由葡萄糖经一系列反应生成的；</a:t>
            </a:r>
          </a:p>
          <a:p>
            <a:pPr>
              <a:spcBef>
                <a:spcPct val="50000"/>
              </a:spcBef>
            </a:pPr>
            <a:r>
              <a:rPr kumimoji="1" lang="zh-CN" altLang="en-US" sz="2400" b="1">
                <a:solidFill>
                  <a:srgbClr val="000000"/>
                </a:solidFill>
                <a:latin typeface="Times New Roman" pitchFamily="18" charset="0"/>
              </a:rPr>
              <a:t>☆自</a:t>
            </a:r>
            <a:r>
              <a:rPr kumimoji="1" lang="en-US" altLang="zh-CN" sz="32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乙酰葡萄糖胺</a:t>
            </a:r>
            <a:r>
              <a:rPr kumimoji="1" lang="en-US" altLang="zh-CN" sz="2400" b="1">
                <a:solidFill>
                  <a:srgbClr val="000000"/>
                </a:solidFill>
                <a:latin typeface="Times New Roman" pitchFamily="18" charset="0"/>
              </a:rPr>
              <a:t>-1-</a:t>
            </a:r>
            <a:r>
              <a:rPr kumimoji="1" lang="zh-CN" altLang="en-US" sz="2400" b="1">
                <a:solidFill>
                  <a:srgbClr val="000000"/>
                </a:solidFill>
                <a:latin typeface="Times New Roman" pitchFamily="18" charset="0"/>
              </a:rPr>
              <a:t>磷酸开始，以后的</a:t>
            </a:r>
            <a:r>
              <a:rPr kumimoji="1" lang="en-US" altLang="zh-CN" sz="32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乙酰葡萄糖胺、 </a:t>
            </a:r>
            <a:r>
              <a:rPr kumimoji="1" lang="en-US" altLang="zh-CN" sz="32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乙酰胞壁酸，以及胞壁酸五肽，都是与糖载体</a:t>
            </a:r>
            <a:r>
              <a:rPr kumimoji="1" lang="en-US" altLang="zh-CN" sz="2400" b="1">
                <a:solidFill>
                  <a:srgbClr val="000000"/>
                </a:solidFill>
                <a:latin typeface="Times New Roman" pitchFamily="18" charset="0"/>
              </a:rPr>
              <a:t>UDP</a:t>
            </a:r>
            <a:r>
              <a:rPr kumimoji="1" lang="zh-CN" altLang="en-US" sz="2400" b="1">
                <a:solidFill>
                  <a:srgbClr val="000000"/>
                </a:solidFill>
                <a:latin typeface="Times New Roman" pitchFamily="18" charset="0"/>
              </a:rPr>
              <a:t>结合的；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7154"/>
                                        </p:tgtEl>
                                        <p:attrNameLst>
                                          <p:attrName>style.visibility</p:attrName>
                                        </p:attrNameLst>
                                      </p:cBhvr>
                                      <p:to>
                                        <p:strVal val="visible"/>
                                      </p:to>
                                    </p:set>
                                    <p:anim calcmode="lin" valueType="num">
                                      <p:cBhvr additive="base">
                                        <p:cTn id="7" dur="500" fill="hold"/>
                                        <p:tgtEl>
                                          <p:spTgt spid="177154"/>
                                        </p:tgtEl>
                                        <p:attrNameLst>
                                          <p:attrName>ppt_x</p:attrName>
                                        </p:attrNameLst>
                                      </p:cBhvr>
                                      <p:tavLst>
                                        <p:tav tm="0">
                                          <p:val>
                                            <p:strVal val="0-#ppt_w/2"/>
                                          </p:val>
                                        </p:tav>
                                        <p:tav tm="100000">
                                          <p:val>
                                            <p:strVal val="#ppt_x"/>
                                          </p:val>
                                        </p:tav>
                                      </p:tavLst>
                                    </p:anim>
                                    <p:anim calcmode="lin" valueType="num">
                                      <p:cBhvr additive="base">
                                        <p:cTn id="8" dur="500" fill="hold"/>
                                        <p:tgtEl>
                                          <p:spTgt spid="1771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77155"/>
                                        </p:tgtEl>
                                        <p:attrNameLst>
                                          <p:attrName>style.visibility</p:attrName>
                                        </p:attrNameLst>
                                      </p:cBhvr>
                                      <p:to>
                                        <p:strVal val="visible"/>
                                      </p:to>
                                    </p:set>
                                    <p:anim calcmode="lin" valueType="num">
                                      <p:cBhvr additive="base">
                                        <p:cTn id="13" dur="500" fill="hold"/>
                                        <p:tgtEl>
                                          <p:spTgt spid="177155"/>
                                        </p:tgtEl>
                                        <p:attrNameLst>
                                          <p:attrName>ppt_x</p:attrName>
                                        </p:attrNameLst>
                                      </p:cBhvr>
                                      <p:tavLst>
                                        <p:tav tm="0">
                                          <p:val>
                                            <p:strVal val="1+#ppt_w/2"/>
                                          </p:val>
                                        </p:tav>
                                        <p:tav tm="100000">
                                          <p:val>
                                            <p:strVal val="#ppt_x"/>
                                          </p:val>
                                        </p:tav>
                                      </p:tavLst>
                                    </p:anim>
                                    <p:anim calcmode="lin" valueType="num">
                                      <p:cBhvr additive="base">
                                        <p:cTn id="14" dur="500" fill="hold"/>
                                        <p:tgtEl>
                                          <p:spTgt spid="177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animBg="1"/>
      <p:bldP spid="17715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371600"/>
            <a:ext cx="8610600" cy="838200"/>
            <a:chOff x="144" y="864"/>
            <a:chExt cx="5424" cy="528"/>
          </a:xfrm>
        </p:grpSpPr>
        <p:sp>
          <p:nvSpPr>
            <p:cNvPr id="170013" name="Text Box 3"/>
            <p:cNvSpPr txBox="1">
              <a:spLocks noChangeArrowheads="1"/>
            </p:cNvSpPr>
            <p:nvPr/>
          </p:nvSpPr>
          <p:spPr bwMode="auto">
            <a:xfrm>
              <a:off x="144" y="1104"/>
              <a:ext cx="5232" cy="288"/>
            </a:xfrm>
            <a:prstGeom prst="rect">
              <a:avLst/>
            </a:prstGeom>
            <a:noFill/>
            <a:ln w="9525">
              <a:noFill/>
              <a:miter lim="800000"/>
              <a:headEnd/>
              <a:tailEnd/>
            </a:ln>
          </p:spPr>
          <p:txBody>
            <a:bodyPr>
              <a:spAutoFit/>
            </a:bodyPr>
            <a:lstStyle/>
            <a:p>
              <a:pPr>
                <a:spcBef>
                  <a:spcPct val="50000"/>
                </a:spcBef>
                <a:tabLst>
                  <a:tab pos="2470150" algn="l"/>
                  <a:tab pos="3527425" algn="l"/>
                  <a:tab pos="4479925" algn="l"/>
                  <a:tab pos="5327650" algn="l"/>
                </a:tabLst>
              </a:pPr>
              <a:r>
                <a:rPr kumimoji="1" lang="zh-CN" altLang="en-US" sz="2400" b="1">
                  <a:latin typeface="Times New Roman" pitchFamily="18" charset="0"/>
                  <a:ea typeface="楷体_GB2312" pitchFamily="49" charset="-122"/>
                </a:rPr>
                <a:t>葡萄糖</a:t>
              </a:r>
              <a:r>
                <a:rPr kumimoji="1" lang="zh-CN" altLang="en-US" sz="2400" b="1">
                  <a:solidFill>
                    <a:srgbClr val="FFFFFF"/>
                  </a:solidFill>
                  <a:latin typeface="Times New Roman" pitchFamily="18" charset="0"/>
                  <a:ea typeface="楷体_GB2312" pitchFamily="49" charset="-122"/>
                </a:rPr>
                <a:t>	</a:t>
              </a:r>
              <a:r>
                <a:rPr kumimoji="1" lang="zh-CN" altLang="en-US" sz="2400" b="1">
                  <a:latin typeface="Times New Roman" pitchFamily="18" charset="0"/>
                  <a:ea typeface="楷体_GB2312" pitchFamily="49" charset="-122"/>
                </a:rPr>
                <a:t>葡萄糖</a:t>
              </a:r>
              <a:r>
                <a:rPr kumimoji="1" lang="en-US" altLang="zh-CN" sz="2400" b="1">
                  <a:latin typeface="Times New Roman" pitchFamily="18" charset="0"/>
                  <a:ea typeface="楷体_GB2312" pitchFamily="49" charset="-122"/>
                </a:rPr>
                <a:t>-6-</a:t>
              </a:r>
              <a:r>
                <a:rPr kumimoji="1" lang="zh-CN" altLang="en-US" sz="2400" b="1">
                  <a:latin typeface="Times New Roman" pitchFamily="18" charset="0"/>
                  <a:ea typeface="楷体_GB2312" pitchFamily="49" charset="-122"/>
                </a:rPr>
                <a:t>磷酸	</a:t>
              </a:r>
              <a:r>
                <a:rPr kumimoji="1" lang="zh-CN" altLang="en-US" sz="2400" b="1">
                  <a:solidFill>
                    <a:srgbClr val="FFFFFF"/>
                  </a:solidFill>
                  <a:latin typeface="Times New Roman" pitchFamily="18" charset="0"/>
                  <a:ea typeface="楷体_GB2312" pitchFamily="49" charset="-122"/>
                </a:rPr>
                <a:t>	</a:t>
              </a:r>
              <a:r>
                <a:rPr kumimoji="1" lang="zh-CN" altLang="en-US" sz="2400" b="1">
                  <a:latin typeface="Times New Roman" pitchFamily="18" charset="0"/>
                  <a:ea typeface="楷体_GB2312" pitchFamily="49" charset="-122"/>
                </a:rPr>
                <a:t>果糖</a:t>
              </a:r>
              <a:r>
                <a:rPr kumimoji="1" lang="en-US" altLang="zh-CN" sz="2400" b="1">
                  <a:latin typeface="Times New Roman" pitchFamily="18" charset="0"/>
                  <a:ea typeface="楷体_GB2312" pitchFamily="49" charset="-122"/>
                </a:rPr>
                <a:t>-6-</a:t>
              </a:r>
              <a:r>
                <a:rPr kumimoji="1" lang="zh-CN" altLang="en-US" sz="2400" b="1">
                  <a:latin typeface="Times New Roman" pitchFamily="18" charset="0"/>
                  <a:ea typeface="楷体_GB2312" pitchFamily="49" charset="-122"/>
                </a:rPr>
                <a:t>磷酸</a:t>
              </a:r>
            </a:p>
          </p:txBody>
        </p:sp>
        <p:sp>
          <p:nvSpPr>
            <p:cNvPr id="170014" name="Text Box 4"/>
            <p:cNvSpPr txBox="1">
              <a:spLocks noChangeArrowheads="1"/>
            </p:cNvSpPr>
            <p:nvPr/>
          </p:nvSpPr>
          <p:spPr bwMode="auto">
            <a:xfrm>
              <a:off x="816" y="902"/>
              <a:ext cx="1104" cy="250"/>
            </a:xfrm>
            <a:prstGeom prst="rect">
              <a:avLst/>
            </a:prstGeom>
            <a:noFill/>
            <a:ln w="9525">
              <a:noFill/>
              <a:miter lim="800000"/>
              <a:headEnd/>
              <a:tailEnd/>
            </a:ln>
          </p:spPr>
          <p:txBody>
            <a:bodyPr>
              <a:spAutoFit/>
            </a:bodyPr>
            <a:lstStyle/>
            <a:p>
              <a:pPr>
                <a:spcBef>
                  <a:spcPct val="50000"/>
                </a:spcBef>
              </a:pPr>
              <a:r>
                <a:rPr kumimoji="1" lang="en-US" altLang="zh-CN" sz="2000" b="1">
                  <a:solidFill>
                    <a:srgbClr val="0000FF"/>
                  </a:solidFill>
                  <a:latin typeface="Times New Roman" pitchFamily="18" charset="0"/>
                </a:rPr>
                <a:t>ATP	ADP</a:t>
              </a:r>
            </a:p>
          </p:txBody>
        </p:sp>
        <p:sp>
          <p:nvSpPr>
            <p:cNvPr id="170015" name="Text Box 5"/>
            <p:cNvSpPr txBox="1">
              <a:spLocks noChangeArrowheads="1"/>
            </p:cNvSpPr>
            <p:nvPr/>
          </p:nvSpPr>
          <p:spPr bwMode="auto">
            <a:xfrm>
              <a:off x="4560" y="864"/>
              <a:ext cx="1008" cy="288"/>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FF"/>
                  </a:solidFill>
                  <a:latin typeface="Times New Roman" pitchFamily="18" charset="0"/>
                </a:rPr>
                <a:t>Gln	Glu</a:t>
              </a:r>
            </a:p>
          </p:txBody>
        </p:sp>
        <p:grpSp>
          <p:nvGrpSpPr>
            <p:cNvPr id="170016" name="Group 6"/>
            <p:cNvGrpSpPr>
              <a:grpSpLocks/>
            </p:cNvGrpSpPr>
            <p:nvPr/>
          </p:nvGrpSpPr>
          <p:grpSpPr bwMode="auto">
            <a:xfrm>
              <a:off x="864" y="1152"/>
              <a:ext cx="864" cy="118"/>
              <a:chOff x="1296" y="1152"/>
              <a:chExt cx="864" cy="118"/>
            </a:xfrm>
          </p:grpSpPr>
          <p:sp>
            <p:nvSpPr>
              <p:cNvPr id="170021" name="Line 7"/>
              <p:cNvSpPr>
                <a:spLocks noChangeShapeType="1"/>
              </p:cNvSpPr>
              <p:nvPr/>
            </p:nvSpPr>
            <p:spPr bwMode="auto">
              <a:xfrm>
                <a:off x="1296" y="1270"/>
                <a:ext cx="864"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70022" name="AutoShape 8"/>
              <p:cNvSpPr>
                <a:spLocks/>
              </p:cNvSpPr>
              <p:nvPr/>
            </p:nvSpPr>
            <p:spPr bwMode="auto">
              <a:xfrm rot="-5400000">
                <a:off x="1645" y="995"/>
                <a:ext cx="118" cy="432"/>
              </a:xfrm>
              <a:prstGeom prst="leftBracket">
                <a:avLst>
                  <a:gd name="adj" fmla="val 181356"/>
                </a:avLst>
              </a:prstGeom>
              <a:noFill/>
              <a:ln w="9525">
                <a:solidFill>
                  <a:srgbClr val="FF0000"/>
                </a:solidFill>
                <a:round/>
                <a:headEnd/>
                <a:tailEnd type="arrow" w="med" len="med"/>
              </a:ln>
            </p:spPr>
            <p:txBody>
              <a:bodyPr wrap="none" anchor="ctr"/>
              <a:lstStyle/>
              <a:p>
                <a:endParaRPr lang="zh-CN" altLang="en-US"/>
              </a:p>
            </p:txBody>
          </p:sp>
        </p:grpSp>
        <p:grpSp>
          <p:nvGrpSpPr>
            <p:cNvPr id="170017" name="Group 9"/>
            <p:cNvGrpSpPr>
              <a:grpSpLocks/>
            </p:cNvGrpSpPr>
            <p:nvPr/>
          </p:nvGrpSpPr>
          <p:grpSpPr bwMode="auto">
            <a:xfrm>
              <a:off x="4608" y="1130"/>
              <a:ext cx="864" cy="118"/>
              <a:chOff x="1296" y="1152"/>
              <a:chExt cx="864" cy="118"/>
            </a:xfrm>
          </p:grpSpPr>
          <p:sp>
            <p:nvSpPr>
              <p:cNvPr id="170019" name="Line 10"/>
              <p:cNvSpPr>
                <a:spLocks noChangeShapeType="1"/>
              </p:cNvSpPr>
              <p:nvPr/>
            </p:nvSpPr>
            <p:spPr bwMode="auto">
              <a:xfrm>
                <a:off x="1296" y="1270"/>
                <a:ext cx="864"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70020" name="AutoShape 11"/>
              <p:cNvSpPr>
                <a:spLocks/>
              </p:cNvSpPr>
              <p:nvPr/>
            </p:nvSpPr>
            <p:spPr bwMode="auto">
              <a:xfrm rot="-5400000">
                <a:off x="1645" y="995"/>
                <a:ext cx="118" cy="432"/>
              </a:xfrm>
              <a:prstGeom prst="leftBracket">
                <a:avLst>
                  <a:gd name="adj" fmla="val 181356"/>
                </a:avLst>
              </a:prstGeom>
              <a:noFill/>
              <a:ln w="9525">
                <a:solidFill>
                  <a:srgbClr val="FF0000"/>
                </a:solidFill>
                <a:round/>
                <a:headEnd/>
                <a:tailEnd type="arrow" w="med" len="med"/>
              </a:ln>
            </p:spPr>
            <p:txBody>
              <a:bodyPr wrap="none" anchor="ctr"/>
              <a:lstStyle/>
              <a:p>
                <a:endParaRPr lang="zh-CN" altLang="en-US"/>
              </a:p>
            </p:txBody>
          </p:sp>
        </p:grpSp>
        <p:sp>
          <p:nvSpPr>
            <p:cNvPr id="170018" name="Line 12"/>
            <p:cNvSpPr>
              <a:spLocks noChangeShapeType="1"/>
            </p:cNvSpPr>
            <p:nvPr/>
          </p:nvSpPr>
          <p:spPr bwMode="auto">
            <a:xfrm>
              <a:off x="2976" y="1248"/>
              <a:ext cx="480" cy="0"/>
            </a:xfrm>
            <a:prstGeom prst="line">
              <a:avLst/>
            </a:prstGeom>
            <a:noFill/>
            <a:ln w="9525">
              <a:solidFill>
                <a:srgbClr val="FF0000"/>
              </a:solidFill>
              <a:round/>
              <a:headEnd/>
              <a:tailEnd type="triangle" w="med" len="med"/>
            </a:ln>
          </p:spPr>
          <p:txBody>
            <a:bodyPr wrap="none" anchor="ctr"/>
            <a:lstStyle/>
            <a:p>
              <a:endParaRPr lang="zh-CN" altLang="en-US"/>
            </a:p>
          </p:txBody>
        </p:sp>
      </p:grpSp>
      <p:grpSp>
        <p:nvGrpSpPr>
          <p:cNvPr id="5" name="Group 13"/>
          <p:cNvGrpSpPr>
            <a:grpSpLocks/>
          </p:cNvGrpSpPr>
          <p:nvPr/>
        </p:nvGrpSpPr>
        <p:grpSpPr bwMode="auto">
          <a:xfrm>
            <a:off x="228600" y="2498725"/>
            <a:ext cx="7620000" cy="854075"/>
            <a:chOff x="144" y="1574"/>
            <a:chExt cx="4800" cy="538"/>
          </a:xfrm>
        </p:grpSpPr>
        <p:sp>
          <p:nvSpPr>
            <p:cNvPr id="170007" name="Text Box 14"/>
            <p:cNvSpPr txBox="1">
              <a:spLocks noChangeArrowheads="1"/>
            </p:cNvSpPr>
            <p:nvPr/>
          </p:nvSpPr>
          <p:spPr bwMode="auto">
            <a:xfrm>
              <a:off x="144" y="1824"/>
              <a:ext cx="4368" cy="288"/>
            </a:xfrm>
            <a:prstGeom prst="rect">
              <a:avLst/>
            </a:prstGeom>
            <a:noFill/>
            <a:ln w="9525">
              <a:noFill/>
              <a:miter lim="800000"/>
              <a:headEnd/>
              <a:tailEnd/>
            </a:ln>
          </p:spPr>
          <p:txBody>
            <a:bodyPr>
              <a:spAutoFit/>
            </a:bodyPr>
            <a:lstStyle/>
            <a:p>
              <a:pPr>
                <a:spcBef>
                  <a:spcPct val="50000"/>
                </a:spcBef>
              </a:pPr>
              <a:r>
                <a:rPr kumimoji="1" lang="zh-CN" altLang="en-US" sz="2400" b="1">
                  <a:latin typeface="Times New Roman" pitchFamily="18" charset="0"/>
                  <a:ea typeface="楷体_GB2312" pitchFamily="49" charset="-122"/>
                </a:rPr>
                <a:t>葡糖胺</a:t>
              </a:r>
              <a:r>
                <a:rPr kumimoji="1" lang="en-US" altLang="zh-CN" sz="2400" b="1">
                  <a:latin typeface="Times New Roman" pitchFamily="18" charset="0"/>
                  <a:ea typeface="楷体_GB2312" pitchFamily="49" charset="-122"/>
                </a:rPr>
                <a:t>-6-</a:t>
              </a:r>
              <a:r>
                <a:rPr kumimoji="1" lang="zh-CN" altLang="en-US" sz="2400" b="1">
                  <a:latin typeface="Times New Roman" pitchFamily="18" charset="0"/>
                  <a:ea typeface="楷体_GB2312" pitchFamily="49" charset="-122"/>
                </a:rPr>
                <a:t>磷酸		   </a:t>
              </a:r>
              <a:r>
                <a:rPr kumimoji="1" lang="en-US" altLang="zh-CN" sz="2400" b="1">
                  <a:latin typeface="Times New Roman" pitchFamily="18" charset="0"/>
                  <a:ea typeface="楷体_GB2312" pitchFamily="49" charset="-122"/>
                </a:rPr>
                <a:t>N-</a:t>
              </a:r>
              <a:r>
                <a:rPr kumimoji="1" lang="zh-CN" altLang="en-US" sz="2400" b="1">
                  <a:latin typeface="Times New Roman" pitchFamily="18" charset="0"/>
                  <a:ea typeface="楷体_GB2312" pitchFamily="49" charset="-122"/>
                </a:rPr>
                <a:t>乙酰葡糖胺</a:t>
              </a:r>
              <a:r>
                <a:rPr kumimoji="1" lang="en-US" altLang="zh-CN" sz="2400" b="1">
                  <a:latin typeface="Times New Roman" pitchFamily="18" charset="0"/>
                  <a:ea typeface="楷体_GB2312" pitchFamily="49" charset="-122"/>
                </a:rPr>
                <a:t>-6-</a:t>
              </a:r>
              <a:r>
                <a:rPr kumimoji="1" lang="zh-CN" altLang="en-US" sz="2400" b="1">
                  <a:latin typeface="Times New Roman" pitchFamily="18" charset="0"/>
                  <a:ea typeface="楷体_GB2312" pitchFamily="49" charset="-122"/>
                </a:rPr>
                <a:t>磷酸</a:t>
              </a:r>
            </a:p>
          </p:txBody>
        </p:sp>
        <p:sp>
          <p:nvSpPr>
            <p:cNvPr id="170008" name="Text Box 15"/>
            <p:cNvSpPr txBox="1">
              <a:spLocks noChangeArrowheads="1"/>
            </p:cNvSpPr>
            <p:nvPr/>
          </p:nvSpPr>
          <p:spPr bwMode="auto">
            <a:xfrm>
              <a:off x="1200" y="1574"/>
              <a:ext cx="1296" cy="250"/>
            </a:xfrm>
            <a:prstGeom prst="rect">
              <a:avLst/>
            </a:prstGeom>
            <a:noFill/>
            <a:ln w="9525">
              <a:noFill/>
              <a:miter lim="800000"/>
              <a:headEnd/>
              <a:tailEnd/>
            </a:ln>
          </p:spPr>
          <p:txBody>
            <a:bodyPr>
              <a:spAutoFit/>
            </a:bodyPr>
            <a:lstStyle/>
            <a:p>
              <a:pPr>
                <a:spcBef>
                  <a:spcPct val="50000"/>
                </a:spcBef>
              </a:pPr>
              <a:r>
                <a:rPr kumimoji="1" lang="zh-CN" altLang="en-US" sz="2000" b="1">
                  <a:latin typeface="Times New Roman" pitchFamily="18" charset="0"/>
                  <a:ea typeface="楷体_GB2312" pitchFamily="49" charset="-122"/>
                </a:rPr>
                <a:t>乙酰</a:t>
              </a:r>
              <a:r>
                <a:rPr kumimoji="1" lang="en-US" altLang="zh-CN" sz="2000" b="1">
                  <a:latin typeface="Times New Roman" pitchFamily="18" charset="0"/>
                  <a:ea typeface="楷体_GB2312" pitchFamily="49" charset="-122"/>
                </a:rPr>
                <a:t>CoA    CoA</a:t>
              </a:r>
            </a:p>
          </p:txBody>
        </p:sp>
        <p:grpSp>
          <p:nvGrpSpPr>
            <p:cNvPr id="170009" name="Group 16"/>
            <p:cNvGrpSpPr>
              <a:grpSpLocks/>
            </p:cNvGrpSpPr>
            <p:nvPr/>
          </p:nvGrpSpPr>
          <p:grpSpPr bwMode="auto">
            <a:xfrm>
              <a:off x="1440" y="1824"/>
              <a:ext cx="1056" cy="144"/>
              <a:chOff x="1296" y="1152"/>
              <a:chExt cx="864" cy="118"/>
            </a:xfrm>
          </p:grpSpPr>
          <p:sp>
            <p:nvSpPr>
              <p:cNvPr id="170011" name="Line 17"/>
              <p:cNvSpPr>
                <a:spLocks noChangeShapeType="1"/>
              </p:cNvSpPr>
              <p:nvPr/>
            </p:nvSpPr>
            <p:spPr bwMode="auto">
              <a:xfrm>
                <a:off x="1296" y="1270"/>
                <a:ext cx="864"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70012" name="AutoShape 18"/>
              <p:cNvSpPr>
                <a:spLocks/>
              </p:cNvSpPr>
              <p:nvPr/>
            </p:nvSpPr>
            <p:spPr bwMode="auto">
              <a:xfrm rot="-5400000">
                <a:off x="1645" y="995"/>
                <a:ext cx="118" cy="432"/>
              </a:xfrm>
              <a:prstGeom prst="leftBracket">
                <a:avLst>
                  <a:gd name="adj" fmla="val 181356"/>
                </a:avLst>
              </a:prstGeom>
              <a:noFill/>
              <a:ln w="9525">
                <a:solidFill>
                  <a:srgbClr val="FF0000"/>
                </a:solidFill>
                <a:round/>
                <a:headEnd/>
                <a:tailEnd type="arrow" w="med" len="med"/>
              </a:ln>
            </p:spPr>
            <p:txBody>
              <a:bodyPr wrap="none" anchor="ctr"/>
              <a:lstStyle/>
              <a:p>
                <a:endParaRPr lang="zh-CN" altLang="en-US"/>
              </a:p>
            </p:txBody>
          </p:sp>
        </p:grpSp>
        <p:sp>
          <p:nvSpPr>
            <p:cNvPr id="170010" name="Line 19"/>
            <p:cNvSpPr>
              <a:spLocks noChangeShapeType="1"/>
            </p:cNvSpPr>
            <p:nvPr/>
          </p:nvSpPr>
          <p:spPr bwMode="auto">
            <a:xfrm>
              <a:off x="4464" y="1946"/>
              <a:ext cx="480" cy="0"/>
            </a:xfrm>
            <a:prstGeom prst="line">
              <a:avLst/>
            </a:prstGeom>
            <a:noFill/>
            <a:ln w="9525">
              <a:solidFill>
                <a:srgbClr val="FF0000"/>
              </a:solidFill>
              <a:round/>
              <a:headEnd/>
              <a:tailEnd type="triangle" w="med" len="med"/>
            </a:ln>
          </p:spPr>
          <p:txBody>
            <a:bodyPr wrap="none" anchor="ctr"/>
            <a:lstStyle/>
            <a:p>
              <a:endParaRPr lang="zh-CN" altLang="en-US"/>
            </a:p>
          </p:txBody>
        </p:sp>
      </p:grpSp>
      <p:grpSp>
        <p:nvGrpSpPr>
          <p:cNvPr id="7" name="Group 20"/>
          <p:cNvGrpSpPr>
            <a:grpSpLocks/>
          </p:cNvGrpSpPr>
          <p:nvPr/>
        </p:nvGrpSpPr>
        <p:grpSpPr bwMode="auto">
          <a:xfrm>
            <a:off x="323850" y="4652963"/>
            <a:ext cx="6248400" cy="1235075"/>
            <a:chOff x="192" y="2928"/>
            <a:chExt cx="3696" cy="778"/>
          </a:xfrm>
        </p:grpSpPr>
        <p:sp>
          <p:nvSpPr>
            <p:cNvPr id="169999" name="Text Box 21"/>
            <p:cNvSpPr txBox="1">
              <a:spLocks noChangeArrowheads="1"/>
            </p:cNvSpPr>
            <p:nvPr/>
          </p:nvSpPr>
          <p:spPr bwMode="auto">
            <a:xfrm>
              <a:off x="2160" y="3194"/>
              <a:ext cx="1728" cy="288"/>
            </a:xfrm>
            <a:prstGeom prst="rect">
              <a:avLst/>
            </a:prstGeom>
            <a:noFill/>
            <a:ln w="9525">
              <a:noFill/>
              <a:miter lim="800000"/>
              <a:headEnd/>
              <a:tailEnd/>
            </a:ln>
          </p:spPr>
          <p:txBody>
            <a:bodyPr>
              <a:spAutoFit/>
            </a:bodyPr>
            <a:lstStyle/>
            <a:p>
              <a:pPr>
                <a:spcBef>
                  <a:spcPct val="50000"/>
                </a:spcBef>
              </a:pPr>
              <a:r>
                <a:rPr kumimoji="1" lang="en-US" altLang="zh-CN" sz="2400" b="1">
                  <a:latin typeface="Times New Roman" pitchFamily="18" charset="0"/>
                  <a:ea typeface="楷体_GB2312" pitchFamily="49" charset="-122"/>
                </a:rPr>
                <a:t>N-</a:t>
              </a:r>
              <a:r>
                <a:rPr kumimoji="1" lang="zh-CN" altLang="en-US" sz="2400" b="1">
                  <a:latin typeface="Times New Roman" pitchFamily="18" charset="0"/>
                  <a:ea typeface="楷体_GB2312" pitchFamily="49" charset="-122"/>
                </a:rPr>
                <a:t>乙酰胞壁酸</a:t>
              </a:r>
              <a:r>
                <a:rPr kumimoji="1" lang="en-US" altLang="zh-CN" sz="2400" b="1">
                  <a:latin typeface="Times New Roman" pitchFamily="18" charset="0"/>
                  <a:ea typeface="楷体_GB2312" pitchFamily="49" charset="-122"/>
                </a:rPr>
                <a:t>-UDP</a:t>
              </a:r>
            </a:p>
          </p:txBody>
        </p:sp>
        <p:sp>
          <p:nvSpPr>
            <p:cNvPr id="170000" name="Text Box 22"/>
            <p:cNvSpPr txBox="1">
              <a:spLocks noChangeArrowheads="1"/>
            </p:cNvSpPr>
            <p:nvPr/>
          </p:nvSpPr>
          <p:spPr bwMode="auto">
            <a:xfrm>
              <a:off x="192" y="2928"/>
              <a:ext cx="1776" cy="250"/>
            </a:xfrm>
            <a:prstGeom prst="rect">
              <a:avLst/>
            </a:prstGeom>
            <a:noFill/>
            <a:ln w="9525">
              <a:noFill/>
              <a:miter lim="800000"/>
              <a:headEnd/>
              <a:tailEnd/>
            </a:ln>
          </p:spPr>
          <p:txBody>
            <a:bodyPr>
              <a:spAutoFit/>
            </a:bodyPr>
            <a:lstStyle/>
            <a:p>
              <a:pPr>
                <a:spcBef>
                  <a:spcPct val="50000"/>
                </a:spcBef>
              </a:pPr>
              <a:r>
                <a:rPr kumimoji="1" lang="zh-CN" altLang="en-US" sz="2000" b="1">
                  <a:latin typeface="Times New Roman" pitchFamily="18" charset="0"/>
                  <a:ea typeface="楷体_GB2312" pitchFamily="49" charset="-122"/>
                </a:rPr>
                <a:t>磷酸烯醇式丙酮酸    </a:t>
              </a:r>
              <a:r>
                <a:rPr kumimoji="1" lang="en-US" altLang="zh-CN" sz="2000" b="1">
                  <a:latin typeface="Times New Roman" pitchFamily="18" charset="0"/>
                  <a:ea typeface="楷体_GB2312" pitchFamily="49" charset="-122"/>
                </a:rPr>
                <a:t>Pi</a:t>
              </a:r>
            </a:p>
          </p:txBody>
        </p:sp>
        <p:sp>
          <p:nvSpPr>
            <p:cNvPr id="170001" name="Text Box 23"/>
            <p:cNvSpPr txBox="1">
              <a:spLocks noChangeArrowheads="1"/>
            </p:cNvSpPr>
            <p:nvPr/>
          </p:nvSpPr>
          <p:spPr bwMode="auto">
            <a:xfrm>
              <a:off x="720" y="3456"/>
              <a:ext cx="1392" cy="250"/>
            </a:xfrm>
            <a:prstGeom prst="rect">
              <a:avLst/>
            </a:prstGeom>
            <a:noFill/>
            <a:ln w="9525">
              <a:noFill/>
              <a:miter lim="800000"/>
              <a:headEnd/>
              <a:tailEnd/>
            </a:ln>
          </p:spPr>
          <p:txBody>
            <a:bodyPr>
              <a:spAutoFit/>
            </a:bodyPr>
            <a:lstStyle/>
            <a:p>
              <a:pPr>
                <a:spcBef>
                  <a:spcPct val="50000"/>
                </a:spcBef>
              </a:pPr>
              <a:r>
                <a:rPr kumimoji="1" lang="en-US" altLang="zh-CN" sz="2000" b="1">
                  <a:latin typeface="Times New Roman" pitchFamily="18" charset="0"/>
                </a:rPr>
                <a:t>NADPH	      NADP</a:t>
              </a:r>
            </a:p>
          </p:txBody>
        </p:sp>
        <p:grpSp>
          <p:nvGrpSpPr>
            <p:cNvPr id="170002" name="Group 24"/>
            <p:cNvGrpSpPr>
              <a:grpSpLocks/>
            </p:cNvGrpSpPr>
            <p:nvPr/>
          </p:nvGrpSpPr>
          <p:grpSpPr bwMode="auto">
            <a:xfrm>
              <a:off x="288" y="3178"/>
              <a:ext cx="1824" cy="295"/>
              <a:chOff x="288" y="3178"/>
              <a:chExt cx="1824" cy="295"/>
            </a:xfrm>
          </p:grpSpPr>
          <p:sp>
            <p:nvSpPr>
              <p:cNvPr id="170004" name="AutoShape 25"/>
              <p:cNvSpPr>
                <a:spLocks/>
              </p:cNvSpPr>
              <p:nvPr/>
            </p:nvSpPr>
            <p:spPr bwMode="auto">
              <a:xfrm rot="-5400000">
                <a:off x="1351" y="2878"/>
                <a:ext cx="144" cy="744"/>
              </a:xfrm>
              <a:prstGeom prst="leftBracket">
                <a:avLst>
                  <a:gd name="adj" fmla="val 255941"/>
                </a:avLst>
              </a:prstGeom>
              <a:noFill/>
              <a:ln w="9525">
                <a:solidFill>
                  <a:schemeClr val="tx1"/>
                </a:solidFill>
                <a:round/>
                <a:headEnd/>
                <a:tailEnd type="arrow" w="med" len="med"/>
              </a:ln>
            </p:spPr>
            <p:txBody>
              <a:bodyPr wrap="none" anchor="ctr"/>
              <a:lstStyle/>
              <a:p>
                <a:endParaRPr lang="zh-CN" altLang="en-US"/>
              </a:p>
            </p:txBody>
          </p:sp>
          <p:sp>
            <p:nvSpPr>
              <p:cNvPr id="170005" name="Line 26"/>
              <p:cNvSpPr>
                <a:spLocks noChangeShapeType="1"/>
              </p:cNvSpPr>
              <p:nvPr/>
            </p:nvSpPr>
            <p:spPr bwMode="auto">
              <a:xfrm>
                <a:off x="288" y="3322"/>
                <a:ext cx="1824"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70006" name="AutoShape 27"/>
              <p:cNvSpPr>
                <a:spLocks/>
              </p:cNvSpPr>
              <p:nvPr/>
            </p:nvSpPr>
            <p:spPr bwMode="auto">
              <a:xfrm rot="5400000" flipV="1">
                <a:off x="1351" y="3029"/>
                <a:ext cx="144" cy="744"/>
              </a:xfrm>
              <a:prstGeom prst="leftBracket">
                <a:avLst>
                  <a:gd name="adj" fmla="val 255941"/>
                </a:avLst>
              </a:prstGeom>
              <a:noFill/>
              <a:ln w="9525">
                <a:solidFill>
                  <a:srgbClr val="FF0000"/>
                </a:solidFill>
                <a:round/>
                <a:headEnd/>
                <a:tailEnd type="arrow" w="med" len="med"/>
              </a:ln>
            </p:spPr>
            <p:txBody>
              <a:bodyPr wrap="none" anchor="ctr"/>
              <a:lstStyle/>
              <a:p>
                <a:endParaRPr lang="zh-CN" altLang="en-US"/>
              </a:p>
            </p:txBody>
          </p:sp>
        </p:grpSp>
        <p:sp>
          <p:nvSpPr>
            <p:cNvPr id="170003" name="Rectangle 28"/>
            <p:cNvSpPr>
              <a:spLocks noChangeArrowheads="1"/>
            </p:cNvSpPr>
            <p:nvPr/>
          </p:nvSpPr>
          <p:spPr bwMode="auto">
            <a:xfrm>
              <a:off x="2160" y="3216"/>
              <a:ext cx="1728" cy="240"/>
            </a:xfrm>
            <a:prstGeom prst="rect">
              <a:avLst/>
            </a:prstGeom>
            <a:noFill/>
            <a:ln w="9525">
              <a:solidFill>
                <a:srgbClr val="FFFF00"/>
              </a:solidFill>
              <a:miter lim="800000"/>
              <a:headEnd/>
              <a:tailEnd/>
            </a:ln>
          </p:spPr>
          <p:txBody>
            <a:bodyPr wrap="none" anchor="ctr"/>
            <a:lstStyle/>
            <a:p>
              <a:endParaRPr lang="zh-CN" altLang="en-US"/>
            </a:p>
          </p:txBody>
        </p:sp>
      </p:grpSp>
      <p:grpSp>
        <p:nvGrpSpPr>
          <p:cNvPr id="9" name="Group 29"/>
          <p:cNvGrpSpPr>
            <a:grpSpLocks/>
          </p:cNvGrpSpPr>
          <p:nvPr/>
        </p:nvGrpSpPr>
        <p:grpSpPr bwMode="auto">
          <a:xfrm>
            <a:off x="755650" y="3357563"/>
            <a:ext cx="7467600" cy="855662"/>
            <a:chOff x="144" y="2208"/>
            <a:chExt cx="4704" cy="539"/>
          </a:xfrm>
        </p:grpSpPr>
        <p:sp>
          <p:nvSpPr>
            <p:cNvPr id="169993" name="Text Box 30"/>
            <p:cNvSpPr txBox="1">
              <a:spLocks noChangeArrowheads="1"/>
            </p:cNvSpPr>
            <p:nvPr/>
          </p:nvSpPr>
          <p:spPr bwMode="auto">
            <a:xfrm>
              <a:off x="144" y="2459"/>
              <a:ext cx="4704" cy="288"/>
            </a:xfrm>
            <a:prstGeom prst="rect">
              <a:avLst/>
            </a:prstGeom>
            <a:noFill/>
            <a:ln w="9525">
              <a:noFill/>
              <a:miter lim="800000"/>
              <a:headEnd/>
              <a:tailEnd/>
            </a:ln>
          </p:spPr>
          <p:txBody>
            <a:bodyPr>
              <a:spAutoFit/>
            </a:bodyPr>
            <a:lstStyle/>
            <a:p>
              <a:pPr>
                <a:spcBef>
                  <a:spcPct val="50000"/>
                </a:spcBef>
              </a:pPr>
              <a:r>
                <a:rPr kumimoji="1" lang="en-US" altLang="zh-CN" sz="2400" b="1">
                  <a:solidFill>
                    <a:srgbClr val="FF00FF"/>
                  </a:solidFill>
                  <a:latin typeface="Times New Roman" pitchFamily="18" charset="0"/>
                  <a:ea typeface="楷体_GB2312" pitchFamily="49" charset="-122"/>
                </a:rPr>
                <a:t>N-</a:t>
              </a:r>
              <a:r>
                <a:rPr kumimoji="1" lang="zh-CN" altLang="en-US" sz="2400" b="1">
                  <a:solidFill>
                    <a:srgbClr val="FF00FF"/>
                  </a:solidFill>
                  <a:latin typeface="Times New Roman" pitchFamily="18" charset="0"/>
                  <a:ea typeface="楷体_GB2312" pitchFamily="49" charset="-122"/>
                </a:rPr>
                <a:t>乙酰葡糖胺</a:t>
              </a:r>
              <a:r>
                <a:rPr kumimoji="1" lang="en-US" altLang="zh-CN" sz="2400" b="1">
                  <a:solidFill>
                    <a:srgbClr val="FF00FF"/>
                  </a:solidFill>
                  <a:latin typeface="Times New Roman" pitchFamily="18" charset="0"/>
                  <a:ea typeface="楷体_GB2312" pitchFamily="49" charset="-122"/>
                </a:rPr>
                <a:t>-1-</a:t>
              </a:r>
              <a:r>
                <a:rPr kumimoji="1" lang="zh-CN" altLang="en-US" sz="2400" b="1">
                  <a:solidFill>
                    <a:srgbClr val="FF00FF"/>
                  </a:solidFill>
                  <a:latin typeface="Times New Roman" pitchFamily="18" charset="0"/>
                  <a:ea typeface="楷体_GB2312" pitchFamily="49" charset="-122"/>
                </a:rPr>
                <a:t>磷酸</a:t>
              </a:r>
              <a:r>
                <a:rPr kumimoji="1" lang="zh-CN" altLang="en-US" sz="2400" b="1">
                  <a:solidFill>
                    <a:srgbClr val="FFFFFF"/>
                  </a:solidFill>
                  <a:latin typeface="Times New Roman" pitchFamily="18" charset="0"/>
                  <a:ea typeface="楷体_GB2312" pitchFamily="49" charset="-122"/>
                </a:rPr>
                <a:t>		 </a:t>
              </a:r>
              <a:r>
                <a:rPr kumimoji="1" lang="en-US" altLang="zh-CN" sz="2400" b="1">
                  <a:latin typeface="Times New Roman" pitchFamily="18" charset="0"/>
                  <a:ea typeface="楷体_GB2312" pitchFamily="49" charset="-122"/>
                </a:rPr>
                <a:t>N-</a:t>
              </a:r>
              <a:r>
                <a:rPr kumimoji="1" lang="zh-CN" altLang="en-US" sz="2400" b="1">
                  <a:latin typeface="Times New Roman" pitchFamily="18" charset="0"/>
                  <a:ea typeface="楷体_GB2312" pitchFamily="49" charset="-122"/>
                </a:rPr>
                <a:t>乙酰葡糖胺</a:t>
              </a:r>
              <a:r>
                <a:rPr kumimoji="1" lang="en-US" altLang="zh-CN" sz="2400" b="1">
                  <a:latin typeface="Times New Roman" pitchFamily="18" charset="0"/>
                  <a:ea typeface="楷体_GB2312" pitchFamily="49" charset="-122"/>
                </a:rPr>
                <a:t>-UDP</a:t>
              </a:r>
            </a:p>
          </p:txBody>
        </p:sp>
        <p:grpSp>
          <p:nvGrpSpPr>
            <p:cNvPr id="169994" name="Group 31"/>
            <p:cNvGrpSpPr>
              <a:grpSpLocks/>
            </p:cNvGrpSpPr>
            <p:nvPr/>
          </p:nvGrpSpPr>
          <p:grpSpPr bwMode="auto">
            <a:xfrm>
              <a:off x="2064" y="2496"/>
              <a:ext cx="864" cy="118"/>
              <a:chOff x="1296" y="1152"/>
              <a:chExt cx="864" cy="118"/>
            </a:xfrm>
          </p:grpSpPr>
          <p:sp>
            <p:nvSpPr>
              <p:cNvPr id="169997" name="Line 32"/>
              <p:cNvSpPr>
                <a:spLocks noChangeShapeType="1"/>
              </p:cNvSpPr>
              <p:nvPr/>
            </p:nvSpPr>
            <p:spPr bwMode="auto">
              <a:xfrm>
                <a:off x="1296" y="1270"/>
                <a:ext cx="864"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169998" name="AutoShape 33"/>
              <p:cNvSpPr>
                <a:spLocks/>
              </p:cNvSpPr>
              <p:nvPr/>
            </p:nvSpPr>
            <p:spPr bwMode="auto">
              <a:xfrm rot="-5400000">
                <a:off x="1645" y="995"/>
                <a:ext cx="118" cy="432"/>
              </a:xfrm>
              <a:prstGeom prst="leftBracket">
                <a:avLst>
                  <a:gd name="adj" fmla="val 181356"/>
                </a:avLst>
              </a:prstGeom>
              <a:noFill/>
              <a:ln w="9525">
                <a:solidFill>
                  <a:srgbClr val="FF0000"/>
                </a:solidFill>
                <a:round/>
                <a:headEnd/>
                <a:tailEnd type="arrow" w="med" len="med"/>
              </a:ln>
            </p:spPr>
            <p:txBody>
              <a:bodyPr wrap="none" anchor="ctr"/>
              <a:lstStyle/>
              <a:p>
                <a:endParaRPr lang="zh-CN" altLang="en-US"/>
              </a:p>
            </p:txBody>
          </p:sp>
        </p:grpSp>
        <p:sp>
          <p:nvSpPr>
            <p:cNvPr id="169995" name="Rectangle 34"/>
            <p:cNvSpPr>
              <a:spLocks noChangeArrowheads="1"/>
            </p:cNvSpPr>
            <p:nvPr/>
          </p:nvSpPr>
          <p:spPr bwMode="auto">
            <a:xfrm>
              <a:off x="3083" y="2496"/>
              <a:ext cx="1680" cy="240"/>
            </a:xfrm>
            <a:prstGeom prst="rect">
              <a:avLst/>
            </a:prstGeom>
            <a:noFill/>
            <a:ln w="9525">
              <a:solidFill>
                <a:srgbClr val="FFFF00"/>
              </a:solidFill>
              <a:miter lim="800000"/>
              <a:headEnd/>
              <a:tailEnd/>
            </a:ln>
          </p:spPr>
          <p:txBody>
            <a:bodyPr wrap="none" anchor="ctr"/>
            <a:lstStyle/>
            <a:p>
              <a:endParaRPr lang="zh-CN" altLang="en-US"/>
            </a:p>
          </p:txBody>
        </p:sp>
        <p:sp>
          <p:nvSpPr>
            <p:cNvPr id="169996" name="Text Box 35"/>
            <p:cNvSpPr txBox="1">
              <a:spLocks noChangeArrowheads="1"/>
            </p:cNvSpPr>
            <p:nvPr/>
          </p:nvSpPr>
          <p:spPr bwMode="auto">
            <a:xfrm>
              <a:off x="1920" y="2208"/>
              <a:ext cx="1056" cy="288"/>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FF"/>
                  </a:solidFill>
                  <a:latin typeface="Times New Roman" pitchFamily="18" charset="0"/>
                </a:rPr>
                <a:t>UTP    PPi</a:t>
              </a:r>
            </a:p>
          </p:txBody>
        </p:sp>
      </p:grpSp>
      <p:sp>
        <p:nvSpPr>
          <p:cNvPr id="169990" name="Rectangle 36"/>
          <p:cNvSpPr>
            <a:spLocks noGrp="1" noChangeArrowheads="1"/>
          </p:cNvSpPr>
          <p:nvPr>
            <p:ph type="title"/>
          </p:nvPr>
        </p:nvSpPr>
        <p:spPr>
          <a:xfrm>
            <a:off x="381000" y="609600"/>
            <a:ext cx="8153400" cy="533400"/>
          </a:xfrm>
        </p:spPr>
        <p:txBody>
          <a:bodyPr/>
          <a:lstStyle/>
          <a:p>
            <a:pPr algn="just" eaLnBrk="1" hangingPunct="1"/>
            <a:r>
              <a:rPr lang="zh-CN" altLang="en-US" sz="2400" b="1" smtClean="0">
                <a:solidFill>
                  <a:srgbClr val="0000FF"/>
                </a:solidFill>
              </a:rPr>
              <a:t>由葡萄糖合成</a:t>
            </a:r>
            <a:r>
              <a:rPr lang="en-US" altLang="zh-CN" sz="2400" b="1" smtClean="0">
                <a:solidFill>
                  <a:srgbClr val="0000FF"/>
                </a:solidFill>
              </a:rPr>
              <a:t>N-</a:t>
            </a:r>
            <a:r>
              <a:rPr lang="zh-CN" altLang="en-US" sz="2400" b="1" smtClean="0">
                <a:solidFill>
                  <a:srgbClr val="0000FF"/>
                </a:solidFill>
              </a:rPr>
              <a:t>乙酰葡糖胺和</a:t>
            </a:r>
            <a:r>
              <a:rPr lang="en-US" altLang="zh-CN" sz="2400" b="1" smtClean="0">
                <a:solidFill>
                  <a:srgbClr val="0000FF"/>
                </a:solidFill>
              </a:rPr>
              <a:t>N-</a:t>
            </a:r>
            <a:r>
              <a:rPr lang="zh-CN" altLang="en-US" sz="2400" b="1" smtClean="0">
                <a:solidFill>
                  <a:srgbClr val="0000FF"/>
                </a:solidFill>
              </a:rPr>
              <a:t>乙酰胞壁酸</a:t>
            </a:r>
          </a:p>
        </p:txBody>
      </p:sp>
      <p:sp>
        <p:nvSpPr>
          <p:cNvPr id="179237" name="Text Box 37"/>
          <p:cNvSpPr txBox="1">
            <a:spLocks noChangeArrowheads="1"/>
          </p:cNvSpPr>
          <p:nvPr/>
        </p:nvSpPr>
        <p:spPr bwMode="auto">
          <a:xfrm>
            <a:off x="6659563" y="4292600"/>
            <a:ext cx="431800"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rPr>
              <a:t>G</a:t>
            </a:r>
          </a:p>
        </p:txBody>
      </p:sp>
      <p:sp>
        <p:nvSpPr>
          <p:cNvPr id="179238" name="Text Box 38"/>
          <p:cNvSpPr txBox="1">
            <a:spLocks noChangeArrowheads="1"/>
          </p:cNvSpPr>
          <p:nvPr/>
        </p:nvSpPr>
        <p:spPr bwMode="auto">
          <a:xfrm>
            <a:off x="5003800" y="5589588"/>
            <a:ext cx="431800"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rPr>
              <a: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9237"/>
                                        </p:tgtEl>
                                        <p:attrNameLst>
                                          <p:attrName>style.visibility</p:attrName>
                                        </p:attrNameLst>
                                      </p:cBhvr>
                                      <p:to>
                                        <p:strVal val="visible"/>
                                      </p:to>
                                    </p:set>
                                    <p:animEffect transition="in" filter="checkerboard(across)">
                                      <p:cBhvr>
                                        <p:cTn id="27" dur="500"/>
                                        <p:tgtEl>
                                          <p:spTgt spid="17923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79238"/>
                                        </p:tgtEl>
                                        <p:attrNameLst>
                                          <p:attrName>style.visibility</p:attrName>
                                        </p:attrNameLst>
                                      </p:cBhvr>
                                      <p:to>
                                        <p:strVal val="visible"/>
                                      </p:to>
                                    </p:set>
                                    <p:animEffect transition="in" filter="checkerboard(across)">
                                      <p:cBhvr>
                                        <p:cTn id="32" dur="500"/>
                                        <p:tgtEl>
                                          <p:spTgt spid="179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37" grpId="0"/>
      <p:bldP spid="17923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肽聚糖合成-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71011" name="Rectangle 3"/>
          <p:cNvSpPr>
            <a:spLocks noGrp="1" noChangeArrowheads="1"/>
          </p:cNvSpPr>
          <p:nvPr>
            <p:ph type="title" idx="4294967295"/>
          </p:nvPr>
        </p:nvSpPr>
        <p:spPr>
          <a:xfrm>
            <a:off x="0" y="4365625"/>
            <a:ext cx="3492500" cy="1114425"/>
          </a:xfrm>
          <a:noFill/>
        </p:spPr>
        <p:txBody>
          <a:bodyPr/>
          <a:lstStyle/>
          <a:p>
            <a:pPr eaLnBrk="1" hangingPunct="1"/>
            <a:r>
              <a:rPr lang="en-US" altLang="zh-CN" sz="2400" b="1" smtClean="0">
                <a:solidFill>
                  <a:srgbClr val="003366"/>
                </a:solidFill>
              </a:rPr>
              <a:t>“Park”</a:t>
            </a:r>
            <a:r>
              <a:rPr lang="zh-CN" altLang="zh-CN" sz="2400" b="1" smtClean="0">
                <a:solidFill>
                  <a:srgbClr val="003366"/>
                </a:solidFill>
              </a:rPr>
              <a:t>核苷酸的合成</a:t>
            </a:r>
            <a:endParaRPr lang="zh-CN" altLang="en-US" sz="2400" b="1" smtClean="0">
              <a:solidFill>
                <a:srgbClr val="003366"/>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idx="4294967295"/>
          </p:nvPr>
        </p:nvSpPr>
        <p:spPr>
          <a:xfrm>
            <a:off x="0" y="228600"/>
            <a:ext cx="4211638" cy="685800"/>
          </a:xfrm>
          <a:solidFill>
            <a:srgbClr val="008000"/>
          </a:solidFill>
          <a:ln>
            <a:solidFill>
              <a:srgbClr val="FF0000"/>
            </a:solidFill>
          </a:ln>
        </p:spPr>
        <p:txBody>
          <a:bodyPr/>
          <a:lstStyle/>
          <a:p>
            <a:pPr algn="l" eaLnBrk="1" hangingPunct="1"/>
            <a:r>
              <a:rPr lang="zh-CN" altLang="en-US" sz="2800" b="1" smtClean="0">
                <a:solidFill>
                  <a:schemeClr val="bg1"/>
                </a:solidFill>
              </a:rPr>
              <a:t>（二）在细胞膜中的合成</a:t>
            </a:r>
          </a:p>
        </p:txBody>
      </p:sp>
      <p:sp>
        <p:nvSpPr>
          <p:cNvPr id="181251" name="Text Box 3"/>
          <p:cNvSpPr txBox="1">
            <a:spLocks noChangeArrowheads="1"/>
          </p:cNvSpPr>
          <p:nvPr/>
        </p:nvSpPr>
        <p:spPr bwMode="auto">
          <a:xfrm>
            <a:off x="755650" y="1484313"/>
            <a:ext cx="8001000" cy="4117975"/>
          </a:xfrm>
          <a:prstGeom prst="rect">
            <a:avLst/>
          </a:prstGeom>
          <a:solidFill>
            <a:srgbClr val="CCFFFF"/>
          </a:solidFill>
          <a:ln w="9525">
            <a:solidFill>
              <a:srgbClr val="FFCC00"/>
            </a:solid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rPr>
              <a:t>在细胞膜上由</a:t>
            </a:r>
            <a:r>
              <a:rPr kumimoji="1" lang="en-US" altLang="zh-CN" sz="24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乙酰胞壁酸五肽与</a:t>
            </a:r>
            <a:r>
              <a:rPr kumimoji="1" lang="en-US" altLang="zh-CN" sz="24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乙酰葡萄糖胺合成肽聚糖单体</a:t>
            </a:r>
            <a:r>
              <a:rPr kumimoji="1" lang="en-US" altLang="zh-CN" sz="2400" b="1">
                <a:solidFill>
                  <a:srgbClr val="000000"/>
                </a:solidFill>
                <a:latin typeface="Times New Roman" pitchFamily="18" charset="0"/>
              </a:rPr>
              <a:t>———</a:t>
            </a:r>
            <a:r>
              <a:rPr kumimoji="1" lang="zh-CN" altLang="en-US" sz="2400" b="1">
                <a:solidFill>
                  <a:srgbClr val="000000"/>
                </a:solidFill>
                <a:latin typeface="Times New Roman" pitchFamily="18" charset="0"/>
              </a:rPr>
              <a:t>双糖肽亚单位。</a:t>
            </a:r>
          </a:p>
          <a:p>
            <a:pPr>
              <a:spcBef>
                <a:spcPct val="50000"/>
              </a:spcBef>
            </a:pPr>
            <a:r>
              <a:rPr kumimoji="1" lang="zh-CN" altLang="en-US" sz="2400" b="1">
                <a:solidFill>
                  <a:srgbClr val="000000"/>
                </a:solidFill>
                <a:latin typeface="Times New Roman" pitchFamily="18" charset="0"/>
              </a:rPr>
              <a:t>☆这一阶段中有一种称为</a:t>
            </a:r>
            <a:r>
              <a:rPr kumimoji="1" lang="zh-CN" altLang="en-US" sz="2400" b="1">
                <a:solidFill>
                  <a:srgbClr val="0000FF"/>
                </a:solidFill>
                <a:latin typeface="Times New Roman" pitchFamily="18" charset="0"/>
              </a:rPr>
              <a:t>细菌萜醇</a:t>
            </a:r>
            <a:r>
              <a:rPr kumimoji="1" lang="en-US" altLang="zh-CN" sz="2400" b="1">
                <a:solidFill>
                  <a:srgbClr val="0000FF"/>
                </a:solidFill>
                <a:latin typeface="Times New Roman" pitchFamily="18" charset="0"/>
              </a:rPr>
              <a:t>(bactoprenol,Bcp)</a:t>
            </a:r>
            <a:r>
              <a:rPr kumimoji="1" lang="zh-CN" altLang="en-US" sz="2400" b="1">
                <a:solidFill>
                  <a:srgbClr val="0000FF"/>
                </a:solidFill>
                <a:latin typeface="Times New Roman" pitchFamily="18" charset="0"/>
              </a:rPr>
              <a:t>脂质载体</a:t>
            </a:r>
            <a:r>
              <a:rPr kumimoji="1" lang="zh-CN" altLang="en-US" sz="2400" b="1">
                <a:solidFill>
                  <a:srgbClr val="000000"/>
                </a:solidFill>
                <a:latin typeface="Times New Roman" pitchFamily="18" charset="0"/>
              </a:rPr>
              <a:t>参与，这是一种由</a:t>
            </a:r>
            <a:r>
              <a:rPr kumimoji="1" lang="en-US" altLang="zh-CN" sz="2400" b="1">
                <a:solidFill>
                  <a:srgbClr val="000000"/>
                </a:solidFill>
                <a:latin typeface="Times New Roman" pitchFamily="18" charset="0"/>
              </a:rPr>
              <a:t>11</a:t>
            </a:r>
            <a:r>
              <a:rPr kumimoji="1" lang="zh-CN" altLang="en-US" sz="2400" b="1">
                <a:solidFill>
                  <a:srgbClr val="000000"/>
                </a:solidFill>
                <a:latin typeface="Times New Roman" pitchFamily="18" charset="0"/>
              </a:rPr>
              <a:t>个类异戊烯单位组成的</a:t>
            </a:r>
            <a:r>
              <a:rPr kumimoji="1" lang="en-US" altLang="zh-CN" sz="2400" b="1">
                <a:solidFill>
                  <a:srgbClr val="000000"/>
                </a:solidFill>
                <a:latin typeface="Times New Roman" pitchFamily="18" charset="0"/>
              </a:rPr>
              <a:t>C</a:t>
            </a:r>
            <a:r>
              <a:rPr kumimoji="1" lang="en-US" altLang="zh-CN" sz="2400" b="1" baseline="-25000">
                <a:solidFill>
                  <a:srgbClr val="000000"/>
                </a:solidFill>
                <a:latin typeface="Times New Roman" pitchFamily="18" charset="0"/>
              </a:rPr>
              <a:t>35 </a:t>
            </a:r>
            <a:r>
              <a:rPr kumimoji="1" lang="zh-CN" altLang="en-US" sz="2400" b="1">
                <a:solidFill>
                  <a:srgbClr val="000000"/>
                </a:solidFill>
                <a:latin typeface="Times New Roman" pitchFamily="18" charset="0"/>
              </a:rPr>
              <a:t>类异戊烯醇，</a:t>
            </a:r>
            <a:r>
              <a:rPr kumimoji="1" lang="en-US" altLang="zh-CN" sz="2400" b="1">
                <a:solidFill>
                  <a:srgbClr val="000000"/>
                </a:solidFill>
                <a:latin typeface="Times New Roman" pitchFamily="18" charset="0"/>
              </a:rPr>
              <a:t>———</a:t>
            </a:r>
            <a:r>
              <a:rPr kumimoji="1" lang="zh-CN" altLang="en-US" sz="2400" b="1">
                <a:solidFill>
                  <a:srgbClr val="000000"/>
                </a:solidFill>
                <a:latin typeface="Times New Roman" pitchFamily="18" charset="0"/>
              </a:rPr>
              <a:t>它 通过两个磷酸基与</a:t>
            </a:r>
            <a:r>
              <a:rPr kumimoji="1" lang="en-US" altLang="zh-CN" sz="24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乙酰胞壁酸相连，载着在细胞质中形成的胞壁酸到细胞膜上，在那里与</a:t>
            </a:r>
            <a:r>
              <a:rPr kumimoji="1" lang="en-US" altLang="zh-CN" sz="2400">
                <a:solidFill>
                  <a:srgbClr val="000000"/>
                </a:solidFill>
                <a:latin typeface="Times New Roman" pitchFamily="18" charset="0"/>
                <a:ea typeface="隶书" pitchFamily="49" charset="-122"/>
              </a:rPr>
              <a:t>N-</a:t>
            </a:r>
            <a:r>
              <a:rPr kumimoji="1" lang="zh-CN" altLang="en-US" sz="2400" b="1">
                <a:solidFill>
                  <a:srgbClr val="000000"/>
                </a:solidFill>
                <a:latin typeface="Times New Roman" pitchFamily="18" charset="0"/>
              </a:rPr>
              <a:t>乙酰葡萄糖胺结合，并在</a:t>
            </a:r>
            <a:r>
              <a:rPr kumimoji="1" lang="en-US" altLang="zh-CN" sz="2400" b="1">
                <a:solidFill>
                  <a:srgbClr val="000000"/>
                </a:solidFill>
                <a:latin typeface="Times New Roman" pitchFamily="18" charset="0"/>
              </a:rPr>
              <a:t>L-Lys</a:t>
            </a:r>
            <a:r>
              <a:rPr kumimoji="1" lang="zh-CN" altLang="en-US" sz="2400" b="1">
                <a:solidFill>
                  <a:srgbClr val="000000"/>
                </a:solidFill>
                <a:latin typeface="Times New Roman" pitchFamily="18" charset="0"/>
              </a:rPr>
              <a:t>上接上五肽</a:t>
            </a:r>
            <a:r>
              <a:rPr kumimoji="1" lang="en-US" altLang="zh-CN" sz="2400" b="1">
                <a:solidFill>
                  <a:srgbClr val="000000"/>
                </a:solidFill>
                <a:latin typeface="Times New Roman" pitchFamily="18" charset="0"/>
              </a:rPr>
              <a:t>(Gly)</a:t>
            </a:r>
            <a:r>
              <a:rPr kumimoji="1" lang="en-US" altLang="zh-CN" sz="2400" b="1" baseline="-25000">
                <a:solidFill>
                  <a:srgbClr val="000000"/>
                </a:solidFill>
                <a:latin typeface="Times New Roman" pitchFamily="18" charset="0"/>
              </a:rPr>
              <a:t>5 </a:t>
            </a:r>
            <a:r>
              <a:rPr kumimoji="1" lang="en-US" altLang="zh-CN" sz="2400" b="1">
                <a:solidFill>
                  <a:srgbClr val="000000"/>
                </a:solidFill>
                <a:latin typeface="Times New Roman" pitchFamily="18" charset="0"/>
              </a:rPr>
              <a:t>,</a:t>
            </a:r>
            <a:r>
              <a:rPr kumimoji="1" lang="zh-CN" altLang="en-US" sz="2400" b="1">
                <a:solidFill>
                  <a:srgbClr val="000000"/>
                </a:solidFill>
                <a:latin typeface="Times New Roman" pitchFamily="18" charset="0"/>
              </a:rPr>
              <a:t>形成双糖亚单位。</a:t>
            </a:r>
          </a:p>
          <a:p>
            <a:pPr>
              <a:spcBef>
                <a:spcPct val="50000"/>
              </a:spcBef>
            </a:pPr>
            <a:r>
              <a:rPr kumimoji="1" lang="zh-CN" altLang="en-US" sz="2400" b="1">
                <a:solidFill>
                  <a:srgbClr val="000000"/>
                </a:solidFill>
                <a:latin typeface="Times New Roman" pitchFamily="18" charset="0"/>
              </a:rPr>
              <a:t>☆这一阶段的详细步骤</a:t>
            </a:r>
            <a:r>
              <a:rPr kumimoji="1" lang="zh-CN" altLang="en-US" sz="2400" b="1">
                <a:solidFill>
                  <a:srgbClr val="000000"/>
                </a:solidFill>
                <a:latin typeface="Times New Roman" pitchFamily="18" charset="0"/>
                <a:hlinkClick r:id="rId3" action="ppaction://hlinksldjump"/>
              </a:rPr>
              <a:t>如图所示</a:t>
            </a:r>
            <a:r>
              <a:rPr kumimoji="1" lang="zh-CN" altLang="en-US" sz="2400" b="1">
                <a:solidFill>
                  <a:srgbClr val="000000"/>
                </a:solidFill>
                <a:latin typeface="Times New Roman" pitchFamily="18" charset="0"/>
              </a:rPr>
              <a:t>。其中的反应④与⑤分别为万古霉素和杆菌肽所阻断。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1250"/>
                                        </p:tgtEl>
                                        <p:attrNameLst>
                                          <p:attrName>style.visibility</p:attrName>
                                        </p:attrNameLst>
                                      </p:cBhvr>
                                      <p:to>
                                        <p:strVal val="visible"/>
                                      </p:to>
                                    </p:set>
                                    <p:anim calcmode="lin" valueType="num">
                                      <p:cBhvr additive="base">
                                        <p:cTn id="7" dur="500" fill="hold"/>
                                        <p:tgtEl>
                                          <p:spTgt spid="181250"/>
                                        </p:tgtEl>
                                        <p:attrNameLst>
                                          <p:attrName>ppt_x</p:attrName>
                                        </p:attrNameLst>
                                      </p:cBhvr>
                                      <p:tavLst>
                                        <p:tav tm="0">
                                          <p:val>
                                            <p:strVal val="1+#ppt_w/2"/>
                                          </p:val>
                                        </p:tav>
                                        <p:tav tm="100000">
                                          <p:val>
                                            <p:strVal val="#ppt_x"/>
                                          </p:val>
                                        </p:tav>
                                      </p:tavLst>
                                    </p:anim>
                                    <p:anim calcmode="lin" valueType="num">
                                      <p:cBhvr additive="base">
                                        <p:cTn id="8" dur="500" fill="hold"/>
                                        <p:tgtEl>
                                          <p:spTgt spid="1812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81251"/>
                                        </p:tgtEl>
                                        <p:attrNameLst>
                                          <p:attrName>style.visibility</p:attrName>
                                        </p:attrNameLst>
                                      </p:cBhvr>
                                      <p:to>
                                        <p:strVal val="visible"/>
                                      </p:to>
                                    </p:set>
                                    <p:anim calcmode="lin" valueType="num">
                                      <p:cBhvr additive="base">
                                        <p:cTn id="13" dur="500" fill="hold"/>
                                        <p:tgtEl>
                                          <p:spTgt spid="181251"/>
                                        </p:tgtEl>
                                        <p:attrNameLst>
                                          <p:attrName>ppt_x</p:attrName>
                                        </p:attrNameLst>
                                      </p:cBhvr>
                                      <p:tavLst>
                                        <p:tav tm="0">
                                          <p:val>
                                            <p:strVal val="1+#ppt_w/2"/>
                                          </p:val>
                                        </p:tav>
                                        <p:tav tm="100000">
                                          <p:val>
                                            <p:strVal val="#ppt_x"/>
                                          </p:val>
                                        </p:tav>
                                      </p:tavLst>
                                    </p:anim>
                                    <p:anim calcmode="lin" valueType="num">
                                      <p:cBhvr additive="base">
                                        <p:cTn id="14" dur="500" fill="hold"/>
                                        <p:tgtEl>
                                          <p:spTgt spid="181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animBg="1"/>
      <p:bldP spid="181251"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381000" y="457200"/>
            <a:ext cx="3276600" cy="457200"/>
          </a:xfrm>
        </p:spPr>
        <p:txBody>
          <a:bodyPr/>
          <a:lstStyle/>
          <a:p>
            <a:pPr algn="just" eaLnBrk="1" hangingPunct="1"/>
            <a:r>
              <a:rPr lang="zh-CN" altLang="en-US" sz="2400" b="1" smtClean="0">
                <a:solidFill>
                  <a:srgbClr val="00FFFF"/>
                </a:solidFill>
              </a:rPr>
              <a:t>肽聚糖单体的合成</a:t>
            </a:r>
          </a:p>
        </p:txBody>
      </p:sp>
      <p:grpSp>
        <p:nvGrpSpPr>
          <p:cNvPr id="173059" name="Group 3"/>
          <p:cNvGrpSpPr>
            <a:grpSpLocks/>
          </p:cNvGrpSpPr>
          <p:nvPr/>
        </p:nvGrpSpPr>
        <p:grpSpPr bwMode="auto">
          <a:xfrm>
            <a:off x="3657600" y="1066800"/>
            <a:ext cx="2514600" cy="1143000"/>
            <a:chOff x="3984" y="1920"/>
            <a:chExt cx="1584" cy="720"/>
          </a:xfrm>
        </p:grpSpPr>
        <p:sp>
          <p:nvSpPr>
            <p:cNvPr id="173165" name="Text Box 4"/>
            <p:cNvSpPr txBox="1">
              <a:spLocks noChangeArrowheads="1"/>
            </p:cNvSpPr>
            <p:nvPr/>
          </p:nvSpPr>
          <p:spPr bwMode="auto">
            <a:xfrm>
              <a:off x="3984" y="1920"/>
              <a:ext cx="1584" cy="288"/>
            </a:xfrm>
            <a:prstGeom prst="rect">
              <a:avLst/>
            </a:prstGeom>
            <a:noFill/>
            <a:ln w="9525">
              <a:noFill/>
              <a:miter lim="800000"/>
              <a:headEnd/>
              <a:tailEnd/>
            </a:ln>
          </p:spPr>
          <p:txBody>
            <a:bodyPr>
              <a:spAutoFit/>
            </a:bodyPr>
            <a:lstStyle/>
            <a:p>
              <a:pPr>
                <a:spcBef>
                  <a:spcPct val="50000"/>
                </a:spcBef>
              </a:pPr>
              <a:r>
                <a:rPr kumimoji="1" lang="en-US" altLang="zh-CN" sz="2400">
                  <a:solidFill>
                    <a:srgbClr val="FFFF99"/>
                  </a:solidFill>
                  <a:latin typeface="Times New Roman" pitchFamily="18" charset="0"/>
                  <a:ea typeface="楷体_GB2312" pitchFamily="49" charset="-122"/>
                </a:rPr>
                <a:t>G - M - </a:t>
              </a:r>
              <a:r>
                <a:rPr kumimoji="1" lang="en-US" altLang="zh-CN" sz="2000">
                  <a:solidFill>
                    <a:srgbClr val="FFFF99"/>
                  </a:solidFill>
                  <a:latin typeface="Times New Roman" pitchFamily="18" charset="0"/>
                  <a:ea typeface="楷体_GB2312" pitchFamily="49" charset="-122"/>
                </a:rPr>
                <a:t>P - P</a:t>
              </a:r>
              <a:r>
                <a:rPr kumimoji="1" lang="en-US" altLang="zh-CN" sz="2400">
                  <a:solidFill>
                    <a:srgbClr val="FFFF99"/>
                  </a:solidFill>
                  <a:latin typeface="Times New Roman" pitchFamily="18" charset="0"/>
                  <a:ea typeface="楷体_GB2312" pitchFamily="49" charset="-122"/>
                </a:rPr>
                <a:t> -</a:t>
              </a:r>
              <a:r>
                <a:rPr kumimoji="1" lang="zh-CN" altLang="en-US" sz="2400">
                  <a:solidFill>
                    <a:srgbClr val="FFFF99"/>
                  </a:solidFill>
                  <a:latin typeface="Times New Roman" pitchFamily="18" charset="0"/>
                  <a:ea typeface="楷体_GB2312" pitchFamily="49" charset="-122"/>
                </a:rPr>
                <a:t>类脂</a:t>
              </a:r>
            </a:p>
          </p:txBody>
        </p:sp>
        <p:sp>
          <p:nvSpPr>
            <p:cNvPr id="173166" name="Oval 5"/>
            <p:cNvSpPr>
              <a:spLocks noChangeArrowheads="1"/>
            </p:cNvSpPr>
            <p:nvPr/>
          </p:nvSpPr>
          <p:spPr bwMode="auto">
            <a:xfrm>
              <a:off x="4010" y="1968"/>
              <a:ext cx="189" cy="192"/>
            </a:xfrm>
            <a:prstGeom prst="ellipse">
              <a:avLst/>
            </a:prstGeom>
            <a:noFill/>
            <a:ln w="9525">
              <a:noFill/>
              <a:round/>
              <a:headEnd/>
              <a:tailEnd/>
            </a:ln>
          </p:spPr>
          <p:txBody>
            <a:bodyPr wrap="none" anchor="ctr"/>
            <a:lstStyle/>
            <a:p>
              <a:endParaRPr lang="zh-CN" altLang="en-US"/>
            </a:p>
          </p:txBody>
        </p:sp>
        <p:sp>
          <p:nvSpPr>
            <p:cNvPr id="173167" name="Rectangle 6"/>
            <p:cNvSpPr>
              <a:spLocks noChangeArrowheads="1"/>
            </p:cNvSpPr>
            <p:nvPr/>
          </p:nvSpPr>
          <p:spPr bwMode="auto">
            <a:xfrm>
              <a:off x="4315" y="1968"/>
              <a:ext cx="189" cy="192"/>
            </a:xfrm>
            <a:prstGeom prst="rect">
              <a:avLst/>
            </a:prstGeom>
            <a:noFill/>
            <a:ln w="9525">
              <a:noFill/>
              <a:miter lim="800000"/>
              <a:headEnd/>
              <a:tailEnd/>
            </a:ln>
          </p:spPr>
          <p:txBody>
            <a:bodyPr wrap="none" anchor="ctr"/>
            <a:lstStyle/>
            <a:p>
              <a:endParaRPr lang="zh-CN" altLang="en-US"/>
            </a:p>
          </p:txBody>
        </p:sp>
        <p:sp>
          <p:nvSpPr>
            <p:cNvPr id="173168" name="Oval 7"/>
            <p:cNvSpPr>
              <a:spLocks noChangeArrowheads="1"/>
            </p:cNvSpPr>
            <p:nvPr/>
          </p:nvSpPr>
          <p:spPr bwMode="auto">
            <a:xfrm>
              <a:off x="4624" y="2005"/>
              <a:ext cx="142" cy="144"/>
            </a:xfrm>
            <a:prstGeom prst="ellipse">
              <a:avLst/>
            </a:prstGeom>
            <a:noFill/>
            <a:ln w="9525">
              <a:noFill/>
              <a:round/>
              <a:headEnd/>
              <a:tailEnd/>
            </a:ln>
          </p:spPr>
          <p:txBody>
            <a:bodyPr wrap="none" anchor="ctr"/>
            <a:lstStyle/>
            <a:p>
              <a:endParaRPr lang="zh-CN" altLang="en-US"/>
            </a:p>
          </p:txBody>
        </p:sp>
        <p:sp>
          <p:nvSpPr>
            <p:cNvPr id="173169" name="Oval 8"/>
            <p:cNvSpPr>
              <a:spLocks noChangeArrowheads="1"/>
            </p:cNvSpPr>
            <p:nvPr/>
          </p:nvSpPr>
          <p:spPr bwMode="auto">
            <a:xfrm>
              <a:off x="4846" y="2005"/>
              <a:ext cx="142" cy="144"/>
            </a:xfrm>
            <a:prstGeom prst="ellipse">
              <a:avLst/>
            </a:prstGeom>
            <a:noFill/>
            <a:ln w="9525">
              <a:noFill/>
              <a:round/>
              <a:headEnd/>
              <a:tailEnd/>
            </a:ln>
          </p:spPr>
          <p:txBody>
            <a:bodyPr wrap="none" anchor="ctr"/>
            <a:lstStyle/>
            <a:p>
              <a:endParaRPr lang="zh-CN" altLang="en-US"/>
            </a:p>
          </p:txBody>
        </p:sp>
        <p:grpSp>
          <p:nvGrpSpPr>
            <p:cNvPr id="173170" name="Group 9"/>
            <p:cNvGrpSpPr>
              <a:grpSpLocks/>
            </p:cNvGrpSpPr>
            <p:nvPr/>
          </p:nvGrpSpPr>
          <p:grpSpPr bwMode="auto">
            <a:xfrm flipV="1">
              <a:off x="4409" y="2160"/>
              <a:ext cx="48" cy="480"/>
              <a:chOff x="1248" y="2496"/>
              <a:chExt cx="48" cy="480"/>
            </a:xfrm>
          </p:grpSpPr>
          <p:grpSp>
            <p:nvGrpSpPr>
              <p:cNvPr id="173171" name="Group 10"/>
              <p:cNvGrpSpPr>
                <a:grpSpLocks/>
              </p:cNvGrpSpPr>
              <p:nvPr/>
            </p:nvGrpSpPr>
            <p:grpSpPr bwMode="auto">
              <a:xfrm>
                <a:off x="1248" y="2496"/>
                <a:ext cx="48" cy="96"/>
                <a:chOff x="1248" y="2496"/>
                <a:chExt cx="48" cy="96"/>
              </a:xfrm>
            </p:grpSpPr>
            <p:sp>
              <p:nvSpPr>
                <p:cNvPr id="173184" name="Oval 11"/>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85" name="Line 12"/>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72" name="Group 13"/>
              <p:cNvGrpSpPr>
                <a:grpSpLocks/>
              </p:cNvGrpSpPr>
              <p:nvPr/>
            </p:nvGrpSpPr>
            <p:grpSpPr bwMode="auto">
              <a:xfrm>
                <a:off x="1248" y="2592"/>
                <a:ext cx="48" cy="96"/>
                <a:chOff x="1248" y="2496"/>
                <a:chExt cx="48" cy="96"/>
              </a:xfrm>
            </p:grpSpPr>
            <p:sp>
              <p:nvSpPr>
                <p:cNvPr id="173182" name="Oval 14"/>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83" name="Line 15"/>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73" name="Group 16"/>
              <p:cNvGrpSpPr>
                <a:grpSpLocks/>
              </p:cNvGrpSpPr>
              <p:nvPr/>
            </p:nvGrpSpPr>
            <p:grpSpPr bwMode="auto">
              <a:xfrm>
                <a:off x="1248" y="2688"/>
                <a:ext cx="48" cy="96"/>
                <a:chOff x="1248" y="2496"/>
                <a:chExt cx="48" cy="96"/>
              </a:xfrm>
            </p:grpSpPr>
            <p:sp>
              <p:nvSpPr>
                <p:cNvPr id="173180" name="Oval 17"/>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81" name="Line 18"/>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74" name="Group 19"/>
              <p:cNvGrpSpPr>
                <a:grpSpLocks/>
              </p:cNvGrpSpPr>
              <p:nvPr/>
            </p:nvGrpSpPr>
            <p:grpSpPr bwMode="auto">
              <a:xfrm>
                <a:off x="1248" y="2784"/>
                <a:ext cx="48" cy="96"/>
                <a:chOff x="1248" y="2496"/>
                <a:chExt cx="48" cy="96"/>
              </a:xfrm>
            </p:grpSpPr>
            <p:sp>
              <p:nvSpPr>
                <p:cNvPr id="173178" name="Oval 20"/>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79" name="Line 21"/>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75" name="Group 22"/>
              <p:cNvGrpSpPr>
                <a:grpSpLocks/>
              </p:cNvGrpSpPr>
              <p:nvPr/>
            </p:nvGrpSpPr>
            <p:grpSpPr bwMode="auto">
              <a:xfrm>
                <a:off x="1248" y="2880"/>
                <a:ext cx="48" cy="96"/>
                <a:chOff x="1248" y="2496"/>
                <a:chExt cx="48" cy="96"/>
              </a:xfrm>
            </p:grpSpPr>
            <p:sp>
              <p:nvSpPr>
                <p:cNvPr id="173176" name="Oval 23"/>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77" name="Line 24"/>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grpSp>
      <p:grpSp>
        <p:nvGrpSpPr>
          <p:cNvPr id="173060" name="Group 25"/>
          <p:cNvGrpSpPr>
            <a:grpSpLocks/>
          </p:cNvGrpSpPr>
          <p:nvPr/>
        </p:nvGrpSpPr>
        <p:grpSpPr bwMode="auto">
          <a:xfrm>
            <a:off x="1042988" y="2133600"/>
            <a:ext cx="2286000" cy="1143000"/>
            <a:chOff x="672" y="1344"/>
            <a:chExt cx="1440" cy="720"/>
          </a:xfrm>
        </p:grpSpPr>
        <p:sp>
          <p:nvSpPr>
            <p:cNvPr id="173145" name="Text Box 26"/>
            <p:cNvSpPr txBox="1">
              <a:spLocks noChangeArrowheads="1"/>
            </p:cNvSpPr>
            <p:nvPr/>
          </p:nvSpPr>
          <p:spPr bwMode="auto">
            <a:xfrm>
              <a:off x="672" y="1344"/>
              <a:ext cx="1440" cy="288"/>
            </a:xfrm>
            <a:prstGeom prst="rect">
              <a:avLst/>
            </a:prstGeom>
            <a:noFill/>
            <a:ln w="9525">
              <a:noFill/>
              <a:miter lim="800000"/>
              <a:headEnd/>
              <a:tailEnd/>
            </a:ln>
          </p:spPr>
          <p:txBody>
            <a:bodyPr>
              <a:spAutoFit/>
            </a:bodyPr>
            <a:lstStyle/>
            <a:p>
              <a:pPr>
                <a:spcBef>
                  <a:spcPct val="50000"/>
                </a:spcBef>
              </a:pPr>
              <a:r>
                <a:rPr kumimoji="1" lang="en-US" altLang="zh-CN" sz="2400">
                  <a:latin typeface="Times New Roman" pitchFamily="18" charset="0"/>
                  <a:ea typeface="楷体_GB2312" pitchFamily="49" charset="-122"/>
                </a:rPr>
                <a:t> </a:t>
              </a:r>
              <a:r>
                <a:rPr kumimoji="1" lang="en-US" altLang="zh-CN" sz="2400">
                  <a:solidFill>
                    <a:srgbClr val="FFFF99"/>
                  </a:solidFill>
                  <a:latin typeface="Times New Roman" pitchFamily="18" charset="0"/>
                  <a:ea typeface="楷体_GB2312" pitchFamily="49" charset="-122"/>
                </a:rPr>
                <a:t>M - </a:t>
              </a:r>
              <a:r>
                <a:rPr kumimoji="1" lang="en-US" altLang="zh-CN" sz="2000">
                  <a:solidFill>
                    <a:srgbClr val="FFFF99"/>
                  </a:solidFill>
                  <a:latin typeface="Times New Roman" pitchFamily="18" charset="0"/>
                  <a:ea typeface="楷体_GB2312" pitchFamily="49" charset="-122"/>
                </a:rPr>
                <a:t>P - P</a:t>
              </a:r>
              <a:r>
                <a:rPr kumimoji="1" lang="en-US" altLang="zh-CN" sz="2400">
                  <a:solidFill>
                    <a:srgbClr val="FFFF99"/>
                  </a:solidFill>
                  <a:latin typeface="Times New Roman" pitchFamily="18" charset="0"/>
                  <a:ea typeface="楷体_GB2312" pitchFamily="49" charset="-122"/>
                </a:rPr>
                <a:t> -</a:t>
              </a:r>
              <a:r>
                <a:rPr kumimoji="1" lang="zh-CN" altLang="en-US" sz="2400">
                  <a:solidFill>
                    <a:srgbClr val="FFFF99"/>
                  </a:solidFill>
                  <a:latin typeface="Times New Roman" pitchFamily="18" charset="0"/>
                  <a:ea typeface="楷体_GB2312" pitchFamily="49" charset="-122"/>
                </a:rPr>
                <a:t>类脂</a:t>
              </a:r>
            </a:p>
          </p:txBody>
        </p:sp>
        <p:sp>
          <p:nvSpPr>
            <p:cNvPr id="173146" name="Rectangle 27"/>
            <p:cNvSpPr>
              <a:spLocks noChangeArrowheads="1"/>
            </p:cNvSpPr>
            <p:nvPr/>
          </p:nvSpPr>
          <p:spPr bwMode="auto">
            <a:xfrm>
              <a:off x="763" y="1392"/>
              <a:ext cx="189" cy="192"/>
            </a:xfrm>
            <a:prstGeom prst="rect">
              <a:avLst/>
            </a:prstGeom>
            <a:noFill/>
            <a:ln w="9525">
              <a:noFill/>
              <a:miter lim="800000"/>
              <a:headEnd/>
              <a:tailEnd/>
            </a:ln>
          </p:spPr>
          <p:txBody>
            <a:bodyPr wrap="none" anchor="ctr"/>
            <a:lstStyle/>
            <a:p>
              <a:endParaRPr lang="zh-CN" altLang="en-US"/>
            </a:p>
          </p:txBody>
        </p:sp>
        <p:sp>
          <p:nvSpPr>
            <p:cNvPr id="173147" name="Oval 28"/>
            <p:cNvSpPr>
              <a:spLocks noChangeArrowheads="1"/>
            </p:cNvSpPr>
            <p:nvPr/>
          </p:nvSpPr>
          <p:spPr bwMode="auto">
            <a:xfrm>
              <a:off x="1072" y="1429"/>
              <a:ext cx="142" cy="144"/>
            </a:xfrm>
            <a:prstGeom prst="ellipse">
              <a:avLst/>
            </a:prstGeom>
            <a:noFill/>
            <a:ln w="9525">
              <a:noFill/>
              <a:round/>
              <a:headEnd/>
              <a:tailEnd/>
            </a:ln>
          </p:spPr>
          <p:txBody>
            <a:bodyPr wrap="none" anchor="ctr"/>
            <a:lstStyle/>
            <a:p>
              <a:endParaRPr lang="zh-CN" altLang="en-US"/>
            </a:p>
          </p:txBody>
        </p:sp>
        <p:sp>
          <p:nvSpPr>
            <p:cNvPr id="173148" name="Oval 29"/>
            <p:cNvSpPr>
              <a:spLocks noChangeArrowheads="1"/>
            </p:cNvSpPr>
            <p:nvPr/>
          </p:nvSpPr>
          <p:spPr bwMode="auto">
            <a:xfrm>
              <a:off x="1294" y="1429"/>
              <a:ext cx="142" cy="144"/>
            </a:xfrm>
            <a:prstGeom prst="ellipse">
              <a:avLst/>
            </a:prstGeom>
            <a:noFill/>
            <a:ln w="9525">
              <a:noFill/>
              <a:round/>
              <a:headEnd/>
              <a:tailEnd/>
            </a:ln>
          </p:spPr>
          <p:txBody>
            <a:bodyPr wrap="none" anchor="ctr"/>
            <a:lstStyle/>
            <a:p>
              <a:endParaRPr lang="zh-CN" altLang="en-US"/>
            </a:p>
          </p:txBody>
        </p:sp>
        <p:grpSp>
          <p:nvGrpSpPr>
            <p:cNvPr id="173149" name="Group 30"/>
            <p:cNvGrpSpPr>
              <a:grpSpLocks/>
            </p:cNvGrpSpPr>
            <p:nvPr/>
          </p:nvGrpSpPr>
          <p:grpSpPr bwMode="auto">
            <a:xfrm flipV="1">
              <a:off x="857" y="1584"/>
              <a:ext cx="48" cy="480"/>
              <a:chOff x="1248" y="2496"/>
              <a:chExt cx="48" cy="480"/>
            </a:xfrm>
          </p:grpSpPr>
          <p:grpSp>
            <p:nvGrpSpPr>
              <p:cNvPr id="173150" name="Group 31"/>
              <p:cNvGrpSpPr>
                <a:grpSpLocks/>
              </p:cNvGrpSpPr>
              <p:nvPr/>
            </p:nvGrpSpPr>
            <p:grpSpPr bwMode="auto">
              <a:xfrm>
                <a:off x="1248" y="2496"/>
                <a:ext cx="48" cy="96"/>
                <a:chOff x="1248" y="2496"/>
                <a:chExt cx="48" cy="96"/>
              </a:xfrm>
            </p:grpSpPr>
            <p:sp>
              <p:nvSpPr>
                <p:cNvPr id="173163" name="Oval 32"/>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64" name="Line 33"/>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51" name="Group 34"/>
              <p:cNvGrpSpPr>
                <a:grpSpLocks/>
              </p:cNvGrpSpPr>
              <p:nvPr/>
            </p:nvGrpSpPr>
            <p:grpSpPr bwMode="auto">
              <a:xfrm>
                <a:off x="1248" y="2592"/>
                <a:ext cx="48" cy="96"/>
                <a:chOff x="1248" y="2496"/>
                <a:chExt cx="48" cy="96"/>
              </a:xfrm>
            </p:grpSpPr>
            <p:sp>
              <p:nvSpPr>
                <p:cNvPr id="173161" name="Oval 35"/>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62" name="Line 36"/>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52" name="Group 37"/>
              <p:cNvGrpSpPr>
                <a:grpSpLocks/>
              </p:cNvGrpSpPr>
              <p:nvPr/>
            </p:nvGrpSpPr>
            <p:grpSpPr bwMode="auto">
              <a:xfrm>
                <a:off x="1248" y="2688"/>
                <a:ext cx="48" cy="96"/>
                <a:chOff x="1248" y="2496"/>
                <a:chExt cx="48" cy="96"/>
              </a:xfrm>
            </p:grpSpPr>
            <p:sp>
              <p:nvSpPr>
                <p:cNvPr id="173159" name="Oval 38"/>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60" name="Line 39"/>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53" name="Group 40"/>
              <p:cNvGrpSpPr>
                <a:grpSpLocks/>
              </p:cNvGrpSpPr>
              <p:nvPr/>
            </p:nvGrpSpPr>
            <p:grpSpPr bwMode="auto">
              <a:xfrm>
                <a:off x="1248" y="2784"/>
                <a:ext cx="48" cy="96"/>
                <a:chOff x="1248" y="2496"/>
                <a:chExt cx="48" cy="96"/>
              </a:xfrm>
            </p:grpSpPr>
            <p:sp>
              <p:nvSpPr>
                <p:cNvPr id="173157" name="Oval 41"/>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58" name="Line 42"/>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54" name="Group 43"/>
              <p:cNvGrpSpPr>
                <a:grpSpLocks/>
              </p:cNvGrpSpPr>
              <p:nvPr/>
            </p:nvGrpSpPr>
            <p:grpSpPr bwMode="auto">
              <a:xfrm>
                <a:off x="1248" y="2880"/>
                <a:ext cx="48" cy="96"/>
                <a:chOff x="1248" y="2496"/>
                <a:chExt cx="48" cy="96"/>
              </a:xfrm>
            </p:grpSpPr>
            <p:sp>
              <p:nvSpPr>
                <p:cNvPr id="173155" name="Oval 44"/>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56" name="Line 45"/>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grpSp>
      <p:sp>
        <p:nvSpPr>
          <p:cNvPr id="173061" name="Text Box 46"/>
          <p:cNvSpPr txBox="1">
            <a:spLocks noChangeArrowheads="1"/>
          </p:cNvSpPr>
          <p:nvPr/>
        </p:nvSpPr>
        <p:spPr bwMode="auto">
          <a:xfrm>
            <a:off x="1447800" y="1203325"/>
            <a:ext cx="2286000" cy="944563"/>
          </a:xfrm>
          <a:prstGeom prst="rect">
            <a:avLst/>
          </a:prstGeom>
          <a:noFill/>
          <a:ln w="9525">
            <a:noFill/>
            <a:miter lim="800000"/>
            <a:headEnd/>
            <a:tailEnd/>
          </a:ln>
        </p:spPr>
        <p:txBody>
          <a:bodyPr>
            <a:spAutoFit/>
          </a:bodyPr>
          <a:lstStyle/>
          <a:p>
            <a:pPr>
              <a:spcBef>
                <a:spcPct val="50000"/>
              </a:spcBef>
              <a:tabLst>
                <a:tab pos="565150" algn="l"/>
                <a:tab pos="1235075" algn="l"/>
              </a:tabLst>
            </a:pPr>
            <a:r>
              <a:rPr kumimoji="1" lang="en-US" altLang="zh-CN" sz="2000">
                <a:latin typeface="Times New Roman" pitchFamily="18" charset="0"/>
              </a:rPr>
              <a:t>	</a:t>
            </a:r>
            <a:r>
              <a:rPr kumimoji="1" lang="en-US" altLang="zh-CN" sz="2000">
                <a:solidFill>
                  <a:srgbClr val="FFFF99"/>
                </a:solidFill>
                <a:latin typeface="Times New Roman" pitchFamily="18" charset="0"/>
              </a:rPr>
              <a:t>UDP</a:t>
            </a:r>
          </a:p>
          <a:p>
            <a:pPr>
              <a:spcBef>
                <a:spcPct val="50000"/>
              </a:spcBef>
              <a:tabLst>
                <a:tab pos="565150" algn="l"/>
                <a:tab pos="1235075" algn="l"/>
              </a:tabLst>
            </a:pPr>
            <a:r>
              <a:rPr kumimoji="1" lang="en-US" altLang="zh-CN" sz="2000">
                <a:solidFill>
                  <a:srgbClr val="FFFF99"/>
                </a:solidFill>
                <a:latin typeface="Times New Roman" pitchFamily="18" charset="0"/>
              </a:rPr>
              <a:t>UDP- G	     </a:t>
            </a:r>
            <a:r>
              <a:rPr kumimoji="1" lang="en-US" altLang="zh-CN" sz="2400">
                <a:solidFill>
                  <a:srgbClr val="FFFF99"/>
                </a:solidFill>
                <a:latin typeface="Times New Roman" pitchFamily="18" charset="0"/>
                <a:ea typeface="楷体_GB2312" pitchFamily="49" charset="-122"/>
              </a:rPr>
              <a:t>②</a:t>
            </a:r>
            <a:endParaRPr kumimoji="1" lang="en-US" altLang="zh-CN" sz="2000">
              <a:solidFill>
                <a:srgbClr val="FFFF99"/>
              </a:solidFill>
              <a:latin typeface="Times New Roman" pitchFamily="18" charset="0"/>
            </a:endParaRPr>
          </a:p>
        </p:txBody>
      </p:sp>
      <p:sp>
        <p:nvSpPr>
          <p:cNvPr id="173062" name="AutoShape 47"/>
          <p:cNvSpPr>
            <a:spLocks/>
          </p:cNvSpPr>
          <p:nvPr/>
        </p:nvSpPr>
        <p:spPr bwMode="auto">
          <a:xfrm rot="3656521" flipH="1" flipV="1">
            <a:off x="3051175" y="1149350"/>
            <a:ext cx="171450" cy="1193800"/>
          </a:xfrm>
          <a:prstGeom prst="rightBracket">
            <a:avLst>
              <a:gd name="adj" fmla="val 308079"/>
            </a:avLst>
          </a:prstGeom>
          <a:noFill/>
          <a:ln w="28575">
            <a:solidFill>
              <a:srgbClr val="FFFF00"/>
            </a:solidFill>
            <a:round/>
            <a:headEnd/>
            <a:tailEnd type="triangle" w="med" len="med"/>
          </a:ln>
        </p:spPr>
        <p:txBody>
          <a:bodyPr wrap="none" anchor="ctr"/>
          <a:lstStyle/>
          <a:p>
            <a:endParaRPr lang="zh-CN" altLang="en-US"/>
          </a:p>
        </p:txBody>
      </p:sp>
      <p:sp>
        <p:nvSpPr>
          <p:cNvPr id="173063" name="Text Box 48"/>
          <p:cNvSpPr txBox="1">
            <a:spLocks noChangeArrowheads="1"/>
          </p:cNvSpPr>
          <p:nvPr/>
        </p:nvSpPr>
        <p:spPr bwMode="auto">
          <a:xfrm>
            <a:off x="533400" y="3429000"/>
            <a:ext cx="2895600" cy="1004888"/>
          </a:xfrm>
          <a:prstGeom prst="rect">
            <a:avLst/>
          </a:prstGeom>
          <a:noFill/>
          <a:ln w="9525">
            <a:noFill/>
            <a:miter lim="800000"/>
            <a:headEnd/>
            <a:tailEnd/>
          </a:ln>
        </p:spPr>
        <p:txBody>
          <a:bodyPr>
            <a:spAutoFit/>
          </a:bodyPr>
          <a:lstStyle/>
          <a:p>
            <a:pPr>
              <a:spcBef>
                <a:spcPct val="50000"/>
              </a:spcBef>
              <a:tabLst>
                <a:tab pos="476250" algn="l"/>
                <a:tab pos="1816100" algn="l"/>
              </a:tabLst>
            </a:pPr>
            <a:r>
              <a:rPr kumimoji="1" lang="en-US" altLang="zh-CN" sz="2400">
                <a:latin typeface="Times New Roman" pitchFamily="18" charset="0"/>
                <a:ea typeface="楷体_GB2312" pitchFamily="49" charset="-122"/>
              </a:rPr>
              <a:t>       </a:t>
            </a:r>
            <a:r>
              <a:rPr kumimoji="1" lang="en-US" altLang="zh-CN" sz="2400">
                <a:solidFill>
                  <a:srgbClr val="FFFF99"/>
                </a:solidFill>
                <a:latin typeface="Times New Roman" pitchFamily="18" charset="0"/>
                <a:ea typeface="楷体_GB2312" pitchFamily="49" charset="-122"/>
              </a:rPr>
              <a:t>UDP	①</a:t>
            </a:r>
          </a:p>
          <a:p>
            <a:pPr>
              <a:spcBef>
                <a:spcPct val="50000"/>
              </a:spcBef>
              <a:tabLst>
                <a:tab pos="476250" algn="l"/>
                <a:tab pos="1816100" algn="l"/>
              </a:tabLst>
            </a:pPr>
            <a:r>
              <a:rPr kumimoji="1" lang="en-US" altLang="zh-CN" sz="2400">
                <a:solidFill>
                  <a:srgbClr val="FFFF99"/>
                </a:solidFill>
                <a:latin typeface="Times New Roman" pitchFamily="18" charset="0"/>
                <a:ea typeface="楷体_GB2312" pitchFamily="49" charset="-122"/>
              </a:rPr>
              <a:t>UDP - M</a:t>
            </a:r>
          </a:p>
        </p:txBody>
      </p:sp>
      <p:sp>
        <p:nvSpPr>
          <p:cNvPr id="173064" name="Rectangle 49"/>
          <p:cNvSpPr>
            <a:spLocks noChangeArrowheads="1"/>
          </p:cNvSpPr>
          <p:nvPr/>
        </p:nvSpPr>
        <p:spPr bwMode="auto">
          <a:xfrm>
            <a:off x="1482725" y="4038600"/>
            <a:ext cx="300038" cy="304800"/>
          </a:xfrm>
          <a:prstGeom prst="rect">
            <a:avLst/>
          </a:prstGeom>
          <a:noFill/>
          <a:ln w="9525">
            <a:solidFill>
              <a:schemeClr val="tx1"/>
            </a:solidFill>
            <a:miter lim="800000"/>
            <a:headEnd/>
            <a:tailEnd/>
          </a:ln>
        </p:spPr>
        <p:txBody>
          <a:bodyPr wrap="none" anchor="ctr"/>
          <a:lstStyle/>
          <a:p>
            <a:endParaRPr lang="zh-CN" altLang="en-US"/>
          </a:p>
        </p:txBody>
      </p:sp>
      <p:grpSp>
        <p:nvGrpSpPr>
          <p:cNvPr id="173065" name="Group 50"/>
          <p:cNvGrpSpPr>
            <a:grpSpLocks/>
          </p:cNvGrpSpPr>
          <p:nvPr/>
        </p:nvGrpSpPr>
        <p:grpSpPr bwMode="auto">
          <a:xfrm flipV="1">
            <a:off x="1600200" y="4343400"/>
            <a:ext cx="76200" cy="762000"/>
            <a:chOff x="1248" y="2496"/>
            <a:chExt cx="48" cy="480"/>
          </a:xfrm>
        </p:grpSpPr>
        <p:grpSp>
          <p:nvGrpSpPr>
            <p:cNvPr id="173130" name="Group 51"/>
            <p:cNvGrpSpPr>
              <a:grpSpLocks/>
            </p:cNvGrpSpPr>
            <p:nvPr/>
          </p:nvGrpSpPr>
          <p:grpSpPr bwMode="auto">
            <a:xfrm>
              <a:off x="1248" y="2496"/>
              <a:ext cx="48" cy="96"/>
              <a:chOff x="1248" y="2496"/>
              <a:chExt cx="48" cy="96"/>
            </a:xfrm>
          </p:grpSpPr>
          <p:sp>
            <p:nvSpPr>
              <p:cNvPr id="173143" name="Oval 52"/>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44" name="Line 53"/>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31" name="Group 54"/>
            <p:cNvGrpSpPr>
              <a:grpSpLocks/>
            </p:cNvGrpSpPr>
            <p:nvPr/>
          </p:nvGrpSpPr>
          <p:grpSpPr bwMode="auto">
            <a:xfrm>
              <a:off x="1248" y="2592"/>
              <a:ext cx="48" cy="96"/>
              <a:chOff x="1248" y="2496"/>
              <a:chExt cx="48" cy="96"/>
            </a:xfrm>
          </p:grpSpPr>
          <p:sp>
            <p:nvSpPr>
              <p:cNvPr id="173141" name="Oval 55"/>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42" name="Line 56"/>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32" name="Group 57"/>
            <p:cNvGrpSpPr>
              <a:grpSpLocks/>
            </p:cNvGrpSpPr>
            <p:nvPr/>
          </p:nvGrpSpPr>
          <p:grpSpPr bwMode="auto">
            <a:xfrm>
              <a:off x="1248" y="2688"/>
              <a:ext cx="48" cy="96"/>
              <a:chOff x="1248" y="2496"/>
              <a:chExt cx="48" cy="96"/>
            </a:xfrm>
          </p:grpSpPr>
          <p:sp>
            <p:nvSpPr>
              <p:cNvPr id="173139" name="Oval 58"/>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40" name="Line 59"/>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33" name="Group 60"/>
            <p:cNvGrpSpPr>
              <a:grpSpLocks/>
            </p:cNvGrpSpPr>
            <p:nvPr/>
          </p:nvGrpSpPr>
          <p:grpSpPr bwMode="auto">
            <a:xfrm>
              <a:off x="1248" y="2784"/>
              <a:ext cx="48" cy="96"/>
              <a:chOff x="1248" y="2496"/>
              <a:chExt cx="48" cy="96"/>
            </a:xfrm>
          </p:grpSpPr>
          <p:sp>
            <p:nvSpPr>
              <p:cNvPr id="173137" name="Oval 61"/>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38" name="Line 62"/>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34" name="Group 63"/>
            <p:cNvGrpSpPr>
              <a:grpSpLocks/>
            </p:cNvGrpSpPr>
            <p:nvPr/>
          </p:nvGrpSpPr>
          <p:grpSpPr bwMode="auto">
            <a:xfrm>
              <a:off x="1248" y="2880"/>
              <a:ext cx="48" cy="96"/>
              <a:chOff x="1248" y="2496"/>
              <a:chExt cx="48" cy="96"/>
            </a:xfrm>
          </p:grpSpPr>
          <p:sp>
            <p:nvSpPr>
              <p:cNvPr id="173135" name="Oval 64"/>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36" name="Line 65"/>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grpSp>
        <p:nvGrpSpPr>
          <p:cNvPr id="173066" name="Group 66"/>
          <p:cNvGrpSpPr>
            <a:grpSpLocks/>
          </p:cNvGrpSpPr>
          <p:nvPr/>
        </p:nvGrpSpPr>
        <p:grpSpPr bwMode="auto">
          <a:xfrm>
            <a:off x="2362200" y="4648200"/>
            <a:ext cx="2743200" cy="457200"/>
            <a:chOff x="1488" y="2928"/>
            <a:chExt cx="1728" cy="288"/>
          </a:xfrm>
        </p:grpSpPr>
        <p:sp>
          <p:nvSpPr>
            <p:cNvPr id="173128" name="Text Box 67"/>
            <p:cNvSpPr txBox="1">
              <a:spLocks noChangeArrowheads="1"/>
            </p:cNvSpPr>
            <p:nvPr/>
          </p:nvSpPr>
          <p:spPr bwMode="auto">
            <a:xfrm>
              <a:off x="1488" y="2928"/>
              <a:ext cx="1728" cy="288"/>
            </a:xfrm>
            <a:prstGeom prst="rect">
              <a:avLst/>
            </a:prstGeom>
            <a:noFill/>
            <a:ln w="9525">
              <a:noFill/>
              <a:miter lim="800000"/>
              <a:headEnd/>
              <a:tailEnd/>
            </a:ln>
          </p:spPr>
          <p:txBody>
            <a:bodyPr>
              <a:spAutoFit/>
            </a:bodyPr>
            <a:lstStyle/>
            <a:p>
              <a:pPr>
                <a:spcBef>
                  <a:spcPct val="50000"/>
                </a:spcBef>
                <a:tabLst>
                  <a:tab pos="1339850" algn="l"/>
                </a:tabLst>
              </a:pPr>
              <a:r>
                <a:rPr kumimoji="1" lang="en-US" altLang="zh-CN" sz="2400">
                  <a:latin typeface="Times New Roman" pitchFamily="18" charset="0"/>
                  <a:ea typeface="楷体_GB2312" pitchFamily="49" charset="-122"/>
                </a:rPr>
                <a:t> </a:t>
              </a:r>
              <a:r>
                <a:rPr kumimoji="1" lang="en-US" altLang="zh-CN" sz="2000">
                  <a:latin typeface="Times New Roman" pitchFamily="18" charset="0"/>
                  <a:ea typeface="楷体_GB2312" pitchFamily="49" charset="-122"/>
                </a:rPr>
                <a:t> </a:t>
              </a:r>
              <a:r>
                <a:rPr kumimoji="1" lang="en-US" altLang="zh-CN" sz="2000">
                  <a:solidFill>
                    <a:srgbClr val="FFFF99"/>
                  </a:solidFill>
                  <a:latin typeface="Times New Roman" pitchFamily="18" charset="0"/>
                  <a:ea typeface="楷体_GB2312" pitchFamily="49" charset="-122"/>
                </a:rPr>
                <a:t>P</a:t>
              </a:r>
              <a:r>
                <a:rPr kumimoji="1" lang="en-US" altLang="zh-CN" sz="2400">
                  <a:solidFill>
                    <a:srgbClr val="FFFF99"/>
                  </a:solidFill>
                  <a:latin typeface="Times New Roman" pitchFamily="18" charset="0"/>
                  <a:ea typeface="楷体_GB2312" pitchFamily="49" charset="-122"/>
                </a:rPr>
                <a:t> -</a:t>
              </a:r>
              <a:r>
                <a:rPr kumimoji="1" lang="zh-CN" altLang="en-US" sz="2400">
                  <a:solidFill>
                    <a:srgbClr val="FFFF99"/>
                  </a:solidFill>
                  <a:latin typeface="Times New Roman" pitchFamily="18" charset="0"/>
                  <a:ea typeface="楷体_GB2312" pitchFamily="49" charset="-122"/>
                </a:rPr>
                <a:t>类脂	</a:t>
              </a:r>
              <a:r>
                <a:rPr kumimoji="1" lang="en-US" altLang="zh-CN" sz="2400">
                  <a:solidFill>
                    <a:srgbClr val="FFFF99"/>
                  </a:solidFill>
                  <a:latin typeface="Times New Roman" pitchFamily="18" charset="0"/>
                  <a:ea typeface="楷体_GB2312" pitchFamily="49" charset="-122"/>
                </a:rPr>
                <a:t>Pi      ⑤</a:t>
              </a:r>
            </a:p>
          </p:txBody>
        </p:sp>
        <p:sp>
          <p:nvSpPr>
            <p:cNvPr id="173129" name="Oval 68"/>
            <p:cNvSpPr>
              <a:spLocks noChangeArrowheads="1"/>
            </p:cNvSpPr>
            <p:nvPr/>
          </p:nvSpPr>
          <p:spPr bwMode="auto">
            <a:xfrm>
              <a:off x="1588" y="3013"/>
              <a:ext cx="151" cy="144"/>
            </a:xfrm>
            <a:prstGeom prst="ellipse">
              <a:avLst/>
            </a:prstGeom>
            <a:noFill/>
            <a:ln w="9525">
              <a:solidFill>
                <a:schemeClr val="tx1"/>
              </a:solidFill>
              <a:round/>
              <a:headEnd/>
              <a:tailEnd/>
            </a:ln>
          </p:spPr>
          <p:txBody>
            <a:bodyPr wrap="none" anchor="ctr"/>
            <a:lstStyle/>
            <a:p>
              <a:endParaRPr lang="zh-CN" altLang="en-US"/>
            </a:p>
          </p:txBody>
        </p:sp>
      </p:grpSp>
      <p:grpSp>
        <p:nvGrpSpPr>
          <p:cNvPr id="173067" name="Group 69"/>
          <p:cNvGrpSpPr>
            <a:grpSpLocks/>
          </p:cNvGrpSpPr>
          <p:nvPr/>
        </p:nvGrpSpPr>
        <p:grpSpPr bwMode="auto">
          <a:xfrm>
            <a:off x="5257800" y="4724400"/>
            <a:ext cx="1828800" cy="457200"/>
            <a:chOff x="3600" y="3216"/>
            <a:chExt cx="1152" cy="288"/>
          </a:xfrm>
        </p:grpSpPr>
        <p:sp>
          <p:nvSpPr>
            <p:cNvPr id="173125" name="Text Box 70"/>
            <p:cNvSpPr txBox="1">
              <a:spLocks noChangeArrowheads="1"/>
            </p:cNvSpPr>
            <p:nvPr/>
          </p:nvSpPr>
          <p:spPr bwMode="auto">
            <a:xfrm>
              <a:off x="3600" y="3216"/>
              <a:ext cx="1152" cy="288"/>
            </a:xfrm>
            <a:prstGeom prst="rect">
              <a:avLst/>
            </a:prstGeom>
            <a:noFill/>
            <a:ln w="9525">
              <a:noFill/>
              <a:miter lim="800000"/>
              <a:headEnd/>
              <a:tailEnd/>
            </a:ln>
          </p:spPr>
          <p:txBody>
            <a:bodyPr>
              <a:spAutoFit/>
            </a:bodyPr>
            <a:lstStyle/>
            <a:p>
              <a:pPr>
                <a:spcBef>
                  <a:spcPct val="50000"/>
                </a:spcBef>
              </a:pPr>
              <a:r>
                <a:rPr kumimoji="1" lang="en-US" altLang="zh-CN" sz="2400">
                  <a:latin typeface="Times New Roman" pitchFamily="18" charset="0"/>
                  <a:ea typeface="楷体_GB2312" pitchFamily="49" charset="-122"/>
                </a:rPr>
                <a:t>  </a:t>
              </a:r>
              <a:r>
                <a:rPr kumimoji="1" lang="en-US" altLang="zh-CN" sz="2000">
                  <a:solidFill>
                    <a:srgbClr val="FFFF99"/>
                  </a:solidFill>
                  <a:latin typeface="Times New Roman" pitchFamily="18" charset="0"/>
                  <a:ea typeface="楷体_GB2312" pitchFamily="49" charset="-122"/>
                </a:rPr>
                <a:t>P - P</a:t>
              </a:r>
              <a:r>
                <a:rPr kumimoji="1" lang="en-US" altLang="zh-CN" sz="2400">
                  <a:solidFill>
                    <a:srgbClr val="FFFF99"/>
                  </a:solidFill>
                  <a:latin typeface="Times New Roman" pitchFamily="18" charset="0"/>
                  <a:ea typeface="楷体_GB2312" pitchFamily="49" charset="-122"/>
                </a:rPr>
                <a:t> -</a:t>
              </a:r>
              <a:r>
                <a:rPr kumimoji="1" lang="zh-CN" altLang="en-US" sz="2400">
                  <a:solidFill>
                    <a:srgbClr val="FFFF99"/>
                  </a:solidFill>
                  <a:latin typeface="Times New Roman" pitchFamily="18" charset="0"/>
                  <a:ea typeface="楷体_GB2312" pitchFamily="49" charset="-122"/>
                </a:rPr>
                <a:t>类脂</a:t>
              </a:r>
            </a:p>
          </p:txBody>
        </p:sp>
        <p:sp>
          <p:nvSpPr>
            <p:cNvPr id="173126" name="Oval 71"/>
            <p:cNvSpPr>
              <a:spLocks noChangeArrowheads="1"/>
            </p:cNvSpPr>
            <p:nvPr/>
          </p:nvSpPr>
          <p:spPr bwMode="auto">
            <a:xfrm>
              <a:off x="3712" y="3301"/>
              <a:ext cx="142" cy="144"/>
            </a:xfrm>
            <a:prstGeom prst="ellipse">
              <a:avLst/>
            </a:prstGeom>
            <a:noFill/>
            <a:ln w="9525">
              <a:solidFill>
                <a:schemeClr val="tx1"/>
              </a:solidFill>
              <a:round/>
              <a:headEnd/>
              <a:tailEnd/>
            </a:ln>
          </p:spPr>
          <p:txBody>
            <a:bodyPr wrap="none" anchor="ctr"/>
            <a:lstStyle/>
            <a:p>
              <a:endParaRPr lang="zh-CN" altLang="en-US"/>
            </a:p>
          </p:txBody>
        </p:sp>
        <p:sp>
          <p:nvSpPr>
            <p:cNvPr id="173127" name="Oval 72"/>
            <p:cNvSpPr>
              <a:spLocks noChangeArrowheads="1"/>
            </p:cNvSpPr>
            <p:nvPr/>
          </p:nvSpPr>
          <p:spPr bwMode="auto">
            <a:xfrm>
              <a:off x="3934" y="3301"/>
              <a:ext cx="142" cy="144"/>
            </a:xfrm>
            <a:prstGeom prst="ellipse">
              <a:avLst/>
            </a:prstGeom>
            <a:noFill/>
            <a:ln w="9525">
              <a:solidFill>
                <a:schemeClr val="tx1"/>
              </a:solidFill>
              <a:round/>
              <a:headEnd/>
              <a:tailEnd/>
            </a:ln>
          </p:spPr>
          <p:txBody>
            <a:bodyPr wrap="none" anchor="ctr"/>
            <a:lstStyle/>
            <a:p>
              <a:endParaRPr lang="zh-CN" altLang="en-US"/>
            </a:p>
          </p:txBody>
        </p:sp>
      </p:grpSp>
      <p:sp>
        <p:nvSpPr>
          <p:cNvPr id="173068" name="AutoShape 73"/>
          <p:cNvSpPr>
            <a:spLocks/>
          </p:cNvSpPr>
          <p:nvPr/>
        </p:nvSpPr>
        <p:spPr bwMode="auto">
          <a:xfrm rot="8028437" flipH="1" flipV="1">
            <a:off x="6323806" y="1316832"/>
            <a:ext cx="198437" cy="1397000"/>
          </a:xfrm>
          <a:prstGeom prst="rightBracket">
            <a:avLst>
              <a:gd name="adj" fmla="val 311488"/>
            </a:avLst>
          </a:prstGeom>
          <a:noFill/>
          <a:ln w="28575">
            <a:solidFill>
              <a:srgbClr val="FFFF00"/>
            </a:solidFill>
            <a:round/>
            <a:headEnd/>
            <a:tailEnd type="triangle" w="med" len="med"/>
          </a:ln>
        </p:spPr>
        <p:txBody>
          <a:bodyPr wrap="none" anchor="ctr"/>
          <a:lstStyle/>
          <a:p>
            <a:endParaRPr lang="zh-CN" altLang="en-US"/>
          </a:p>
        </p:txBody>
      </p:sp>
      <p:grpSp>
        <p:nvGrpSpPr>
          <p:cNvPr id="173069" name="Group 74"/>
          <p:cNvGrpSpPr>
            <a:grpSpLocks/>
          </p:cNvGrpSpPr>
          <p:nvPr/>
        </p:nvGrpSpPr>
        <p:grpSpPr bwMode="auto">
          <a:xfrm>
            <a:off x="3651250" y="5029200"/>
            <a:ext cx="1911350" cy="533400"/>
            <a:chOff x="2300" y="3216"/>
            <a:chExt cx="1204" cy="288"/>
          </a:xfrm>
        </p:grpSpPr>
        <p:grpSp>
          <p:nvGrpSpPr>
            <p:cNvPr id="173118" name="Group 75"/>
            <p:cNvGrpSpPr>
              <a:grpSpLocks/>
            </p:cNvGrpSpPr>
            <p:nvPr/>
          </p:nvGrpSpPr>
          <p:grpSpPr bwMode="auto">
            <a:xfrm>
              <a:off x="2300" y="3286"/>
              <a:ext cx="1204" cy="218"/>
              <a:chOff x="2112" y="3216"/>
              <a:chExt cx="1204" cy="218"/>
            </a:xfrm>
          </p:grpSpPr>
          <p:grpSp>
            <p:nvGrpSpPr>
              <p:cNvPr id="173120" name="Group 76"/>
              <p:cNvGrpSpPr>
                <a:grpSpLocks/>
              </p:cNvGrpSpPr>
              <p:nvPr/>
            </p:nvGrpSpPr>
            <p:grpSpPr bwMode="auto">
              <a:xfrm>
                <a:off x="2688" y="3290"/>
                <a:ext cx="48" cy="144"/>
                <a:chOff x="432" y="3600"/>
                <a:chExt cx="48" cy="144"/>
              </a:xfrm>
            </p:grpSpPr>
            <p:sp>
              <p:nvSpPr>
                <p:cNvPr id="173123" name="Line 77"/>
                <p:cNvSpPr>
                  <a:spLocks noChangeShapeType="1"/>
                </p:cNvSpPr>
                <p:nvPr/>
              </p:nvSpPr>
              <p:spPr bwMode="auto">
                <a:xfrm>
                  <a:off x="432" y="3600"/>
                  <a:ext cx="0" cy="144"/>
                </a:xfrm>
                <a:prstGeom prst="line">
                  <a:avLst/>
                </a:prstGeom>
                <a:noFill/>
                <a:ln w="9525">
                  <a:solidFill>
                    <a:srgbClr val="FFFF00"/>
                  </a:solidFill>
                  <a:round/>
                  <a:headEnd/>
                  <a:tailEnd/>
                </a:ln>
              </p:spPr>
              <p:txBody>
                <a:bodyPr wrap="none" anchor="ctr"/>
                <a:lstStyle/>
                <a:p>
                  <a:endParaRPr lang="zh-CN" altLang="en-US"/>
                </a:p>
              </p:txBody>
            </p:sp>
            <p:sp>
              <p:nvSpPr>
                <p:cNvPr id="173124" name="Line 78"/>
                <p:cNvSpPr>
                  <a:spLocks noChangeShapeType="1"/>
                </p:cNvSpPr>
                <p:nvPr/>
              </p:nvSpPr>
              <p:spPr bwMode="auto">
                <a:xfrm>
                  <a:off x="480" y="3600"/>
                  <a:ext cx="0" cy="144"/>
                </a:xfrm>
                <a:prstGeom prst="line">
                  <a:avLst/>
                </a:prstGeom>
                <a:noFill/>
                <a:ln w="9525">
                  <a:solidFill>
                    <a:srgbClr val="FFFF00"/>
                  </a:solidFill>
                  <a:round/>
                  <a:headEnd/>
                  <a:tailEnd/>
                </a:ln>
              </p:spPr>
              <p:txBody>
                <a:bodyPr wrap="none" anchor="ctr"/>
                <a:lstStyle/>
                <a:p>
                  <a:endParaRPr lang="zh-CN" altLang="en-US"/>
                </a:p>
              </p:txBody>
            </p:sp>
          </p:grpSp>
          <p:sp>
            <p:nvSpPr>
              <p:cNvPr id="173121" name="Arc 79"/>
              <p:cNvSpPr>
                <a:spLocks/>
              </p:cNvSpPr>
              <p:nvPr/>
            </p:nvSpPr>
            <p:spPr bwMode="auto">
              <a:xfrm flipV="1">
                <a:off x="2740" y="3216"/>
                <a:ext cx="5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FF00"/>
                </a:solidFill>
                <a:round/>
                <a:headEnd/>
                <a:tailEnd/>
              </a:ln>
            </p:spPr>
            <p:txBody>
              <a:bodyPr wrap="none" anchor="ctr"/>
              <a:lstStyle/>
              <a:p>
                <a:endParaRPr lang="zh-CN" altLang="en-US"/>
              </a:p>
            </p:txBody>
          </p:sp>
          <p:sp>
            <p:nvSpPr>
              <p:cNvPr id="173122" name="Arc 80"/>
              <p:cNvSpPr>
                <a:spLocks/>
              </p:cNvSpPr>
              <p:nvPr/>
            </p:nvSpPr>
            <p:spPr bwMode="auto">
              <a:xfrm flipH="1" flipV="1">
                <a:off x="2112" y="3216"/>
                <a:ext cx="5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FF00"/>
                </a:solidFill>
                <a:round/>
                <a:headEnd/>
                <a:tailEnd type="triangle" w="med" len="med"/>
              </a:ln>
            </p:spPr>
            <p:txBody>
              <a:bodyPr wrap="none" anchor="ctr"/>
              <a:lstStyle/>
              <a:p>
                <a:endParaRPr lang="zh-CN" altLang="en-US"/>
              </a:p>
            </p:txBody>
          </p:sp>
        </p:grpSp>
        <p:sp>
          <p:nvSpPr>
            <p:cNvPr id="173119" name="Arc 81"/>
            <p:cNvSpPr>
              <a:spLocks/>
            </p:cNvSpPr>
            <p:nvPr/>
          </p:nvSpPr>
          <p:spPr bwMode="auto">
            <a:xfrm flipH="1" flipV="1">
              <a:off x="2496" y="3216"/>
              <a:ext cx="144"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FF00"/>
              </a:solidFill>
              <a:round/>
              <a:headEnd/>
              <a:tailEnd type="triangle" w="med" len="med"/>
            </a:ln>
          </p:spPr>
          <p:txBody>
            <a:bodyPr wrap="none" anchor="ctr"/>
            <a:lstStyle/>
            <a:p>
              <a:endParaRPr lang="zh-CN" altLang="en-US"/>
            </a:p>
          </p:txBody>
        </p:sp>
      </p:grpSp>
      <p:sp>
        <p:nvSpPr>
          <p:cNvPr id="173070" name="Text Box 82"/>
          <p:cNvSpPr txBox="1">
            <a:spLocks noChangeArrowheads="1"/>
          </p:cNvSpPr>
          <p:nvPr/>
        </p:nvSpPr>
        <p:spPr bwMode="auto">
          <a:xfrm>
            <a:off x="4038600" y="5715000"/>
            <a:ext cx="1219200" cy="457200"/>
          </a:xfrm>
          <a:prstGeom prst="rect">
            <a:avLst/>
          </a:prstGeom>
          <a:noFill/>
          <a:ln w="9525">
            <a:noFill/>
            <a:miter lim="800000"/>
            <a:headEnd/>
            <a:tailEnd/>
          </a:ln>
        </p:spPr>
        <p:txBody>
          <a:bodyPr>
            <a:spAutoFit/>
          </a:bodyPr>
          <a:lstStyle/>
          <a:p>
            <a:pPr>
              <a:spcBef>
                <a:spcPct val="50000"/>
              </a:spcBef>
            </a:pPr>
            <a:r>
              <a:rPr kumimoji="1" lang="zh-CN" altLang="en-US" sz="2400">
                <a:solidFill>
                  <a:srgbClr val="FFFF99"/>
                </a:solidFill>
                <a:latin typeface="Times New Roman" pitchFamily="18" charset="0"/>
                <a:ea typeface="楷体_GB2312" pitchFamily="49" charset="-122"/>
              </a:rPr>
              <a:t>杆菌肽</a:t>
            </a:r>
          </a:p>
        </p:txBody>
      </p:sp>
      <p:sp>
        <p:nvSpPr>
          <p:cNvPr id="173071" name="Arc 83"/>
          <p:cNvSpPr>
            <a:spLocks/>
          </p:cNvSpPr>
          <p:nvPr/>
        </p:nvSpPr>
        <p:spPr bwMode="auto">
          <a:xfrm rot="6643481" flipH="1">
            <a:off x="6526213" y="3822700"/>
            <a:ext cx="531812" cy="128588"/>
          </a:xfrm>
          <a:custGeom>
            <a:avLst/>
            <a:gdLst>
              <a:gd name="T0" fmla="*/ 0 w 28165"/>
              <a:gd name="T1" fmla="*/ 215617 h 21600"/>
              <a:gd name="T2" fmla="*/ 189607192 w 28165"/>
              <a:gd name="T3" fmla="*/ 4557153 h 21600"/>
              <a:gd name="T4" fmla="*/ 44195519 w 28165"/>
              <a:gd name="T5" fmla="*/ 4557153 h 21600"/>
              <a:gd name="T6" fmla="*/ 0 60000 65536"/>
              <a:gd name="T7" fmla="*/ 0 60000 65536"/>
              <a:gd name="T8" fmla="*/ 0 60000 65536"/>
              <a:gd name="T9" fmla="*/ 0 w 28165"/>
              <a:gd name="T10" fmla="*/ 0 h 21600"/>
              <a:gd name="T11" fmla="*/ 28165 w 28165"/>
              <a:gd name="T12" fmla="*/ 21600 h 21600"/>
            </a:gdLst>
            <a:ahLst/>
            <a:cxnLst>
              <a:cxn ang="T6">
                <a:pos x="T0" y="T1"/>
              </a:cxn>
              <a:cxn ang="T7">
                <a:pos x="T2" y="T3"/>
              </a:cxn>
              <a:cxn ang="T8">
                <a:pos x="T4" y="T5"/>
              </a:cxn>
            </a:cxnLst>
            <a:rect l="T9" t="T10" r="T11" b="T12"/>
            <a:pathLst>
              <a:path w="28165" h="21600" fill="none" extrusionOk="0">
                <a:moveTo>
                  <a:pt x="-1" y="1021"/>
                </a:moveTo>
                <a:cubicBezTo>
                  <a:pt x="2122" y="344"/>
                  <a:pt x="4337" y="-1"/>
                  <a:pt x="6565" y="0"/>
                </a:cubicBezTo>
                <a:cubicBezTo>
                  <a:pt x="18494" y="0"/>
                  <a:pt x="28165" y="9670"/>
                  <a:pt x="28165" y="21600"/>
                </a:cubicBezTo>
              </a:path>
              <a:path w="28165" h="21600" stroke="0" extrusionOk="0">
                <a:moveTo>
                  <a:pt x="-1" y="1021"/>
                </a:moveTo>
                <a:cubicBezTo>
                  <a:pt x="2122" y="344"/>
                  <a:pt x="4337" y="-1"/>
                  <a:pt x="6565" y="0"/>
                </a:cubicBezTo>
                <a:cubicBezTo>
                  <a:pt x="18494" y="0"/>
                  <a:pt x="28165" y="9670"/>
                  <a:pt x="28165" y="21600"/>
                </a:cubicBezTo>
                <a:lnTo>
                  <a:pt x="6565" y="21600"/>
                </a:lnTo>
                <a:close/>
              </a:path>
            </a:pathLst>
          </a:custGeom>
          <a:noFill/>
          <a:ln w="57150" cmpd="thinThick">
            <a:solidFill>
              <a:srgbClr val="FFFF00"/>
            </a:solidFill>
            <a:round/>
            <a:headEnd/>
            <a:tailEnd/>
          </a:ln>
        </p:spPr>
        <p:txBody>
          <a:bodyPr wrap="none" anchor="ctr"/>
          <a:lstStyle/>
          <a:p>
            <a:endParaRPr lang="zh-CN" altLang="en-US"/>
          </a:p>
        </p:txBody>
      </p:sp>
      <p:sp>
        <p:nvSpPr>
          <p:cNvPr id="173072" name="Arc 84"/>
          <p:cNvSpPr>
            <a:spLocks/>
          </p:cNvSpPr>
          <p:nvPr/>
        </p:nvSpPr>
        <p:spPr bwMode="auto">
          <a:xfrm rot="6961263">
            <a:off x="6352381" y="4366419"/>
            <a:ext cx="485775" cy="128588"/>
          </a:xfrm>
          <a:custGeom>
            <a:avLst/>
            <a:gdLst>
              <a:gd name="T0" fmla="*/ 0 w 21600"/>
              <a:gd name="T1" fmla="*/ 0 h 21600"/>
              <a:gd name="T2" fmla="*/ 245695820 w 21600"/>
              <a:gd name="T3" fmla="*/ 4557153 h 21600"/>
              <a:gd name="T4" fmla="*/ 0 w 21600"/>
              <a:gd name="T5" fmla="*/ 455715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FF00"/>
            </a:solidFill>
            <a:round/>
            <a:headEnd/>
            <a:tailEnd type="triangle" w="med" len="med"/>
          </a:ln>
        </p:spPr>
        <p:txBody>
          <a:bodyPr wrap="none" anchor="ctr"/>
          <a:lstStyle/>
          <a:p>
            <a:endParaRPr lang="zh-CN" altLang="en-US"/>
          </a:p>
        </p:txBody>
      </p:sp>
      <p:grpSp>
        <p:nvGrpSpPr>
          <p:cNvPr id="173073" name="Group 85"/>
          <p:cNvGrpSpPr>
            <a:grpSpLocks/>
          </p:cNvGrpSpPr>
          <p:nvPr/>
        </p:nvGrpSpPr>
        <p:grpSpPr bwMode="auto">
          <a:xfrm rot="-710215">
            <a:off x="6680200" y="4103688"/>
            <a:ext cx="171450" cy="206375"/>
            <a:chOff x="4623" y="3312"/>
            <a:chExt cx="129" cy="122"/>
          </a:xfrm>
        </p:grpSpPr>
        <p:sp>
          <p:nvSpPr>
            <p:cNvPr id="173116" name="Line 86"/>
            <p:cNvSpPr>
              <a:spLocks noChangeShapeType="1"/>
            </p:cNvSpPr>
            <p:nvPr/>
          </p:nvSpPr>
          <p:spPr bwMode="auto">
            <a:xfrm>
              <a:off x="4656" y="3312"/>
              <a:ext cx="96" cy="96"/>
            </a:xfrm>
            <a:prstGeom prst="line">
              <a:avLst/>
            </a:prstGeom>
            <a:noFill/>
            <a:ln w="9525">
              <a:solidFill>
                <a:schemeClr val="tx1"/>
              </a:solidFill>
              <a:round/>
              <a:headEnd/>
              <a:tailEnd/>
            </a:ln>
          </p:spPr>
          <p:txBody>
            <a:bodyPr wrap="none" anchor="ctr"/>
            <a:lstStyle/>
            <a:p>
              <a:endParaRPr lang="zh-CN" altLang="en-US"/>
            </a:p>
          </p:txBody>
        </p:sp>
        <p:sp>
          <p:nvSpPr>
            <p:cNvPr id="173117" name="Line 87"/>
            <p:cNvSpPr>
              <a:spLocks noChangeShapeType="1"/>
            </p:cNvSpPr>
            <p:nvPr/>
          </p:nvSpPr>
          <p:spPr bwMode="auto">
            <a:xfrm>
              <a:off x="4623" y="3338"/>
              <a:ext cx="96" cy="96"/>
            </a:xfrm>
            <a:prstGeom prst="line">
              <a:avLst/>
            </a:prstGeom>
            <a:noFill/>
            <a:ln w="9525">
              <a:solidFill>
                <a:schemeClr val="tx1"/>
              </a:solidFill>
              <a:round/>
              <a:headEnd/>
              <a:tailEnd/>
            </a:ln>
          </p:spPr>
          <p:txBody>
            <a:bodyPr wrap="none" anchor="ctr"/>
            <a:lstStyle/>
            <a:p>
              <a:endParaRPr lang="zh-CN" altLang="en-US"/>
            </a:p>
          </p:txBody>
        </p:sp>
      </p:grpSp>
      <p:sp>
        <p:nvSpPr>
          <p:cNvPr id="173074" name="Text Box 88"/>
          <p:cNvSpPr txBox="1">
            <a:spLocks noChangeArrowheads="1"/>
          </p:cNvSpPr>
          <p:nvPr/>
        </p:nvSpPr>
        <p:spPr bwMode="auto">
          <a:xfrm>
            <a:off x="6248400" y="3886200"/>
            <a:ext cx="2133600" cy="457200"/>
          </a:xfrm>
          <a:prstGeom prst="rect">
            <a:avLst/>
          </a:prstGeom>
          <a:noFill/>
          <a:ln w="9525">
            <a:noFill/>
            <a:miter lim="800000"/>
            <a:headEnd/>
            <a:tailEnd/>
          </a:ln>
        </p:spPr>
        <p:txBody>
          <a:bodyPr>
            <a:spAutoFit/>
          </a:bodyPr>
          <a:lstStyle/>
          <a:p>
            <a:pPr>
              <a:spcBef>
                <a:spcPct val="50000"/>
              </a:spcBef>
              <a:tabLst>
                <a:tab pos="565150" algn="l"/>
              </a:tabLst>
            </a:pPr>
            <a:r>
              <a:rPr kumimoji="1" lang="en-US" altLang="zh-CN" sz="2400">
                <a:solidFill>
                  <a:srgbClr val="FFFF99"/>
                </a:solidFill>
                <a:latin typeface="Times New Roman" pitchFamily="18" charset="0"/>
                <a:ea typeface="楷体_GB2312" pitchFamily="49" charset="-122"/>
              </a:rPr>
              <a:t>④	</a:t>
            </a:r>
            <a:r>
              <a:rPr kumimoji="1" lang="zh-CN" altLang="en-US" sz="2400">
                <a:solidFill>
                  <a:srgbClr val="FFFF99"/>
                </a:solidFill>
                <a:latin typeface="Times New Roman" pitchFamily="18" charset="0"/>
                <a:ea typeface="楷体_GB2312" pitchFamily="49" charset="-122"/>
              </a:rPr>
              <a:t>万古霉素</a:t>
            </a:r>
          </a:p>
        </p:txBody>
      </p:sp>
      <p:sp>
        <p:nvSpPr>
          <p:cNvPr id="173075" name="Arc 89"/>
          <p:cNvSpPr>
            <a:spLocks/>
          </p:cNvSpPr>
          <p:nvPr/>
        </p:nvSpPr>
        <p:spPr bwMode="auto">
          <a:xfrm rot="10800000">
            <a:off x="6732588" y="4292600"/>
            <a:ext cx="515937" cy="381000"/>
          </a:xfrm>
          <a:custGeom>
            <a:avLst/>
            <a:gdLst>
              <a:gd name="T0" fmla="*/ 0 w 21600"/>
              <a:gd name="T1" fmla="*/ 0 h 21600"/>
              <a:gd name="T2" fmla="*/ 294362303 w 21600"/>
              <a:gd name="T3" fmla="*/ 118540664 h 21600"/>
              <a:gd name="T4" fmla="*/ 0 w 21600"/>
              <a:gd name="T5" fmla="*/ 11854066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cmpd="thinThick">
            <a:solidFill>
              <a:srgbClr val="FFFF00"/>
            </a:solidFill>
            <a:round/>
            <a:headEnd type="triangle" w="med" len="med"/>
            <a:tailEnd/>
          </a:ln>
        </p:spPr>
        <p:txBody>
          <a:bodyPr wrap="none" anchor="ctr"/>
          <a:lstStyle/>
          <a:p>
            <a:endParaRPr lang="zh-CN" altLang="en-US"/>
          </a:p>
        </p:txBody>
      </p:sp>
      <p:sp>
        <p:nvSpPr>
          <p:cNvPr id="173076" name="AutoShape 90"/>
          <p:cNvSpPr>
            <a:spLocks/>
          </p:cNvSpPr>
          <p:nvPr/>
        </p:nvSpPr>
        <p:spPr bwMode="auto">
          <a:xfrm rot="-1011483" flipH="1" flipV="1">
            <a:off x="6516688" y="1557338"/>
            <a:ext cx="379412" cy="536575"/>
          </a:xfrm>
          <a:prstGeom prst="rightBracket">
            <a:avLst>
              <a:gd name="adj" fmla="val 70711"/>
            </a:avLst>
          </a:prstGeom>
          <a:noFill/>
          <a:ln w="9525">
            <a:solidFill>
              <a:srgbClr val="FFFF00"/>
            </a:solidFill>
            <a:round/>
            <a:headEnd type="triangle" w="med" len="med"/>
            <a:tailEnd/>
          </a:ln>
        </p:spPr>
        <p:txBody>
          <a:bodyPr wrap="none" anchor="ctr"/>
          <a:lstStyle/>
          <a:p>
            <a:endParaRPr lang="zh-CN" altLang="en-US"/>
          </a:p>
        </p:txBody>
      </p:sp>
      <p:sp>
        <p:nvSpPr>
          <p:cNvPr id="173077" name="Text Box 91"/>
          <p:cNvSpPr txBox="1">
            <a:spLocks noChangeArrowheads="1"/>
          </p:cNvSpPr>
          <p:nvPr/>
        </p:nvSpPr>
        <p:spPr bwMode="auto">
          <a:xfrm>
            <a:off x="6011863" y="1268413"/>
            <a:ext cx="2895600" cy="1004887"/>
          </a:xfrm>
          <a:prstGeom prst="rect">
            <a:avLst/>
          </a:prstGeom>
          <a:noFill/>
          <a:ln w="9525">
            <a:noFill/>
            <a:miter lim="800000"/>
            <a:headEnd/>
            <a:tailEnd/>
          </a:ln>
        </p:spPr>
        <p:txBody>
          <a:bodyPr>
            <a:spAutoFit/>
          </a:bodyPr>
          <a:lstStyle/>
          <a:p>
            <a:pPr>
              <a:spcBef>
                <a:spcPct val="50000"/>
              </a:spcBef>
              <a:tabLst>
                <a:tab pos="669925" algn="l"/>
                <a:tab pos="863600" algn="l"/>
              </a:tabLst>
            </a:pPr>
            <a:r>
              <a:rPr kumimoji="1" lang="en-US" altLang="zh-CN" sz="2400">
                <a:latin typeface="Times New Roman" pitchFamily="18" charset="0"/>
                <a:ea typeface="楷体_GB2312" pitchFamily="49" charset="-122"/>
              </a:rPr>
              <a:t>	</a:t>
            </a:r>
            <a:r>
              <a:rPr kumimoji="1" lang="en-US" altLang="zh-CN" sz="2400">
                <a:solidFill>
                  <a:srgbClr val="FFFF99"/>
                </a:solidFill>
                <a:latin typeface="Times New Roman" pitchFamily="18" charset="0"/>
                <a:ea typeface="楷体_GB2312" pitchFamily="49" charset="-122"/>
              </a:rPr>
              <a:t>5 </a:t>
            </a:r>
            <a:r>
              <a:rPr kumimoji="1" lang="zh-CN" altLang="en-US" sz="2400">
                <a:solidFill>
                  <a:srgbClr val="FFFF99"/>
                </a:solidFill>
                <a:latin typeface="Times New Roman" pitchFamily="18" charset="0"/>
                <a:ea typeface="楷体_GB2312" pitchFamily="49" charset="-122"/>
              </a:rPr>
              <a:t>甘氨酰</a:t>
            </a:r>
            <a:r>
              <a:rPr kumimoji="1" lang="en-US" altLang="zh-CN" sz="2400">
                <a:solidFill>
                  <a:srgbClr val="FFFF99"/>
                </a:solidFill>
                <a:latin typeface="Times New Roman" pitchFamily="18" charset="0"/>
                <a:ea typeface="楷体_GB2312" pitchFamily="49" charset="-122"/>
              </a:rPr>
              <a:t>-tRNA</a:t>
            </a:r>
          </a:p>
          <a:p>
            <a:pPr>
              <a:spcBef>
                <a:spcPct val="50000"/>
              </a:spcBef>
              <a:tabLst>
                <a:tab pos="669925" algn="l"/>
                <a:tab pos="863600" algn="l"/>
              </a:tabLst>
            </a:pPr>
            <a:r>
              <a:rPr kumimoji="1" lang="en-US" altLang="zh-CN" sz="2400">
                <a:solidFill>
                  <a:srgbClr val="FFFF99"/>
                </a:solidFill>
                <a:latin typeface="Times New Roman" pitchFamily="18" charset="0"/>
                <a:ea typeface="楷体_GB2312" pitchFamily="49" charset="-122"/>
              </a:rPr>
              <a:t>③  		5 tRNA</a:t>
            </a:r>
          </a:p>
        </p:txBody>
      </p:sp>
      <p:sp>
        <p:nvSpPr>
          <p:cNvPr id="173078" name="AutoShape 92"/>
          <p:cNvSpPr>
            <a:spLocks/>
          </p:cNvSpPr>
          <p:nvPr/>
        </p:nvSpPr>
        <p:spPr bwMode="auto">
          <a:xfrm rot="1797893">
            <a:off x="2555875" y="1528763"/>
            <a:ext cx="273050" cy="477837"/>
          </a:xfrm>
          <a:prstGeom prst="rightBracket">
            <a:avLst>
              <a:gd name="adj" fmla="val 87500"/>
            </a:avLst>
          </a:prstGeom>
          <a:noFill/>
          <a:ln w="9525">
            <a:solidFill>
              <a:srgbClr val="FFFF00"/>
            </a:solidFill>
            <a:round/>
            <a:headEnd type="triangle" w="med" len="med"/>
            <a:tailEnd/>
          </a:ln>
        </p:spPr>
        <p:txBody>
          <a:bodyPr wrap="none" anchor="ctr"/>
          <a:lstStyle/>
          <a:p>
            <a:endParaRPr lang="zh-CN" altLang="en-US"/>
          </a:p>
        </p:txBody>
      </p:sp>
      <p:grpSp>
        <p:nvGrpSpPr>
          <p:cNvPr id="173079" name="Group 93"/>
          <p:cNvGrpSpPr>
            <a:grpSpLocks/>
          </p:cNvGrpSpPr>
          <p:nvPr/>
        </p:nvGrpSpPr>
        <p:grpSpPr bwMode="auto">
          <a:xfrm rot="-202519">
            <a:off x="1905000" y="2817813"/>
            <a:ext cx="990600" cy="1830387"/>
            <a:chOff x="1104" y="1679"/>
            <a:chExt cx="554" cy="1153"/>
          </a:xfrm>
        </p:grpSpPr>
        <p:sp>
          <p:nvSpPr>
            <p:cNvPr id="173112" name="Arc 94"/>
            <p:cNvSpPr>
              <a:spLocks/>
            </p:cNvSpPr>
            <p:nvPr/>
          </p:nvSpPr>
          <p:spPr bwMode="auto">
            <a:xfrm rot="21336595" flipH="1">
              <a:off x="1322" y="1679"/>
              <a:ext cx="288" cy="720"/>
            </a:xfrm>
            <a:custGeom>
              <a:avLst/>
              <a:gdLst>
                <a:gd name="T0" fmla="*/ 0 w 21600"/>
                <a:gd name="T1" fmla="*/ 0 h 18654"/>
                <a:gd name="T2" fmla="*/ 0 w 21600"/>
                <a:gd name="T3" fmla="*/ 1 h 18654"/>
                <a:gd name="T4" fmla="*/ 0 w 21600"/>
                <a:gd name="T5" fmla="*/ 1 h 18654"/>
                <a:gd name="T6" fmla="*/ 0 60000 65536"/>
                <a:gd name="T7" fmla="*/ 0 60000 65536"/>
                <a:gd name="T8" fmla="*/ 0 60000 65536"/>
                <a:gd name="T9" fmla="*/ 0 w 21600"/>
                <a:gd name="T10" fmla="*/ 0 h 18654"/>
                <a:gd name="T11" fmla="*/ 21600 w 21600"/>
                <a:gd name="T12" fmla="*/ 18654 h 18654"/>
              </a:gdLst>
              <a:ahLst/>
              <a:cxnLst>
                <a:cxn ang="T6">
                  <a:pos x="T0" y="T1"/>
                </a:cxn>
                <a:cxn ang="T7">
                  <a:pos x="T2" y="T3"/>
                </a:cxn>
                <a:cxn ang="T8">
                  <a:pos x="T4" y="T5"/>
                </a:cxn>
              </a:cxnLst>
              <a:rect l="T9" t="T10" r="T11" b="T12"/>
              <a:pathLst>
                <a:path w="21600" h="18654" fill="none" extrusionOk="0">
                  <a:moveTo>
                    <a:pt x="10889" y="0"/>
                  </a:moveTo>
                  <a:cubicBezTo>
                    <a:pt x="17522" y="3871"/>
                    <a:pt x="21600" y="10974"/>
                    <a:pt x="21600" y="18654"/>
                  </a:cubicBezTo>
                </a:path>
                <a:path w="21600" h="18654" stroke="0" extrusionOk="0">
                  <a:moveTo>
                    <a:pt x="10889" y="0"/>
                  </a:moveTo>
                  <a:cubicBezTo>
                    <a:pt x="17522" y="3871"/>
                    <a:pt x="21600" y="10974"/>
                    <a:pt x="21600" y="18654"/>
                  </a:cubicBezTo>
                  <a:lnTo>
                    <a:pt x="0" y="18654"/>
                  </a:lnTo>
                  <a:close/>
                </a:path>
              </a:pathLst>
            </a:custGeom>
            <a:noFill/>
            <a:ln w="28575">
              <a:solidFill>
                <a:srgbClr val="FFFF00"/>
              </a:solidFill>
              <a:round/>
              <a:headEnd type="triangle" w="med" len="med"/>
              <a:tailEnd/>
            </a:ln>
          </p:spPr>
          <p:txBody>
            <a:bodyPr wrap="none" anchor="ctr"/>
            <a:lstStyle/>
            <a:p>
              <a:endParaRPr lang="zh-CN" altLang="en-US"/>
            </a:p>
          </p:txBody>
        </p:sp>
        <p:sp>
          <p:nvSpPr>
            <p:cNvPr id="173113" name="Arc 95"/>
            <p:cNvSpPr>
              <a:spLocks/>
            </p:cNvSpPr>
            <p:nvPr/>
          </p:nvSpPr>
          <p:spPr bwMode="auto">
            <a:xfrm rot="-449149" flipH="1" flipV="1">
              <a:off x="1370" y="2381"/>
              <a:ext cx="288" cy="451"/>
            </a:xfrm>
            <a:custGeom>
              <a:avLst/>
              <a:gdLst>
                <a:gd name="T0" fmla="*/ 0 w 21600"/>
                <a:gd name="T1" fmla="*/ 0 h 18654"/>
                <a:gd name="T2" fmla="*/ 0 w 21600"/>
                <a:gd name="T3" fmla="*/ 0 h 18654"/>
                <a:gd name="T4" fmla="*/ 0 w 21600"/>
                <a:gd name="T5" fmla="*/ 0 h 18654"/>
                <a:gd name="T6" fmla="*/ 0 60000 65536"/>
                <a:gd name="T7" fmla="*/ 0 60000 65536"/>
                <a:gd name="T8" fmla="*/ 0 60000 65536"/>
                <a:gd name="T9" fmla="*/ 0 w 21600"/>
                <a:gd name="T10" fmla="*/ 0 h 18654"/>
                <a:gd name="T11" fmla="*/ 21600 w 21600"/>
                <a:gd name="T12" fmla="*/ 18654 h 18654"/>
              </a:gdLst>
              <a:ahLst/>
              <a:cxnLst>
                <a:cxn ang="T6">
                  <a:pos x="T0" y="T1"/>
                </a:cxn>
                <a:cxn ang="T7">
                  <a:pos x="T2" y="T3"/>
                </a:cxn>
                <a:cxn ang="T8">
                  <a:pos x="T4" y="T5"/>
                </a:cxn>
              </a:cxnLst>
              <a:rect l="T9" t="T10" r="T11" b="T12"/>
              <a:pathLst>
                <a:path w="21600" h="18654" fill="none" extrusionOk="0">
                  <a:moveTo>
                    <a:pt x="10889" y="0"/>
                  </a:moveTo>
                  <a:cubicBezTo>
                    <a:pt x="17522" y="3871"/>
                    <a:pt x="21600" y="10974"/>
                    <a:pt x="21600" y="18654"/>
                  </a:cubicBezTo>
                </a:path>
                <a:path w="21600" h="18654" stroke="0" extrusionOk="0">
                  <a:moveTo>
                    <a:pt x="10889" y="0"/>
                  </a:moveTo>
                  <a:cubicBezTo>
                    <a:pt x="17522" y="3871"/>
                    <a:pt x="21600" y="10974"/>
                    <a:pt x="21600" y="18654"/>
                  </a:cubicBezTo>
                  <a:lnTo>
                    <a:pt x="0" y="18654"/>
                  </a:lnTo>
                  <a:close/>
                </a:path>
              </a:pathLst>
            </a:custGeom>
            <a:noFill/>
            <a:ln w="9525">
              <a:solidFill>
                <a:srgbClr val="FFFF00"/>
              </a:solidFill>
              <a:round/>
              <a:headEnd/>
              <a:tailEnd/>
            </a:ln>
          </p:spPr>
          <p:txBody>
            <a:bodyPr wrap="none" anchor="ctr"/>
            <a:lstStyle/>
            <a:p>
              <a:endParaRPr lang="zh-CN" altLang="en-US"/>
            </a:p>
          </p:txBody>
        </p:sp>
        <p:sp>
          <p:nvSpPr>
            <p:cNvPr id="173114" name="Arc 96"/>
            <p:cNvSpPr>
              <a:spLocks/>
            </p:cNvSpPr>
            <p:nvPr/>
          </p:nvSpPr>
          <p:spPr bwMode="auto">
            <a:xfrm>
              <a:off x="1104" y="2256"/>
              <a:ext cx="24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FF00"/>
              </a:solidFill>
              <a:round/>
              <a:headEnd type="triangle" w="med" len="med"/>
              <a:tailEnd/>
            </a:ln>
          </p:spPr>
          <p:txBody>
            <a:bodyPr wrap="none" anchor="ctr"/>
            <a:lstStyle/>
            <a:p>
              <a:endParaRPr lang="zh-CN" altLang="en-US"/>
            </a:p>
          </p:txBody>
        </p:sp>
        <p:sp>
          <p:nvSpPr>
            <p:cNvPr id="173115" name="Arc 97"/>
            <p:cNvSpPr>
              <a:spLocks/>
            </p:cNvSpPr>
            <p:nvPr/>
          </p:nvSpPr>
          <p:spPr bwMode="auto">
            <a:xfrm flipV="1">
              <a:off x="1104" y="2411"/>
              <a:ext cx="24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p:spPr>
          <p:txBody>
            <a:bodyPr wrap="none" anchor="ctr"/>
            <a:lstStyle/>
            <a:p>
              <a:endParaRPr lang="zh-CN" altLang="en-US"/>
            </a:p>
          </p:txBody>
        </p:sp>
      </p:grpSp>
      <p:sp>
        <p:nvSpPr>
          <p:cNvPr id="173080" name="Text Box 98"/>
          <p:cNvSpPr txBox="1">
            <a:spLocks noChangeArrowheads="1"/>
          </p:cNvSpPr>
          <p:nvPr/>
        </p:nvSpPr>
        <p:spPr bwMode="auto">
          <a:xfrm>
            <a:off x="6934200" y="4648200"/>
            <a:ext cx="2133600" cy="895350"/>
          </a:xfrm>
          <a:prstGeom prst="rect">
            <a:avLst/>
          </a:prstGeom>
          <a:noFill/>
          <a:ln w="9525">
            <a:noFill/>
            <a:miter lim="800000"/>
            <a:headEnd/>
            <a:tailEnd/>
          </a:ln>
        </p:spPr>
        <p:txBody>
          <a:bodyPr>
            <a:spAutoFit/>
          </a:bodyPr>
          <a:lstStyle/>
          <a:p>
            <a:pPr algn="just">
              <a:spcBef>
                <a:spcPct val="20000"/>
              </a:spcBef>
            </a:pPr>
            <a:r>
              <a:rPr kumimoji="1" lang="zh-CN" altLang="en-US" sz="2400">
                <a:solidFill>
                  <a:srgbClr val="FFFF99"/>
                </a:solidFill>
                <a:latin typeface="Times New Roman" pitchFamily="18" charset="0"/>
                <a:ea typeface="楷体_GB2312" pitchFamily="49" charset="-122"/>
              </a:rPr>
              <a:t>插入至膜外肽</a:t>
            </a:r>
          </a:p>
          <a:p>
            <a:pPr algn="just">
              <a:spcBef>
                <a:spcPct val="20000"/>
              </a:spcBef>
            </a:pPr>
            <a:r>
              <a:rPr kumimoji="1" lang="zh-CN" altLang="en-US" sz="2400">
                <a:solidFill>
                  <a:srgbClr val="FFFF99"/>
                </a:solidFill>
                <a:latin typeface="Times New Roman" pitchFamily="18" charset="0"/>
                <a:ea typeface="楷体_GB2312" pitchFamily="49" charset="-122"/>
              </a:rPr>
              <a:t>  聚糖合成处</a:t>
            </a:r>
          </a:p>
        </p:txBody>
      </p:sp>
      <p:grpSp>
        <p:nvGrpSpPr>
          <p:cNvPr id="173081" name="Group 99"/>
          <p:cNvGrpSpPr>
            <a:grpSpLocks/>
          </p:cNvGrpSpPr>
          <p:nvPr/>
        </p:nvGrpSpPr>
        <p:grpSpPr bwMode="auto">
          <a:xfrm>
            <a:off x="6324600" y="2514600"/>
            <a:ext cx="2514600" cy="1330325"/>
            <a:chOff x="3984" y="1584"/>
            <a:chExt cx="1584" cy="838"/>
          </a:xfrm>
        </p:grpSpPr>
        <p:grpSp>
          <p:nvGrpSpPr>
            <p:cNvPr id="173082" name="Group 100"/>
            <p:cNvGrpSpPr>
              <a:grpSpLocks/>
            </p:cNvGrpSpPr>
            <p:nvPr/>
          </p:nvGrpSpPr>
          <p:grpSpPr bwMode="auto">
            <a:xfrm>
              <a:off x="3984" y="1584"/>
              <a:ext cx="1584" cy="720"/>
              <a:chOff x="3984" y="1920"/>
              <a:chExt cx="1584" cy="720"/>
            </a:xfrm>
          </p:grpSpPr>
          <p:sp>
            <p:nvSpPr>
              <p:cNvPr id="173091" name="Text Box 101"/>
              <p:cNvSpPr txBox="1">
                <a:spLocks noChangeArrowheads="1"/>
              </p:cNvSpPr>
              <p:nvPr/>
            </p:nvSpPr>
            <p:spPr bwMode="auto">
              <a:xfrm>
                <a:off x="3984" y="1920"/>
                <a:ext cx="1584" cy="288"/>
              </a:xfrm>
              <a:prstGeom prst="rect">
                <a:avLst/>
              </a:prstGeom>
              <a:noFill/>
              <a:ln w="9525">
                <a:noFill/>
                <a:miter lim="800000"/>
                <a:headEnd/>
                <a:tailEnd/>
              </a:ln>
            </p:spPr>
            <p:txBody>
              <a:bodyPr>
                <a:spAutoFit/>
              </a:bodyPr>
              <a:lstStyle/>
              <a:p>
                <a:pPr>
                  <a:spcBef>
                    <a:spcPct val="50000"/>
                  </a:spcBef>
                </a:pPr>
                <a:r>
                  <a:rPr kumimoji="1" lang="en-US" altLang="zh-CN" sz="2400">
                    <a:solidFill>
                      <a:srgbClr val="FFFF99"/>
                    </a:solidFill>
                    <a:latin typeface="Times New Roman" pitchFamily="18" charset="0"/>
                    <a:ea typeface="楷体_GB2312" pitchFamily="49" charset="-122"/>
                  </a:rPr>
                  <a:t>G - M - </a:t>
                </a:r>
                <a:r>
                  <a:rPr kumimoji="1" lang="en-US" altLang="zh-CN" sz="2000">
                    <a:solidFill>
                      <a:srgbClr val="FFFF99"/>
                    </a:solidFill>
                    <a:latin typeface="Times New Roman" pitchFamily="18" charset="0"/>
                    <a:ea typeface="楷体_GB2312" pitchFamily="49" charset="-122"/>
                  </a:rPr>
                  <a:t>P - P</a:t>
                </a:r>
                <a:r>
                  <a:rPr kumimoji="1" lang="en-US" altLang="zh-CN" sz="2400">
                    <a:solidFill>
                      <a:srgbClr val="FFFF99"/>
                    </a:solidFill>
                    <a:latin typeface="Times New Roman" pitchFamily="18" charset="0"/>
                    <a:ea typeface="楷体_GB2312" pitchFamily="49" charset="-122"/>
                  </a:rPr>
                  <a:t> -</a:t>
                </a:r>
                <a:r>
                  <a:rPr kumimoji="1" lang="zh-CN" altLang="en-US" sz="2400">
                    <a:solidFill>
                      <a:srgbClr val="FFFF99"/>
                    </a:solidFill>
                    <a:latin typeface="Times New Roman" pitchFamily="18" charset="0"/>
                    <a:ea typeface="楷体_GB2312" pitchFamily="49" charset="-122"/>
                  </a:rPr>
                  <a:t>类脂</a:t>
                </a:r>
              </a:p>
            </p:txBody>
          </p:sp>
          <p:sp>
            <p:nvSpPr>
              <p:cNvPr id="173092" name="Oval 102"/>
              <p:cNvSpPr>
                <a:spLocks noChangeArrowheads="1"/>
              </p:cNvSpPr>
              <p:nvPr/>
            </p:nvSpPr>
            <p:spPr bwMode="auto">
              <a:xfrm>
                <a:off x="4010" y="1968"/>
                <a:ext cx="189" cy="192"/>
              </a:xfrm>
              <a:prstGeom prst="ellipse">
                <a:avLst/>
              </a:prstGeom>
              <a:noFill/>
              <a:ln w="9525">
                <a:noFill/>
                <a:round/>
                <a:headEnd/>
                <a:tailEnd/>
              </a:ln>
            </p:spPr>
            <p:txBody>
              <a:bodyPr wrap="none" anchor="ctr"/>
              <a:lstStyle/>
              <a:p>
                <a:endParaRPr lang="zh-CN" altLang="en-US"/>
              </a:p>
            </p:txBody>
          </p:sp>
          <p:sp>
            <p:nvSpPr>
              <p:cNvPr id="173093" name="Rectangle 103"/>
              <p:cNvSpPr>
                <a:spLocks noChangeArrowheads="1"/>
              </p:cNvSpPr>
              <p:nvPr/>
            </p:nvSpPr>
            <p:spPr bwMode="auto">
              <a:xfrm>
                <a:off x="4315" y="1968"/>
                <a:ext cx="189" cy="192"/>
              </a:xfrm>
              <a:prstGeom prst="rect">
                <a:avLst/>
              </a:prstGeom>
              <a:noFill/>
              <a:ln w="9525">
                <a:noFill/>
                <a:miter lim="800000"/>
                <a:headEnd/>
                <a:tailEnd/>
              </a:ln>
            </p:spPr>
            <p:txBody>
              <a:bodyPr wrap="none" anchor="ctr"/>
              <a:lstStyle/>
              <a:p>
                <a:endParaRPr lang="zh-CN" altLang="en-US"/>
              </a:p>
            </p:txBody>
          </p:sp>
          <p:sp>
            <p:nvSpPr>
              <p:cNvPr id="173094" name="Oval 104"/>
              <p:cNvSpPr>
                <a:spLocks noChangeArrowheads="1"/>
              </p:cNvSpPr>
              <p:nvPr/>
            </p:nvSpPr>
            <p:spPr bwMode="auto">
              <a:xfrm>
                <a:off x="4624" y="2005"/>
                <a:ext cx="142" cy="144"/>
              </a:xfrm>
              <a:prstGeom prst="ellipse">
                <a:avLst/>
              </a:prstGeom>
              <a:noFill/>
              <a:ln w="9525">
                <a:noFill/>
                <a:round/>
                <a:headEnd/>
                <a:tailEnd/>
              </a:ln>
            </p:spPr>
            <p:txBody>
              <a:bodyPr wrap="none" anchor="ctr"/>
              <a:lstStyle/>
              <a:p>
                <a:endParaRPr lang="zh-CN" altLang="en-US"/>
              </a:p>
            </p:txBody>
          </p:sp>
          <p:sp>
            <p:nvSpPr>
              <p:cNvPr id="173095" name="Oval 105"/>
              <p:cNvSpPr>
                <a:spLocks noChangeArrowheads="1"/>
              </p:cNvSpPr>
              <p:nvPr/>
            </p:nvSpPr>
            <p:spPr bwMode="auto">
              <a:xfrm>
                <a:off x="4846" y="2005"/>
                <a:ext cx="142" cy="144"/>
              </a:xfrm>
              <a:prstGeom prst="ellipse">
                <a:avLst/>
              </a:prstGeom>
              <a:noFill/>
              <a:ln w="9525">
                <a:noFill/>
                <a:round/>
                <a:headEnd/>
                <a:tailEnd/>
              </a:ln>
            </p:spPr>
            <p:txBody>
              <a:bodyPr wrap="none" anchor="ctr"/>
              <a:lstStyle/>
              <a:p>
                <a:endParaRPr lang="zh-CN" altLang="en-US"/>
              </a:p>
            </p:txBody>
          </p:sp>
          <p:grpSp>
            <p:nvGrpSpPr>
              <p:cNvPr id="173096" name="Group 106"/>
              <p:cNvGrpSpPr>
                <a:grpSpLocks/>
              </p:cNvGrpSpPr>
              <p:nvPr/>
            </p:nvGrpSpPr>
            <p:grpSpPr bwMode="auto">
              <a:xfrm flipV="1">
                <a:off x="4409" y="2160"/>
                <a:ext cx="48" cy="480"/>
                <a:chOff x="1248" y="2496"/>
                <a:chExt cx="48" cy="480"/>
              </a:xfrm>
            </p:grpSpPr>
            <p:grpSp>
              <p:nvGrpSpPr>
                <p:cNvPr id="173097" name="Group 107"/>
                <p:cNvGrpSpPr>
                  <a:grpSpLocks/>
                </p:cNvGrpSpPr>
                <p:nvPr/>
              </p:nvGrpSpPr>
              <p:grpSpPr bwMode="auto">
                <a:xfrm>
                  <a:off x="1248" y="2496"/>
                  <a:ext cx="48" cy="96"/>
                  <a:chOff x="1248" y="2496"/>
                  <a:chExt cx="48" cy="96"/>
                </a:xfrm>
              </p:grpSpPr>
              <p:sp>
                <p:nvSpPr>
                  <p:cNvPr id="173110" name="Oval 108"/>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11" name="Line 109"/>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098" name="Group 110"/>
                <p:cNvGrpSpPr>
                  <a:grpSpLocks/>
                </p:cNvGrpSpPr>
                <p:nvPr/>
              </p:nvGrpSpPr>
              <p:grpSpPr bwMode="auto">
                <a:xfrm>
                  <a:off x="1248" y="2592"/>
                  <a:ext cx="48" cy="96"/>
                  <a:chOff x="1248" y="2496"/>
                  <a:chExt cx="48" cy="96"/>
                </a:xfrm>
              </p:grpSpPr>
              <p:sp>
                <p:nvSpPr>
                  <p:cNvPr id="173108" name="Oval 111"/>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09" name="Line 112"/>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099" name="Group 113"/>
                <p:cNvGrpSpPr>
                  <a:grpSpLocks/>
                </p:cNvGrpSpPr>
                <p:nvPr/>
              </p:nvGrpSpPr>
              <p:grpSpPr bwMode="auto">
                <a:xfrm>
                  <a:off x="1248" y="2688"/>
                  <a:ext cx="48" cy="96"/>
                  <a:chOff x="1248" y="2496"/>
                  <a:chExt cx="48" cy="96"/>
                </a:xfrm>
              </p:grpSpPr>
              <p:sp>
                <p:nvSpPr>
                  <p:cNvPr id="173106" name="Oval 114"/>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07" name="Line 115"/>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00" name="Group 116"/>
                <p:cNvGrpSpPr>
                  <a:grpSpLocks/>
                </p:cNvGrpSpPr>
                <p:nvPr/>
              </p:nvGrpSpPr>
              <p:grpSpPr bwMode="auto">
                <a:xfrm>
                  <a:off x="1248" y="2784"/>
                  <a:ext cx="48" cy="96"/>
                  <a:chOff x="1248" y="2496"/>
                  <a:chExt cx="48" cy="96"/>
                </a:xfrm>
              </p:grpSpPr>
              <p:sp>
                <p:nvSpPr>
                  <p:cNvPr id="173104" name="Oval 117"/>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05" name="Line 118"/>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nvGrpSpPr>
                <p:cNvPr id="173101" name="Group 119"/>
                <p:cNvGrpSpPr>
                  <a:grpSpLocks/>
                </p:cNvGrpSpPr>
                <p:nvPr/>
              </p:nvGrpSpPr>
              <p:grpSpPr bwMode="auto">
                <a:xfrm>
                  <a:off x="1248" y="2880"/>
                  <a:ext cx="48" cy="96"/>
                  <a:chOff x="1248" y="2496"/>
                  <a:chExt cx="48" cy="96"/>
                </a:xfrm>
              </p:grpSpPr>
              <p:sp>
                <p:nvSpPr>
                  <p:cNvPr id="173102" name="Oval 120"/>
                  <p:cNvSpPr>
                    <a:spLocks noChangeArrowheads="1"/>
                  </p:cNvSpPr>
                  <p:nvPr/>
                </p:nvSpPr>
                <p:spPr bwMode="auto">
                  <a:xfrm>
                    <a:off x="1248" y="2496"/>
                    <a:ext cx="48" cy="48"/>
                  </a:xfrm>
                  <a:prstGeom prst="ellipse">
                    <a:avLst/>
                  </a:prstGeom>
                  <a:noFill/>
                  <a:ln w="9525">
                    <a:solidFill>
                      <a:srgbClr val="FFFF00"/>
                    </a:solidFill>
                    <a:round/>
                    <a:headEnd/>
                    <a:tailEnd/>
                  </a:ln>
                </p:spPr>
                <p:txBody>
                  <a:bodyPr wrap="none" anchor="ctr"/>
                  <a:lstStyle/>
                  <a:p>
                    <a:endParaRPr lang="zh-CN" altLang="en-US"/>
                  </a:p>
                </p:txBody>
              </p:sp>
              <p:sp>
                <p:nvSpPr>
                  <p:cNvPr id="173103" name="Line 121"/>
                  <p:cNvSpPr>
                    <a:spLocks noChangeShapeType="1"/>
                  </p:cNvSpPr>
                  <p:nvPr/>
                </p:nvSpPr>
                <p:spPr bwMode="auto">
                  <a:xfrm>
                    <a:off x="1274" y="2544"/>
                    <a:ext cx="0" cy="48"/>
                  </a:xfrm>
                  <a:prstGeom prst="line">
                    <a:avLst/>
                  </a:prstGeom>
                  <a:noFill/>
                  <a:ln w="9525">
                    <a:solidFill>
                      <a:srgbClr val="FFFF00"/>
                    </a:solidFill>
                    <a:round/>
                    <a:headEnd/>
                    <a:tailEnd/>
                  </a:ln>
                </p:spPr>
                <p:txBody>
                  <a:bodyPr wrap="none" anchor="ctr"/>
                  <a:lstStyle/>
                  <a:p>
                    <a:endParaRPr lang="zh-CN" altLang="en-US"/>
                  </a:p>
                </p:txBody>
              </p:sp>
            </p:grpSp>
          </p:grpSp>
        </p:grpSp>
        <p:grpSp>
          <p:nvGrpSpPr>
            <p:cNvPr id="173083" name="Group 122"/>
            <p:cNvGrpSpPr>
              <a:grpSpLocks/>
            </p:cNvGrpSpPr>
            <p:nvPr/>
          </p:nvGrpSpPr>
          <p:grpSpPr bwMode="auto">
            <a:xfrm>
              <a:off x="4464" y="2016"/>
              <a:ext cx="480" cy="406"/>
              <a:chOff x="4464" y="2103"/>
              <a:chExt cx="480" cy="406"/>
            </a:xfrm>
          </p:grpSpPr>
          <p:grpSp>
            <p:nvGrpSpPr>
              <p:cNvPr id="173084" name="Group 123"/>
              <p:cNvGrpSpPr>
                <a:grpSpLocks/>
              </p:cNvGrpSpPr>
              <p:nvPr/>
            </p:nvGrpSpPr>
            <p:grpSpPr bwMode="auto">
              <a:xfrm rot="-1556801">
                <a:off x="4568" y="2103"/>
                <a:ext cx="373" cy="406"/>
                <a:chOff x="4560" y="2208"/>
                <a:chExt cx="432" cy="432"/>
              </a:xfrm>
            </p:grpSpPr>
            <p:sp>
              <p:nvSpPr>
                <p:cNvPr id="173086" name="Oval 124"/>
                <p:cNvSpPr>
                  <a:spLocks noChangeArrowheads="1"/>
                </p:cNvSpPr>
                <p:nvPr/>
              </p:nvSpPr>
              <p:spPr bwMode="auto">
                <a:xfrm>
                  <a:off x="4560" y="2208"/>
                  <a:ext cx="48" cy="48"/>
                </a:xfrm>
                <a:prstGeom prst="ellipse">
                  <a:avLst/>
                </a:prstGeom>
                <a:solidFill>
                  <a:schemeClr val="tx1"/>
                </a:solidFill>
                <a:ln w="9525">
                  <a:solidFill>
                    <a:srgbClr val="FFFF00"/>
                  </a:solidFill>
                  <a:round/>
                  <a:headEnd/>
                  <a:tailEnd/>
                </a:ln>
              </p:spPr>
              <p:txBody>
                <a:bodyPr wrap="none" anchor="ctr"/>
                <a:lstStyle/>
                <a:p>
                  <a:endParaRPr lang="zh-CN" altLang="en-US"/>
                </a:p>
              </p:txBody>
            </p:sp>
            <p:sp>
              <p:nvSpPr>
                <p:cNvPr id="173087" name="Oval 125"/>
                <p:cNvSpPr>
                  <a:spLocks noChangeArrowheads="1"/>
                </p:cNvSpPr>
                <p:nvPr/>
              </p:nvSpPr>
              <p:spPr bwMode="auto">
                <a:xfrm>
                  <a:off x="4656" y="2304"/>
                  <a:ext cx="48" cy="48"/>
                </a:xfrm>
                <a:prstGeom prst="ellipse">
                  <a:avLst/>
                </a:prstGeom>
                <a:solidFill>
                  <a:schemeClr val="tx1"/>
                </a:solidFill>
                <a:ln w="9525">
                  <a:solidFill>
                    <a:srgbClr val="FFFF00"/>
                  </a:solidFill>
                  <a:round/>
                  <a:headEnd/>
                  <a:tailEnd/>
                </a:ln>
              </p:spPr>
              <p:txBody>
                <a:bodyPr wrap="none" anchor="ctr"/>
                <a:lstStyle/>
                <a:p>
                  <a:endParaRPr lang="zh-CN" altLang="en-US"/>
                </a:p>
              </p:txBody>
            </p:sp>
            <p:sp>
              <p:nvSpPr>
                <p:cNvPr id="173088" name="Oval 126"/>
                <p:cNvSpPr>
                  <a:spLocks noChangeArrowheads="1"/>
                </p:cNvSpPr>
                <p:nvPr/>
              </p:nvSpPr>
              <p:spPr bwMode="auto">
                <a:xfrm>
                  <a:off x="4752" y="2400"/>
                  <a:ext cx="48" cy="48"/>
                </a:xfrm>
                <a:prstGeom prst="ellipse">
                  <a:avLst/>
                </a:prstGeom>
                <a:solidFill>
                  <a:schemeClr val="tx1"/>
                </a:solidFill>
                <a:ln w="9525">
                  <a:solidFill>
                    <a:srgbClr val="FFFF00"/>
                  </a:solidFill>
                  <a:round/>
                  <a:headEnd/>
                  <a:tailEnd/>
                </a:ln>
              </p:spPr>
              <p:txBody>
                <a:bodyPr wrap="none" anchor="ctr"/>
                <a:lstStyle/>
                <a:p>
                  <a:endParaRPr lang="zh-CN" altLang="en-US"/>
                </a:p>
              </p:txBody>
            </p:sp>
            <p:sp>
              <p:nvSpPr>
                <p:cNvPr id="173089" name="Oval 127"/>
                <p:cNvSpPr>
                  <a:spLocks noChangeArrowheads="1"/>
                </p:cNvSpPr>
                <p:nvPr/>
              </p:nvSpPr>
              <p:spPr bwMode="auto">
                <a:xfrm>
                  <a:off x="4848" y="2496"/>
                  <a:ext cx="48" cy="48"/>
                </a:xfrm>
                <a:prstGeom prst="ellipse">
                  <a:avLst/>
                </a:prstGeom>
                <a:solidFill>
                  <a:schemeClr val="tx1"/>
                </a:solidFill>
                <a:ln w="9525">
                  <a:solidFill>
                    <a:srgbClr val="FFFF00"/>
                  </a:solidFill>
                  <a:round/>
                  <a:headEnd/>
                  <a:tailEnd/>
                </a:ln>
              </p:spPr>
              <p:txBody>
                <a:bodyPr wrap="none" anchor="ctr"/>
                <a:lstStyle/>
                <a:p>
                  <a:endParaRPr lang="zh-CN" altLang="en-US"/>
                </a:p>
              </p:txBody>
            </p:sp>
            <p:sp>
              <p:nvSpPr>
                <p:cNvPr id="173090" name="Oval 128"/>
                <p:cNvSpPr>
                  <a:spLocks noChangeArrowheads="1"/>
                </p:cNvSpPr>
                <p:nvPr/>
              </p:nvSpPr>
              <p:spPr bwMode="auto">
                <a:xfrm>
                  <a:off x="4944" y="2592"/>
                  <a:ext cx="48" cy="48"/>
                </a:xfrm>
                <a:prstGeom prst="ellipse">
                  <a:avLst/>
                </a:prstGeom>
                <a:solidFill>
                  <a:schemeClr val="tx1"/>
                </a:solidFill>
                <a:ln w="9525">
                  <a:solidFill>
                    <a:srgbClr val="FFFF00"/>
                  </a:solidFill>
                  <a:round/>
                  <a:headEnd/>
                  <a:tailEnd/>
                </a:ln>
              </p:spPr>
              <p:txBody>
                <a:bodyPr wrap="none" anchor="ctr"/>
                <a:lstStyle/>
                <a:p>
                  <a:endParaRPr lang="zh-CN" altLang="en-US"/>
                </a:p>
              </p:txBody>
            </p:sp>
          </p:grpSp>
          <p:sp>
            <p:nvSpPr>
              <p:cNvPr id="173085" name="Line 129"/>
              <p:cNvSpPr>
                <a:spLocks noChangeShapeType="1"/>
              </p:cNvSpPr>
              <p:nvPr/>
            </p:nvSpPr>
            <p:spPr bwMode="auto">
              <a:xfrm>
                <a:off x="4464" y="2197"/>
                <a:ext cx="480" cy="192"/>
              </a:xfrm>
              <a:prstGeom prst="line">
                <a:avLst/>
              </a:prstGeom>
              <a:noFill/>
              <a:ln w="9525">
                <a:solidFill>
                  <a:srgbClr val="FFFF00"/>
                </a:solidFill>
                <a:round/>
                <a:headEnd/>
                <a:tailEnd/>
              </a:ln>
            </p:spPr>
            <p:txBody>
              <a:bodyPr wrap="none" anchor="ctr"/>
              <a:lstStyle/>
              <a:p>
                <a:endParaRPr lang="zh-CN" altLang="en-US"/>
              </a:p>
            </p:txBody>
          </p:sp>
        </p:gr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323850" y="333375"/>
            <a:ext cx="4894263" cy="533400"/>
          </a:xfrm>
        </p:spPr>
        <p:txBody>
          <a:bodyPr/>
          <a:lstStyle/>
          <a:p>
            <a:pPr algn="just" eaLnBrk="1" hangingPunct="1"/>
            <a:r>
              <a:rPr lang="zh-CN" altLang="en-US" sz="2400" b="1" smtClean="0">
                <a:solidFill>
                  <a:srgbClr val="00FFFF"/>
                </a:solidFill>
                <a:ea typeface="华文楷体" pitchFamily="2" charset="-122"/>
              </a:rPr>
              <a:t>肽聚糖单体的合成</a:t>
            </a:r>
            <a:r>
              <a:rPr lang="en-US" altLang="zh-CN" sz="2400" b="1" smtClean="0">
                <a:solidFill>
                  <a:srgbClr val="00FFFF"/>
                </a:solidFill>
                <a:latin typeface="华文楷体" pitchFamily="2" charset="-122"/>
                <a:ea typeface="华文楷体" pitchFamily="2" charset="-122"/>
              </a:rPr>
              <a:t>——</a:t>
            </a:r>
            <a:r>
              <a:rPr lang="zh-CN" altLang="en-US" sz="2400" b="1" smtClean="0">
                <a:solidFill>
                  <a:srgbClr val="00FFFF"/>
                </a:solidFill>
                <a:ea typeface="华文楷体" pitchFamily="2" charset="-122"/>
              </a:rPr>
              <a:t>细菌萜醇</a:t>
            </a:r>
          </a:p>
        </p:txBody>
      </p:sp>
      <p:sp>
        <p:nvSpPr>
          <p:cNvPr id="184323" name="Text Box 3"/>
          <p:cNvSpPr txBox="1">
            <a:spLocks noChangeArrowheads="1"/>
          </p:cNvSpPr>
          <p:nvPr/>
        </p:nvSpPr>
        <p:spPr bwMode="auto">
          <a:xfrm>
            <a:off x="468313" y="4508500"/>
            <a:ext cx="8077200" cy="2146300"/>
          </a:xfrm>
          <a:prstGeom prst="rect">
            <a:avLst/>
          </a:prstGeom>
          <a:solidFill>
            <a:srgbClr val="0000FF"/>
          </a:solidFill>
          <a:ln w="9525">
            <a:solidFill>
              <a:srgbClr val="FF0000"/>
            </a:solidFill>
            <a:miter lim="800000"/>
            <a:headEnd/>
            <a:tailEnd/>
          </a:ln>
        </p:spPr>
        <p:txBody>
          <a:bodyPr>
            <a:spAutoFit/>
          </a:bodyPr>
          <a:lstStyle/>
          <a:p>
            <a:pPr marL="282575" indent="-282575" algn="just">
              <a:spcBef>
                <a:spcPct val="50000"/>
              </a:spcBef>
              <a:tabLst>
                <a:tab pos="565150" algn="l"/>
                <a:tab pos="1041400" algn="l"/>
                <a:tab pos="2768600" algn="l"/>
                <a:tab pos="4762500" algn="l"/>
              </a:tabLst>
            </a:pPr>
            <a:r>
              <a:rPr kumimoji="1" lang="zh-CN" altLang="en-US" sz="2400" b="1">
                <a:solidFill>
                  <a:srgbClr val="FFFFFF"/>
                </a:solidFill>
                <a:latin typeface="Times New Roman" pitchFamily="18" charset="0"/>
                <a:ea typeface="楷体_GB2312" pitchFamily="49" charset="-122"/>
              </a:rPr>
              <a:t>功能：除肽聚糖合成外还参与微生物多种细胞外多糖和脂多糖的生物合成，</a:t>
            </a:r>
          </a:p>
          <a:p>
            <a:pPr marL="473075" lvl="1" algn="just">
              <a:spcBef>
                <a:spcPct val="20000"/>
              </a:spcBef>
              <a:tabLst>
                <a:tab pos="565150" algn="l"/>
                <a:tab pos="1041400" algn="l"/>
                <a:tab pos="2768600" algn="l"/>
                <a:tab pos="4762500" algn="l"/>
              </a:tabLst>
            </a:pPr>
            <a:r>
              <a:rPr kumimoji="1" lang="zh-CN" altLang="en-US" sz="2400" b="1">
                <a:solidFill>
                  <a:srgbClr val="FFFFFF"/>
                </a:solidFill>
                <a:latin typeface="Times New Roman" pitchFamily="18" charset="0"/>
                <a:ea typeface="楷体_GB2312" pitchFamily="49" charset="-122"/>
              </a:rPr>
              <a:t>如：细菌的磷壁酸、脂多糖，</a:t>
            </a:r>
          </a:p>
          <a:p>
            <a:pPr marL="473075" lvl="1" algn="just">
              <a:spcBef>
                <a:spcPct val="20000"/>
              </a:spcBef>
              <a:tabLst>
                <a:tab pos="565150" algn="l"/>
                <a:tab pos="1041400" algn="l"/>
                <a:tab pos="2768600" algn="l"/>
                <a:tab pos="4762500" algn="l"/>
              </a:tabLst>
            </a:pPr>
            <a:r>
              <a:rPr kumimoji="1" lang="zh-CN" altLang="en-US" sz="2400" b="1">
                <a:solidFill>
                  <a:srgbClr val="FFFFFF"/>
                </a:solidFill>
                <a:latin typeface="Times New Roman" pitchFamily="18" charset="0"/>
                <a:ea typeface="楷体_GB2312" pitchFamily="49" charset="-122"/>
              </a:rPr>
              <a:t>		 细菌和真菌的纤维素，</a:t>
            </a:r>
          </a:p>
          <a:p>
            <a:pPr marL="473075" lvl="1" algn="just">
              <a:spcBef>
                <a:spcPct val="20000"/>
              </a:spcBef>
              <a:tabLst>
                <a:tab pos="565150" algn="l"/>
                <a:tab pos="1041400" algn="l"/>
                <a:tab pos="2768600" algn="l"/>
                <a:tab pos="4762500" algn="l"/>
              </a:tabLst>
            </a:pPr>
            <a:r>
              <a:rPr kumimoji="1" lang="zh-CN" altLang="en-US" sz="2400" b="1">
                <a:solidFill>
                  <a:srgbClr val="FFFFFF"/>
                </a:solidFill>
                <a:latin typeface="Times New Roman" pitchFamily="18" charset="0"/>
                <a:ea typeface="楷体_GB2312" pitchFamily="49" charset="-122"/>
              </a:rPr>
              <a:t>		 真菌的几丁质和甘露聚糖等。</a:t>
            </a:r>
          </a:p>
        </p:txBody>
      </p:sp>
      <p:sp>
        <p:nvSpPr>
          <p:cNvPr id="184324" name="Rectangle 4"/>
          <p:cNvSpPr>
            <a:spLocks noChangeArrowheads="1"/>
          </p:cNvSpPr>
          <p:nvPr/>
        </p:nvSpPr>
        <p:spPr bwMode="auto">
          <a:xfrm>
            <a:off x="323850" y="1196975"/>
            <a:ext cx="8351838" cy="1196975"/>
          </a:xfrm>
          <a:prstGeom prst="rect">
            <a:avLst/>
          </a:prstGeom>
          <a:solidFill>
            <a:srgbClr val="008000"/>
          </a:solidFill>
          <a:ln w="9525" algn="ctr">
            <a:solidFill>
              <a:srgbClr val="FF0000"/>
            </a:solidFill>
            <a:miter lim="800000"/>
            <a:headEnd/>
            <a:tailEnd/>
          </a:ln>
        </p:spPr>
        <p:txBody>
          <a:bodyPr>
            <a:spAutoFit/>
          </a:bodyPr>
          <a:lstStyle/>
          <a:p>
            <a:pPr>
              <a:spcBef>
                <a:spcPct val="50000"/>
              </a:spcBef>
            </a:pPr>
            <a:r>
              <a:rPr kumimoji="1" lang="zh-CN" altLang="en-US" sz="2400" b="1">
                <a:solidFill>
                  <a:schemeClr val="bg1"/>
                </a:solidFill>
                <a:latin typeface="Times New Roman" pitchFamily="18" charset="0"/>
                <a:ea typeface="楷体_GB2312" pitchFamily="49" charset="-122"/>
              </a:rPr>
              <a:t>细菌萜醇（</a:t>
            </a:r>
            <a:r>
              <a:rPr kumimoji="1" lang="en-US" altLang="zh-CN" sz="2400" b="1">
                <a:solidFill>
                  <a:schemeClr val="bg1"/>
                </a:solidFill>
                <a:latin typeface="Times New Roman" pitchFamily="18" charset="0"/>
                <a:ea typeface="楷体_GB2312" pitchFamily="49" charset="-122"/>
              </a:rPr>
              <a:t>bactoprenol</a:t>
            </a:r>
            <a:r>
              <a:rPr kumimoji="1" lang="zh-CN" altLang="en-US" sz="2400" b="1">
                <a:solidFill>
                  <a:schemeClr val="bg1"/>
                </a:solidFill>
                <a:latin typeface="Times New Roman" pitchFamily="18" charset="0"/>
                <a:ea typeface="楷体_GB2312" pitchFamily="49" charset="-122"/>
              </a:rPr>
              <a:t>）：又称类脂载体；运载“</a:t>
            </a:r>
            <a:r>
              <a:rPr kumimoji="1" lang="en-US" altLang="zh-CN" sz="2400" b="1">
                <a:solidFill>
                  <a:schemeClr val="bg1"/>
                </a:solidFill>
                <a:latin typeface="Times New Roman" pitchFamily="18" charset="0"/>
                <a:ea typeface="楷体_GB2312" pitchFamily="49" charset="-122"/>
              </a:rPr>
              <a:t>Park”</a:t>
            </a:r>
            <a:r>
              <a:rPr kumimoji="1" lang="zh-CN" altLang="en-US" sz="2400" b="1">
                <a:solidFill>
                  <a:schemeClr val="bg1"/>
                </a:solidFill>
                <a:latin typeface="Times New Roman" pitchFamily="18" charset="0"/>
                <a:ea typeface="楷体_GB2312" pitchFamily="49" charset="-122"/>
              </a:rPr>
              <a:t>核苷酸进入细胞膜，连接</a:t>
            </a:r>
            <a:r>
              <a:rPr kumimoji="1" lang="en-US" altLang="zh-CN" sz="2400" b="1">
                <a:solidFill>
                  <a:schemeClr val="bg1"/>
                </a:solidFill>
                <a:latin typeface="Times New Roman" pitchFamily="18" charset="0"/>
                <a:ea typeface="楷体_GB2312" pitchFamily="49" charset="-122"/>
              </a:rPr>
              <a:t>N-</a:t>
            </a:r>
            <a:r>
              <a:rPr kumimoji="1" lang="zh-CN" altLang="en-US" sz="2400" b="1">
                <a:solidFill>
                  <a:schemeClr val="bg1"/>
                </a:solidFill>
                <a:latin typeface="Times New Roman" pitchFamily="18" charset="0"/>
                <a:ea typeface="楷体_GB2312" pitchFamily="49" charset="-122"/>
              </a:rPr>
              <a:t>乙酰葡糖胺和甘氨酸五肽“桥”，最后将肽聚糖单体送入细胞膜外的细胞壁生长点处。</a:t>
            </a:r>
          </a:p>
        </p:txBody>
      </p:sp>
      <p:sp>
        <p:nvSpPr>
          <p:cNvPr id="184325" name="Rectangle 5"/>
          <p:cNvSpPr>
            <a:spLocks noChangeArrowheads="1"/>
          </p:cNvSpPr>
          <p:nvPr/>
        </p:nvSpPr>
        <p:spPr bwMode="auto">
          <a:xfrm>
            <a:off x="323850" y="2781300"/>
            <a:ext cx="8207375" cy="1562100"/>
          </a:xfrm>
          <a:prstGeom prst="rect">
            <a:avLst/>
          </a:prstGeom>
          <a:solidFill>
            <a:schemeClr val="tx2"/>
          </a:solidFill>
          <a:ln w="9525" algn="ctr">
            <a:solidFill>
              <a:srgbClr val="FF0000"/>
            </a:solidFill>
            <a:miter lim="800000"/>
            <a:headEnd/>
            <a:tailEnd/>
          </a:ln>
        </p:spPr>
        <p:txBody>
          <a:bodyPr>
            <a:spAutoFit/>
          </a:bodyPr>
          <a:lstStyle/>
          <a:p>
            <a:pPr lvl="1">
              <a:spcBef>
                <a:spcPct val="50000"/>
              </a:spcBef>
            </a:pPr>
            <a:r>
              <a:rPr kumimoji="1" lang="zh-CN" altLang="en-US" sz="2400">
                <a:solidFill>
                  <a:srgbClr val="FFFFFF"/>
                </a:solidFill>
                <a:latin typeface="Times New Roman" pitchFamily="18" charset="0"/>
                <a:ea typeface="楷体_GB2312" pitchFamily="49" charset="-122"/>
              </a:rPr>
              <a:t>结构式：</a:t>
            </a:r>
          </a:p>
          <a:p>
            <a:pPr>
              <a:spcBef>
                <a:spcPct val="50000"/>
              </a:spcBef>
            </a:pPr>
            <a:r>
              <a:rPr kumimoji="1" lang="zh-CN" altLang="en-US" sz="2400">
                <a:solidFill>
                  <a:srgbClr val="FFFFFF"/>
                </a:solidFill>
                <a:latin typeface="Times New Roman" pitchFamily="18" charset="0"/>
                <a:ea typeface="楷体_GB2312" pitchFamily="49" charset="-122"/>
              </a:rPr>
              <a:t>	     </a:t>
            </a:r>
            <a:r>
              <a:rPr kumimoji="1" lang="en-US" altLang="zh-CN" sz="2400">
                <a:solidFill>
                  <a:srgbClr val="FFFFFF"/>
                </a:solidFill>
                <a:latin typeface="Times New Roman" pitchFamily="18" charset="0"/>
                <a:ea typeface="楷体_GB2312" pitchFamily="49" charset="-122"/>
              </a:rPr>
              <a:t>CH3	</a:t>
            </a:r>
            <a:r>
              <a:rPr kumimoji="1" lang="zh-CN" altLang="en-US" sz="2400">
                <a:solidFill>
                  <a:srgbClr val="FFFFFF"/>
                </a:solidFill>
                <a:latin typeface="Times New Roman" pitchFamily="18" charset="0"/>
                <a:ea typeface="楷体_GB2312" pitchFamily="49" charset="-122"/>
              </a:rPr>
              <a:t>　　</a:t>
            </a:r>
            <a:r>
              <a:rPr kumimoji="1" lang="en-US" altLang="zh-CN" sz="2400">
                <a:solidFill>
                  <a:srgbClr val="FFFFFF"/>
                </a:solidFill>
                <a:latin typeface="Times New Roman" pitchFamily="18" charset="0"/>
                <a:ea typeface="楷体_GB2312" pitchFamily="49" charset="-122"/>
              </a:rPr>
              <a:t>CH3	              CH3</a:t>
            </a:r>
          </a:p>
          <a:p>
            <a:pPr>
              <a:spcBef>
                <a:spcPct val="50000"/>
              </a:spcBef>
            </a:pPr>
            <a:r>
              <a:rPr kumimoji="1" lang="en-US" altLang="zh-CN" sz="2400">
                <a:solidFill>
                  <a:srgbClr val="FFFFFF"/>
                </a:solidFill>
                <a:latin typeface="Times New Roman" pitchFamily="18" charset="0"/>
                <a:ea typeface="楷体_GB2312" pitchFamily="49" charset="-122"/>
              </a:rPr>
              <a:t>	CH3C=CHCH2(CH2C=CHCH2)9CH2C=CHCH2―OH</a:t>
            </a:r>
          </a:p>
        </p:txBody>
      </p:sp>
      <p:sp>
        <p:nvSpPr>
          <p:cNvPr id="174086" name="Line 6"/>
          <p:cNvSpPr>
            <a:spLocks noChangeShapeType="1"/>
          </p:cNvSpPr>
          <p:nvPr/>
        </p:nvSpPr>
        <p:spPr bwMode="auto">
          <a:xfrm>
            <a:off x="2051050" y="3716338"/>
            <a:ext cx="0" cy="211137"/>
          </a:xfrm>
          <a:prstGeom prst="line">
            <a:avLst/>
          </a:prstGeom>
          <a:noFill/>
          <a:ln w="9525">
            <a:solidFill>
              <a:schemeClr val="bg1"/>
            </a:solidFill>
            <a:round/>
            <a:headEnd/>
            <a:tailEnd/>
          </a:ln>
        </p:spPr>
        <p:txBody>
          <a:bodyPr wrap="none" anchor="ctr"/>
          <a:lstStyle/>
          <a:p>
            <a:endParaRPr lang="zh-CN" altLang="en-US"/>
          </a:p>
        </p:txBody>
      </p:sp>
      <p:sp>
        <p:nvSpPr>
          <p:cNvPr id="174087" name="Line 7"/>
          <p:cNvSpPr>
            <a:spLocks noChangeShapeType="1"/>
          </p:cNvSpPr>
          <p:nvPr/>
        </p:nvSpPr>
        <p:spPr bwMode="auto">
          <a:xfrm>
            <a:off x="4140200" y="3716338"/>
            <a:ext cx="0" cy="211137"/>
          </a:xfrm>
          <a:prstGeom prst="line">
            <a:avLst/>
          </a:prstGeom>
          <a:noFill/>
          <a:ln w="9525">
            <a:solidFill>
              <a:schemeClr val="bg1"/>
            </a:solidFill>
            <a:round/>
            <a:headEnd/>
            <a:tailEnd/>
          </a:ln>
        </p:spPr>
        <p:txBody>
          <a:bodyPr wrap="none" anchor="ctr"/>
          <a:lstStyle/>
          <a:p>
            <a:endParaRPr lang="zh-CN" altLang="en-US"/>
          </a:p>
        </p:txBody>
      </p:sp>
      <p:sp>
        <p:nvSpPr>
          <p:cNvPr id="174088" name="Line 8"/>
          <p:cNvSpPr>
            <a:spLocks noChangeShapeType="1"/>
          </p:cNvSpPr>
          <p:nvPr/>
        </p:nvSpPr>
        <p:spPr bwMode="auto">
          <a:xfrm>
            <a:off x="6300788" y="3716338"/>
            <a:ext cx="0" cy="211137"/>
          </a:xfrm>
          <a:prstGeom prst="line">
            <a:avLst/>
          </a:prstGeom>
          <a:noFill/>
          <a:ln w="9525">
            <a:solidFill>
              <a:schemeClr val="bg1"/>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0-#ppt_w/2"/>
                                          </p:val>
                                        </p:tav>
                                        <p:tav tm="100000">
                                          <p:val>
                                            <p:strVal val="#ppt_x"/>
                                          </p:val>
                                        </p:tav>
                                      </p:tavLst>
                                    </p:anim>
                                    <p:anim calcmode="lin" valueType="num">
                                      <p:cBhvr additive="base">
                                        <p:cTn id="8" dur="500" fill="hold"/>
                                        <p:tgtEl>
                                          <p:spTgt spid="1843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24"/>
                                        </p:tgtEl>
                                        <p:attrNameLst>
                                          <p:attrName>style.visibility</p:attrName>
                                        </p:attrNameLst>
                                      </p:cBhvr>
                                      <p:to>
                                        <p:strVal val="visible"/>
                                      </p:to>
                                    </p:set>
                                    <p:anim calcmode="lin" valueType="num">
                                      <p:cBhvr additive="base">
                                        <p:cTn id="13" dur="500" fill="hold"/>
                                        <p:tgtEl>
                                          <p:spTgt spid="184324"/>
                                        </p:tgtEl>
                                        <p:attrNameLst>
                                          <p:attrName>ppt_x</p:attrName>
                                        </p:attrNameLst>
                                      </p:cBhvr>
                                      <p:tavLst>
                                        <p:tav tm="0">
                                          <p:val>
                                            <p:strVal val="0-#ppt_w/2"/>
                                          </p:val>
                                        </p:tav>
                                        <p:tav tm="100000">
                                          <p:val>
                                            <p:strVal val="#ppt_x"/>
                                          </p:val>
                                        </p:tav>
                                      </p:tavLst>
                                    </p:anim>
                                    <p:anim calcmode="lin" valueType="num">
                                      <p:cBhvr additive="base">
                                        <p:cTn id="14" dur="500" fill="hold"/>
                                        <p:tgtEl>
                                          <p:spTgt spid="1843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4325"/>
                                        </p:tgtEl>
                                        <p:attrNameLst>
                                          <p:attrName>style.visibility</p:attrName>
                                        </p:attrNameLst>
                                      </p:cBhvr>
                                      <p:to>
                                        <p:strVal val="visible"/>
                                      </p:to>
                                    </p:set>
                                    <p:anim calcmode="lin" valueType="num">
                                      <p:cBhvr additive="base">
                                        <p:cTn id="19" dur="500" fill="hold"/>
                                        <p:tgtEl>
                                          <p:spTgt spid="184325"/>
                                        </p:tgtEl>
                                        <p:attrNameLst>
                                          <p:attrName>ppt_x</p:attrName>
                                        </p:attrNameLst>
                                      </p:cBhvr>
                                      <p:tavLst>
                                        <p:tav tm="0">
                                          <p:val>
                                            <p:strVal val="#ppt_x"/>
                                          </p:val>
                                        </p:tav>
                                        <p:tav tm="100000">
                                          <p:val>
                                            <p:strVal val="#ppt_x"/>
                                          </p:val>
                                        </p:tav>
                                      </p:tavLst>
                                    </p:anim>
                                    <p:anim calcmode="lin" valueType="num">
                                      <p:cBhvr additive="base">
                                        <p:cTn id="20" dur="500" fill="hold"/>
                                        <p:tgtEl>
                                          <p:spTgt spid="18432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84323"/>
                                        </p:tgtEl>
                                        <p:attrNameLst>
                                          <p:attrName>style.visibility</p:attrName>
                                        </p:attrNameLst>
                                      </p:cBhvr>
                                      <p:to>
                                        <p:strVal val="visible"/>
                                      </p:to>
                                    </p:set>
                                    <p:anim calcmode="lin" valueType="num">
                                      <p:cBhvr additive="base">
                                        <p:cTn id="25" dur="500" fill="hold"/>
                                        <p:tgtEl>
                                          <p:spTgt spid="184323"/>
                                        </p:tgtEl>
                                        <p:attrNameLst>
                                          <p:attrName>ppt_x</p:attrName>
                                        </p:attrNameLst>
                                      </p:cBhvr>
                                      <p:tavLst>
                                        <p:tav tm="0">
                                          <p:val>
                                            <p:strVal val="1+#ppt_w/2"/>
                                          </p:val>
                                        </p:tav>
                                        <p:tav tm="100000">
                                          <p:val>
                                            <p:strVal val="#ppt_x"/>
                                          </p:val>
                                        </p:tav>
                                      </p:tavLst>
                                    </p:anim>
                                    <p:anim calcmode="lin" valueType="num">
                                      <p:cBhvr additive="base">
                                        <p:cTn id="26" dur="500" fill="hold"/>
                                        <p:tgtEl>
                                          <p:spTgt spid="184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184323" grpId="0" animBg="1"/>
      <p:bldP spid="184324" grpId="0" animBg="1"/>
      <p:bldP spid="18432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0" y="228600"/>
            <a:ext cx="6227763" cy="533400"/>
          </a:xfrm>
        </p:spPr>
        <p:txBody>
          <a:bodyPr/>
          <a:lstStyle/>
          <a:p>
            <a:pPr algn="l" eaLnBrk="1" hangingPunct="1"/>
            <a:r>
              <a:rPr lang="zh-CN" altLang="en-US" sz="2800" b="1" smtClean="0">
                <a:solidFill>
                  <a:srgbClr val="00FFFF"/>
                </a:solidFill>
              </a:rPr>
              <a:t>（三）在细胞膜外的合成</a:t>
            </a:r>
          </a:p>
        </p:txBody>
      </p:sp>
      <p:sp>
        <p:nvSpPr>
          <p:cNvPr id="185347" name="Rectangle 3"/>
          <p:cNvSpPr>
            <a:spLocks noChangeArrowheads="1"/>
          </p:cNvSpPr>
          <p:nvPr/>
        </p:nvSpPr>
        <p:spPr bwMode="auto">
          <a:xfrm>
            <a:off x="684213" y="2205038"/>
            <a:ext cx="7921625" cy="1187450"/>
          </a:xfrm>
          <a:prstGeom prst="rect">
            <a:avLst/>
          </a:prstGeom>
          <a:noFill/>
          <a:ln w="9525" algn="ctr">
            <a:noFill/>
            <a:miter lim="800000"/>
            <a:headEnd/>
            <a:tailEnd/>
          </a:ln>
        </p:spPr>
        <p:txBody>
          <a:bodyPr>
            <a:spAutoFit/>
          </a:bodyPr>
          <a:lstStyle/>
          <a:p>
            <a:pPr>
              <a:spcBef>
                <a:spcPct val="50000"/>
              </a:spcBef>
            </a:pPr>
            <a:r>
              <a:rPr kumimoji="1" lang="zh-CN" altLang="en-US" sz="2400" b="1">
                <a:solidFill>
                  <a:srgbClr val="0000FF"/>
                </a:solidFill>
                <a:latin typeface="Times New Roman" pitchFamily="18" charset="0"/>
                <a:ea typeface="楷体_GB2312" pitchFamily="49" charset="-122"/>
              </a:rPr>
              <a:t>双糖肽先是插入细胞壁生长点上作为引物的肽聚糖骨架（至少含</a:t>
            </a:r>
            <a:r>
              <a:rPr kumimoji="1" lang="en-US" altLang="zh-CN" sz="2400" b="1">
                <a:solidFill>
                  <a:srgbClr val="0000FF"/>
                </a:solidFill>
                <a:latin typeface="Times New Roman" pitchFamily="18" charset="0"/>
                <a:ea typeface="楷体_GB2312" pitchFamily="49" charset="-122"/>
              </a:rPr>
              <a:t>6~8</a:t>
            </a:r>
            <a:r>
              <a:rPr kumimoji="1" lang="zh-CN" altLang="en-US" sz="2400" b="1">
                <a:solidFill>
                  <a:srgbClr val="0000FF"/>
                </a:solidFill>
                <a:latin typeface="Times New Roman" pitchFamily="18" charset="0"/>
                <a:ea typeface="楷体_GB2312" pitchFamily="49" charset="-122"/>
              </a:rPr>
              <a:t>个肽聚糖单体分子）中，通过转糖基作用（</a:t>
            </a:r>
            <a:r>
              <a:rPr kumimoji="1" lang="en-US" altLang="zh-CN" sz="2400" b="1">
                <a:solidFill>
                  <a:srgbClr val="0000FF"/>
                </a:solidFill>
                <a:latin typeface="Times New Roman" pitchFamily="18" charset="0"/>
                <a:ea typeface="楷体_GB2312" pitchFamily="49" charset="-122"/>
              </a:rPr>
              <a:t>transglycosylation)</a:t>
            </a:r>
            <a:r>
              <a:rPr kumimoji="1" lang="zh-CN" altLang="en-US" sz="2400" b="1">
                <a:solidFill>
                  <a:srgbClr val="0000FF"/>
                </a:solidFill>
                <a:latin typeface="Times New Roman" pitchFamily="18" charset="0"/>
                <a:ea typeface="楷体_GB2312" pitchFamily="49" charset="-122"/>
              </a:rPr>
              <a:t>使多糖链延伸一个双糖单位；</a:t>
            </a:r>
          </a:p>
        </p:txBody>
      </p:sp>
      <p:sp>
        <p:nvSpPr>
          <p:cNvPr id="185348" name="Rectangle 4"/>
          <p:cNvSpPr>
            <a:spLocks noChangeArrowheads="1"/>
          </p:cNvSpPr>
          <p:nvPr/>
        </p:nvSpPr>
        <p:spPr bwMode="auto">
          <a:xfrm>
            <a:off x="539750" y="1341438"/>
            <a:ext cx="3563938" cy="466725"/>
          </a:xfrm>
          <a:prstGeom prst="rect">
            <a:avLst/>
          </a:prstGeom>
          <a:solidFill>
            <a:srgbClr val="008000"/>
          </a:solidFill>
          <a:ln w="9525" algn="ctr">
            <a:solidFill>
              <a:srgbClr val="FF0000"/>
            </a:solidFill>
            <a:miter lim="800000"/>
            <a:headEnd/>
            <a:tailEnd/>
          </a:ln>
        </p:spPr>
        <p:txBody>
          <a:bodyPr wrap="none">
            <a:spAutoFit/>
          </a:bodyPr>
          <a:lstStyle/>
          <a:p>
            <a:pPr>
              <a:spcBef>
                <a:spcPct val="50000"/>
              </a:spcBef>
            </a:pPr>
            <a:r>
              <a:rPr kumimoji="1" lang="zh-CN" altLang="en-US" sz="2400" b="1">
                <a:solidFill>
                  <a:schemeClr val="bg1"/>
                </a:solidFill>
                <a:latin typeface="Times New Roman" pitchFamily="18" charset="0"/>
                <a:ea typeface="楷体_GB2312" pitchFamily="49" charset="-122"/>
              </a:rPr>
              <a:t>第一步：是多糖链的伸长</a:t>
            </a:r>
          </a:p>
        </p:txBody>
      </p:sp>
      <p:sp>
        <p:nvSpPr>
          <p:cNvPr id="185349" name="Rectangle 5"/>
          <p:cNvSpPr>
            <a:spLocks noChangeArrowheads="1"/>
          </p:cNvSpPr>
          <p:nvPr/>
        </p:nvSpPr>
        <p:spPr bwMode="auto">
          <a:xfrm>
            <a:off x="468313" y="3500438"/>
            <a:ext cx="7775575" cy="831850"/>
          </a:xfrm>
          <a:prstGeom prst="rect">
            <a:avLst/>
          </a:prstGeom>
          <a:solidFill>
            <a:srgbClr val="008000"/>
          </a:solidFill>
          <a:ln w="9525" algn="ctr">
            <a:solidFill>
              <a:srgbClr val="FF0000"/>
            </a:solidFill>
            <a:miter lim="800000"/>
            <a:headEnd/>
            <a:tailEnd/>
          </a:ln>
        </p:spPr>
        <p:txBody>
          <a:bodyPr>
            <a:spAutoFit/>
          </a:bodyPr>
          <a:lstStyle/>
          <a:p>
            <a:pPr>
              <a:spcBef>
                <a:spcPct val="50000"/>
              </a:spcBef>
            </a:pPr>
            <a:r>
              <a:rPr kumimoji="1" lang="zh-CN" altLang="en-US" sz="2400" b="1">
                <a:solidFill>
                  <a:schemeClr val="bg1"/>
                </a:solidFill>
                <a:latin typeface="Times New Roman" pitchFamily="18" charset="0"/>
                <a:ea typeface="楷体_GB2312" pitchFamily="49" charset="-122"/>
              </a:rPr>
              <a:t>第二步：通过转肽酶的转肽作用（</a:t>
            </a:r>
            <a:r>
              <a:rPr kumimoji="1" lang="en-US" altLang="zh-CN" sz="2400" b="1">
                <a:solidFill>
                  <a:schemeClr val="bg1"/>
                </a:solidFill>
                <a:latin typeface="Times New Roman" pitchFamily="18" charset="0"/>
                <a:ea typeface="楷体_GB2312" pitchFamily="49" charset="-122"/>
              </a:rPr>
              <a:t>transpeptitidation)</a:t>
            </a:r>
            <a:r>
              <a:rPr kumimoji="1" lang="zh-CN" altLang="en-US" sz="2400" b="1">
                <a:solidFill>
                  <a:schemeClr val="bg1"/>
                </a:solidFill>
                <a:latin typeface="Times New Roman" pitchFamily="18" charset="0"/>
                <a:ea typeface="楷体_GB2312" pitchFamily="49" charset="-122"/>
              </a:rPr>
              <a:t>使相邻多糖链交联</a:t>
            </a:r>
          </a:p>
        </p:txBody>
      </p:sp>
      <p:sp>
        <p:nvSpPr>
          <p:cNvPr id="185350" name="Rectangle 6"/>
          <p:cNvSpPr>
            <a:spLocks noChangeArrowheads="1"/>
          </p:cNvSpPr>
          <p:nvPr/>
        </p:nvSpPr>
        <p:spPr bwMode="auto">
          <a:xfrm>
            <a:off x="468313" y="4724400"/>
            <a:ext cx="7920037" cy="1187450"/>
          </a:xfrm>
          <a:prstGeom prst="rect">
            <a:avLst/>
          </a:prstGeom>
          <a:noFill/>
          <a:ln w="9525" algn="ctr">
            <a:noFill/>
            <a:miter lim="800000"/>
            <a:headEnd/>
            <a:tailEnd/>
          </a:ln>
        </p:spPr>
        <p:txBody>
          <a:bodyPr>
            <a:spAutoFit/>
          </a:bodyPr>
          <a:lstStyle/>
          <a:p>
            <a:pPr>
              <a:spcBef>
                <a:spcPct val="50000"/>
              </a:spcBef>
            </a:pPr>
            <a:r>
              <a:rPr kumimoji="1" lang="zh-CN" altLang="en-US" sz="2400" b="1">
                <a:solidFill>
                  <a:srgbClr val="0000FF"/>
                </a:solidFill>
                <a:latin typeface="Times New Roman" pitchFamily="18" charset="0"/>
                <a:ea typeface="楷体_GB2312" pitchFamily="49" charset="-122"/>
              </a:rPr>
              <a:t>转肽时先是</a:t>
            </a:r>
            <a:r>
              <a:rPr kumimoji="1" lang="en-US" altLang="zh-CN" sz="2400" b="1">
                <a:solidFill>
                  <a:srgbClr val="0000FF"/>
                </a:solidFill>
                <a:latin typeface="Times New Roman" pitchFamily="18" charset="0"/>
                <a:ea typeface="楷体_GB2312" pitchFamily="49" charset="-122"/>
              </a:rPr>
              <a:t>D-</a:t>
            </a:r>
            <a:r>
              <a:rPr kumimoji="1" lang="zh-CN" altLang="en-US" sz="2400" b="1">
                <a:solidFill>
                  <a:srgbClr val="0000FF"/>
                </a:solidFill>
                <a:latin typeface="Times New Roman" pitchFamily="18" charset="0"/>
                <a:ea typeface="楷体_GB2312" pitchFamily="49" charset="-122"/>
              </a:rPr>
              <a:t>丙氨酰</a:t>
            </a:r>
            <a:r>
              <a:rPr kumimoji="1" lang="en-US" altLang="zh-CN" sz="2400" b="1">
                <a:solidFill>
                  <a:srgbClr val="0000FF"/>
                </a:solidFill>
                <a:latin typeface="Times New Roman" pitchFamily="18" charset="0"/>
                <a:ea typeface="楷体_GB2312" pitchFamily="49" charset="-122"/>
              </a:rPr>
              <a:t>-D-</a:t>
            </a:r>
            <a:r>
              <a:rPr kumimoji="1" lang="zh-CN" altLang="en-US" sz="2400" b="1">
                <a:solidFill>
                  <a:srgbClr val="0000FF"/>
                </a:solidFill>
                <a:latin typeface="Times New Roman" pitchFamily="18" charset="0"/>
                <a:ea typeface="楷体_GB2312" pitchFamily="49" charset="-122"/>
              </a:rPr>
              <a:t>丙氨酸间的肽链断裂，释放出一个</a:t>
            </a:r>
            <a:r>
              <a:rPr kumimoji="1" lang="en-US" altLang="zh-CN" sz="2400" b="1">
                <a:solidFill>
                  <a:srgbClr val="0000FF"/>
                </a:solidFill>
                <a:latin typeface="Times New Roman" pitchFamily="18" charset="0"/>
                <a:ea typeface="楷体_GB2312" pitchFamily="49" charset="-122"/>
              </a:rPr>
              <a:t>D-</a:t>
            </a:r>
            <a:r>
              <a:rPr kumimoji="1" lang="zh-CN" altLang="en-US" sz="2400" b="1">
                <a:solidFill>
                  <a:srgbClr val="0000FF"/>
                </a:solidFill>
                <a:latin typeface="Times New Roman" pitchFamily="18" charset="0"/>
                <a:ea typeface="楷体_GB2312" pitchFamily="49" charset="-122"/>
              </a:rPr>
              <a:t>丙氨酰残基，然后倒数第二个</a:t>
            </a:r>
            <a:r>
              <a:rPr kumimoji="1" lang="en-US" altLang="zh-CN" sz="2400" b="1">
                <a:solidFill>
                  <a:srgbClr val="0000FF"/>
                </a:solidFill>
                <a:latin typeface="Times New Roman" pitchFamily="18" charset="0"/>
                <a:ea typeface="楷体_GB2312" pitchFamily="49" charset="-122"/>
              </a:rPr>
              <a:t>D-</a:t>
            </a:r>
            <a:r>
              <a:rPr kumimoji="1" lang="zh-CN" altLang="en-US" sz="2400" b="1">
                <a:solidFill>
                  <a:srgbClr val="0000FF"/>
                </a:solidFill>
                <a:latin typeface="Times New Roman" pitchFamily="18" charset="0"/>
                <a:ea typeface="楷体_GB2312" pitchFamily="49" charset="-122"/>
              </a:rPr>
              <a:t>丙氨酸的游离羧基与相邻甘氨酸五肽的游离氨基间形成肽键而实现交联。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5346"/>
                                        </p:tgtEl>
                                        <p:attrNameLst>
                                          <p:attrName>style.visibility</p:attrName>
                                        </p:attrNameLst>
                                      </p:cBhvr>
                                      <p:to>
                                        <p:strVal val="visible"/>
                                      </p:to>
                                    </p:set>
                                    <p:anim calcmode="lin" valueType="num">
                                      <p:cBhvr additive="base">
                                        <p:cTn id="7" dur="500" fill="hold"/>
                                        <p:tgtEl>
                                          <p:spTgt spid="185346"/>
                                        </p:tgtEl>
                                        <p:attrNameLst>
                                          <p:attrName>ppt_x</p:attrName>
                                        </p:attrNameLst>
                                      </p:cBhvr>
                                      <p:tavLst>
                                        <p:tav tm="0">
                                          <p:val>
                                            <p:strVal val="0-#ppt_w/2"/>
                                          </p:val>
                                        </p:tav>
                                        <p:tav tm="100000">
                                          <p:val>
                                            <p:strVal val="#ppt_x"/>
                                          </p:val>
                                        </p:tav>
                                      </p:tavLst>
                                    </p:anim>
                                    <p:anim calcmode="lin" valueType="num">
                                      <p:cBhvr additive="base">
                                        <p:cTn id="8" dur="500" fill="hold"/>
                                        <p:tgtEl>
                                          <p:spTgt spid="1853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5348"/>
                                        </p:tgtEl>
                                        <p:attrNameLst>
                                          <p:attrName>style.visibility</p:attrName>
                                        </p:attrNameLst>
                                      </p:cBhvr>
                                      <p:to>
                                        <p:strVal val="visible"/>
                                      </p:to>
                                    </p:set>
                                    <p:anim calcmode="lin" valueType="num">
                                      <p:cBhvr additive="base">
                                        <p:cTn id="13" dur="500" fill="hold"/>
                                        <p:tgtEl>
                                          <p:spTgt spid="185348"/>
                                        </p:tgtEl>
                                        <p:attrNameLst>
                                          <p:attrName>ppt_x</p:attrName>
                                        </p:attrNameLst>
                                      </p:cBhvr>
                                      <p:tavLst>
                                        <p:tav tm="0">
                                          <p:val>
                                            <p:strVal val="0-#ppt_w/2"/>
                                          </p:val>
                                        </p:tav>
                                        <p:tav tm="100000">
                                          <p:val>
                                            <p:strVal val="#ppt_x"/>
                                          </p:val>
                                        </p:tav>
                                      </p:tavLst>
                                    </p:anim>
                                    <p:anim calcmode="lin" valueType="num">
                                      <p:cBhvr additive="base">
                                        <p:cTn id="14" dur="500" fill="hold"/>
                                        <p:tgtEl>
                                          <p:spTgt spid="1853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5347"/>
                                        </p:tgtEl>
                                        <p:attrNameLst>
                                          <p:attrName>style.visibility</p:attrName>
                                        </p:attrNameLst>
                                      </p:cBhvr>
                                      <p:to>
                                        <p:strVal val="visible"/>
                                      </p:to>
                                    </p:set>
                                    <p:anim calcmode="lin" valueType="num">
                                      <p:cBhvr additive="base">
                                        <p:cTn id="19" dur="500" fill="hold"/>
                                        <p:tgtEl>
                                          <p:spTgt spid="185347"/>
                                        </p:tgtEl>
                                        <p:attrNameLst>
                                          <p:attrName>ppt_x</p:attrName>
                                        </p:attrNameLst>
                                      </p:cBhvr>
                                      <p:tavLst>
                                        <p:tav tm="0">
                                          <p:val>
                                            <p:strVal val="1+#ppt_w/2"/>
                                          </p:val>
                                        </p:tav>
                                        <p:tav tm="100000">
                                          <p:val>
                                            <p:strVal val="#ppt_x"/>
                                          </p:val>
                                        </p:tav>
                                      </p:tavLst>
                                    </p:anim>
                                    <p:anim calcmode="lin" valueType="num">
                                      <p:cBhvr additive="base">
                                        <p:cTn id="20" dur="500" fill="hold"/>
                                        <p:tgtEl>
                                          <p:spTgt spid="18534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5349"/>
                                        </p:tgtEl>
                                        <p:attrNameLst>
                                          <p:attrName>style.visibility</p:attrName>
                                        </p:attrNameLst>
                                      </p:cBhvr>
                                      <p:to>
                                        <p:strVal val="visible"/>
                                      </p:to>
                                    </p:set>
                                    <p:anim calcmode="lin" valueType="num">
                                      <p:cBhvr additive="base">
                                        <p:cTn id="25" dur="500" fill="hold"/>
                                        <p:tgtEl>
                                          <p:spTgt spid="185349"/>
                                        </p:tgtEl>
                                        <p:attrNameLst>
                                          <p:attrName>ppt_x</p:attrName>
                                        </p:attrNameLst>
                                      </p:cBhvr>
                                      <p:tavLst>
                                        <p:tav tm="0">
                                          <p:val>
                                            <p:strVal val="1+#ppt_w/2"/>
                                          </p:val>
                                        </p:tav>
                                        <p:tav tm="100000">
                                          <p:val>
                                            <p:strVal val="#ppt_x"/>
                                          </p:val>
                                        </p:tav>
                                      </p:tavLst>
                                    </p:anim>
                                    <p:anim calcmode="lin" valueType="num">
                                      <p:cBhvr additive="base">
                                        <p:cTn id="26" dur="500" fill="hold"/>
                                        <p:tgtEl>
                                          <p:spTgt spid="18534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85350"/>
                                        </p:tgtEl>
                                        <p:attrNameLst>
                                          <p:attrName>style.visibility</p:attrName>
                                        </p:attrNameLst>
                                      </p:cBhvr>
                                      <p:to>
                                        <p:strVal val="visible"/>
                                      </p:to>
                                    </p:set>
                                    <p:anim calcmode="lin" valueType="num">
                                      <p:cBhvr additive="base">
                                        <p:cTn id="31" dur="500" fill="hold"/>
                                        <p:tgtEl>
                                          <p:spTgt spid="185350"/>
                                        </p:tgtEl>
                                        <p:attrNameLst>
                                          <p:attrName>ppt_x</p:attrName>
                                        </p:attrNameLst>
                                      </p:cBhvr>
                                      <p:tavLst>
                                        <p:tav tm="0">
                                          <p:val>
                                            <p:strVal val="1+#ppt_w/2"/>
                                          </p:val>
                                        </p:tav>
                                        <p:tav tm="100000">
                                          <p:val>
                                            <p:strVal val="#ppt_x"/>
                                          </p:val>
                                        </p:tav>
                                      </p:tavLst>
                                    </p:anim>
                                    <p:anim calcmode="lin" valueType="num">
                                      <p:cBhvr additive="base">
                                        <p:cTn id="32" dur="500" fill="hold"/>
                                        <p:tgtEl>
                                          <p:spTgt spid="185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P spid="185347" grpId="0"/>
      <p:bldP spid="185348" grpId="0" animBg="1"/>
      <p:bldP spid="185349" grpId="0" animBg="1"/>
      <p:bldP spid="1853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323850" y="549275"/>
            <a:ext cx="8640638" cy="5400675"/>
          </a:xfrm>
          <a:prstGeom prst="rect">
            <a:avLst/>
          </a:prstGeom>
          <a:noFill/>
          <a:ln w="9525">
            <a:solidFill>
              <a:srgbClr val="FF00FF"/>
            </a:solidFill>
            <a:miter lim="800000"/>
            <a:headEnd/>
            <a:tailEnd/>
          </a:ln>
        </p:spPr>
        <p:txBody>
          <a:bodyPr/>
          <a:lstStyle/>
          <a:p>
            <a:pPr marL="342900" indent="-342900">
              <a:lnSpc>
                <a:spcPct val="90000"/>
              </a:lnSpc>
              <a:spcBef>
                <a:spcPct val="20000"/>
              </a:spcBef>
            </a:pPr>
            <a:r>
              <a:rPr lang="en-US" altLang="zh-CN" sz="2800" b="1" dirty="0">
                <a:solidFill>
                  <a:srgbClr val="FF3300"/>
                </a:solidFill>
                <a:latin typeface="宋体" pitchFamily="2" charset="-122"/>
              </a:rPr>
              <a:t>2.</a:t>
            </a:r>
            <a:r>
              <a:rPr lang="zh-CN" altLang="en-US" sz="2800" b="1" dirty="0">
                <a:solidFill>
                  <a:srgbClr val="FF3300"/>
                </a:solidFill>
                <a:latin typeface="宋体" pitchFamily="2" charset="-122"/>
              </a:rPr>
              <a:t>底物水平磷酸</a:t>
            </a:r>
            <a:r>
              <a:rPr lang="zh-CN" altLang="en-US" sz="2800" b="1" dirty="0" smtClean="0">
                <a:solidFill>
                  <a:srgbClr val="FF3300"/>
                </a:solidFill>
                <a:latin typeface="宋体" pitchFamily="2" charset="-122"/>
              </a:rPr>
              <a:t>化</a:t>
            </a:r>
            <a:r>
              <a:rPr lang="en-US" altLang="zh-CN" sz="2800" b="1" dirty="0" smtClean="0">
                <a:solidFill>
                  <a:srgbClr val="FF3300"/>
                </a:solidFill>
                <a:latin typeface="宋体" pitchFamily="2" charset="-122"/>
              </a:rPr>
              <a:t>(substrate </a:t>
            </a:r>
            <a:r>
              <a:rPr lang="en-US" altLang="zh-CN" sz="2800" b="1" dirty="0" smtClean="0">
                <a:solidFill>
                  <a:srgbClr val="FF3300"/>
                </a:solidFill>
                <a:latin typeface="宋体" pitchFamily="2" charset="-122"/>
              </a:rPr>
              <a:t>level </a:t>
            </a:r>
            <a:r>
              <a:rPr lang="en-US" altLang="zh-CN" sz="2800" b="1" dirty="0" err="1" smtClean="0">
                <a:solidFill>
                  <a:srgbClr val="FF3300"/>
                </a:solidFill>
                <a:latin typeface="宋体" pitchFamily="2" charset="-122"/>
              </a:rPr>
              <a:t>phosphorylatio</a:t>
            </a:r>
            <a:r>
              <a:rPr lang="en-US" altLang="zh-CN" sz="2800" b="1" dirty="0" smtClean="0">
                <a:solidFill>
                  <a:srgbClr val="FF3300"/>
                </a:solidFill>
                <a:latin typeface="宋体" pitchFamily="2" charset="-122"/>
              </a:rPr>
              <a:t>)</a:t>
            </a:r>
            <a:endParaRPr lang="zh-CN" altLang="en-US" sz="2800" b="1" dirty="0">
              <a:solidFill>
                <a:srgbClr val="FF3300"/>
              </a:solidFill>
              <a:latin typeface="宋体" pitchFamily="2" charset="-122"/>
            </a:endParaRPr>
          </a:p>
          <a:p>
            <a:pPr marL="342900" indent="-342900">
              <a:lnSpc>
                <a:spcPct val="90000"/>
              </a:lnSpc>
              <a:spcBef>
                <a:spcPct val="20000"/>
              </a:spcBef>
            </a:pPr>
            <a:r>
              <a:rPr lang="zh-CN" altLang="en-US" sz="2400" b="1" dirty="0">
                <a:latin typeface="宋体" pitchFamily="2" charset="-122"/>
              </a:rPr>
              <a:t>    无氧发酵中，不需氧，不经过呼吸链。</a:t>
            </a:r>
          </a:p>
          <a:p>
            <a:pPr marL="342900" indent="-342900">
              <a:lnSpc>
                <a:spcPct val="90000"/>
              </a:lnSpc>
              <a:spcBef>
                <a:spcPct val="20000"/>
              </a:spcBef>
            </a:pPr>
            <a:r>
              <a:rPr lang="zh-CN" altLang="en-US" sz="2400" b="1" dirty="0">
                <a:latin typeface="宋体" pitchFamily="2" charset="-122"/>
              </a:rPr>
              <a:t>    甘油醛</a:t>
            </a:r>
            <a:r>
              <a:rPr lang="en-US" altLang="zh-CN" sz="2400" b="1" dirty="0">
                <a:latin typeface="宋体" pitchFamily="2" charset="-122"/>
              </a:rPr>
              <a:t>-3-</a:t>
            </a:r>
            <a:r>
              <a:rPr lang="zh-CN" altLang="en-US" sz="2400" b="1" dirty="0">
                <a:latin typeface="宋体" pitchFamily="2" charset="-122"/>
              </a:rPr>
              <a:t>磷酸 →磷酸化 →</a:t>
            </a:r>
            <a:r>
              <a:rPr lang="en-US" altLang="zh-CN" sz="2400" b="1" dirty="0">
                <a:latin typeface="宋体" pitchFamily="2" charset="-122"/>
              </a:rPr>
              <a:t>1,3</a:t>
            </a:r>
            <a:r>
              <a:rPr lang="zh-CN" altLang="en-US" sz="2400" b="1" dirty="0">
                <a:latin typeface="宋体" pitchFamily="2" charset="-122"/>
              </a:rPr>
              <a:t>二磷酸甘油酸＋</a:t>
            </a:r>
            <a:r>
              <a:rPr lang="en-US" altLang="zh-CN" sz="2400" b="1" dirty="0">
                <a:latin typeface="宋体" pitchFamily="2" charset="-122"/>
              </a:rPr>
              <a:t>ATP</a:t>
            </a:r>
            <a:endParaRPr lang="en-US" altLang="zh-CN" sz="2800" b="1" dirty="0">
              <a:solidFill>
                <a:srgbClr val="FF3300"/>
              </a:solidFill>
              <a:latin typeface="宋体" pitchFamily="2" charset="-122"/>
            </a:endParaRPr>
          </a:p>
          <a:p>
            <a:pPr marL="342900" indent="-342900">
              <a:spcBef>
                <a:spcPct val="20000"/>
              </a:spcBef>
            </a:pPr>
            <a:endParaRPr lang="en-US" altLang="zh-CN" sz="2800" b="1" dirty="0">
              <a:solidFill>
                <a:srgbClr val="FF3300"/>
              </a:solidFill>
              <a:latin typeface="宋体" pitchFamily="2" charset="-122"/>
            </a:endParaRPr>
          </a:p>
          <a:p>
            <a:pPr marL="342900" indent="-342900">
              <a:spcBef>
                <a:spcPct val="20000"/>
              </a:spcBef>
            </a:pPr>
            <a:r>
              <a:rPr lang="en-US" altLang="zh-CN" sz="2800" b="1" dirty="0">
                <a:solidFill>
                  <a:srgbClr val="FF3300"/>
                </a:solidFill>
                <a:latin typeface="宋体" pitchFamily="2" charset="-122"/>
              </a:rPr>
              <a:t>3.</a:t>
            </a:r>
            <a:r>
              <a:rPr lang="zh-CN" altLang="en-US" sz="2800" b="1" dirty="0" smtClean="0">
                <a:solidFill>
                  <a:srgbClr val="FF3300"/>
                </a:solidFill>
                <a:latin typeface="宋体" pitchFamily="2" charset="-122"/>
              </a:rPr>
              <a:t>光合磷酸化</a:t>
            </a:r>
            <a:r>
              <a:rPr lang="en-US" altLang="zh-CN" sz="2800" b="1" dirty="0" smtClean="0">
                <a:solidFill>
                  <a:srgbClr val="FF3300"/>
                </a:solidFill>
                <a:latin typeface="宋体" pitchFamily="2" charset="-122"/>
              </a:rPr>
              <a:t>(</a:t>
            </a:r>
            <a:r>
              <a:rPr lang="en-US" altLang="zh-CN" sz="2800" dirty="0" smtClean="0"/>
              <a:t> </a:t>
            </a:r>
            <a:r>
              <a:rPr lang="en-US" altLang="zh-CN" sz="2800" b="1" dirty="0" err="1" smtClean="0">
                <a:solidFill>
                  <a:srgbClr val="FF3300"/>
                </a:solidFill>
                <a:latin typeface="宋体" pitchFamily="2" charset="-122"/>
              </a:rPr>
              <a:t>photophosphorylation</a:t>
            </a:r>
            <a:r>
              <a:rPr lang="en-US" altLang="zh-CN" sz="2800" b="1" dirty="0" smtClean="0">
                <a:solidFill>
                  <a:srgbClr val="FF3300"/>
                </a:solidFill>
                <a:latin typeface="宋体" pitchFamily="2" charset="-122"/>
              </a:rPr>
              <a:t>)</a:t>
            </a:r>
            <a:endParaRPr lang="zh-CN" altLang="en-US" sz="2800" b="1" dirty="0">
              <a:solidFill>
                <a:srgbClr val="FF3300"/>
              </a:solidFill>
              <a:latin typeface="宋体" pitchFamily="2" charset="-122"/>
            </a:endParaRPr>
          </a:p>
          <a:p>
            <a:pPr marL="342900" indent="-342900">
              <a:spcBef>
                <a:spcPct val="20000"/>
              </a:spcBef>
              <a:buFontTx/>
              <a:buChar char="•"/>
            </a:pPr>
            <a:r>
              <a:rPr lang="zh-CN" altLang="en-US" sz="2400" b="1" dirty="0">
                <a:latin typeface="宋体" pitchFamily="2" charset="-122"/>
              </a:rPr>
              <a:t>光合微生物捕捉光能，转给</a:t>
            </a:r>
            <a:r>
              <a:rPr lang="en-US" altLang="zh-CN" sz="2400" b="1" dirty="0">
                <a:latin typeface="宋体" pitchFamily="2" charset="-122"/>
              </a:rPr>
              <a:t>ATP</a:t>
            </a:r>
          </a:p>
          <a:p>
            <a:pPr marL="342900" indent="-342900">
              <a:spcBef>
                <a:spcPct val="20000"/>
              </a:spcBef>
            </a:pPr>
            <a:r>
              <a:rPr lang="en-US" altLang="zh-CN" sz="2400" b="1" dirty="0">
                <a:latin typeface="宋体" pitchFamily="2" charset="-122"/>
              </a:rPr>
              <a:t>①</a:t>
            </a:r>
            <a:r>
              <a:rPr lang="zh-CN" altLang="en-US" sz="2400" b="1" dirty="0">
                <a:latin typeface="宋体" pitchFamily="2" charset="-122"/>
              </a:rPr>
              <a:t>藻类、蓝细菌：有光合系统</a:t>
            </a:r>
            <a:r>
              <a:rPr lang="en-US" altLang="zh-CN" sz="2400" b="1" dirty="0">
                <a:latin typeface="宋体" pitchFamily="2" charset="-122"/>
              </a:rPr>
              <a:t>Ⅰ</a:t>
            </a:r>
            <a:r>
              <a:rPr lang="zh-CN" altLang="en-US" sz="2400" b="1" dirty="0">
                <a:latin typeface="宋体" pitchFamily="2" charset="-122"/>
              </a:rPr>
              <a:t>、</a:t>
            </a:r>
            <a:r>
              <a:rPr lang="en-US" altLang="zh-CN" sz="2400" b="1" dirty="0">
                <a:latin typeface="宋体" pitchFamily="2" charset="-122"/>
              </a:rPr>
              <a:t>Ⅱ</a:t>
            </a:r>
            <a:r>
              <a:rPr lang="zh-CN" altLang="en-US" sz="2400" b="1" dirty="0">
                <a:latin typeface="宋体" pitchFamily="2" charset="-122"/>
              </a:rPr>
              <a:t>，进行环式和非环式光合作用。</a:t>
            </a:r>
          </a:p>
          <a:p>
            <a:pPr marL="342900" indent="-342900">
              <a:spcBef>
                <a:spcPct val="20000"/>
              </a:spcBef>
            </a:pPr>
            <a:r>
              <a:rPr lang="zh-CN" altLang="en-US" sz="2400" b="1" dirty="0">
                <a:latin typeface="宋体" pitchFamily="2" charset="-122"/>
              </a:rPr>
              <a:t>       </a:t>
            </a:r>
            <a:r>
              <a:rPr lang="en-US" altLang="zh-CN" sz="2400" b="1" dirty="0">
                <a:latin typeface="宋体" pitchFamily="2" charset="-122"/>
              </a:rPr>
              <a:t>CO</a:t>
            </a:r>
            <a:r>
              <a:rPr lang="en-US" altLang="zh-CN" sz="2400" b="1" baseline="-30000" dirty="0">
                <a:latin typeface="宋体" pitchFamily="2" charset="-122"/>
              </a:rPr>
              <a:t>2 </a:t>
            </a:r>
            <a:r>
              <a:rPr lang="en-US" altLang="zh-CN" sz="2400" b="1" dirty="0">
                <a:latin typeface="宋体" pitchFamily="2" charset="-122"/>
              </a:rPr>
              <a:t>+ H</a:t>
            </a:r>
            <a:r>
              <a:rPr lang="en-US" altLang="zh-CN" sz="2400" b="1" baseline="-30000" dirty="0">
                <a:latin typeface="宋体" pitchFamily="2" charset="-122"/>
              </a:rPr>
              <a:t>2</a:t>
            </a:r>
            <a:r>
              <a:rPr lang="en-US" altLang="zh-CN" sz="2400" b="1" dirty="0">
                <a:latin typeface="宋体" pitchFamily="2" charset="-122"/>
              </a:rPr>
              <a:t>O → -(CH</a:t>
            </a:r>
            <a:r>
              <a:rPr lang="en-US" altLang="zh-CN" sz="2400" b="1" baseline="-30000" dirty="0">
                <a:latin typeface="宋体" pitchFamily="2" charset="-122"/>
              </a:rPr>
              <a:t>2</a:t>
            </a:r>
            <a:r>
              <a:rPr lang="en-US" altLang="zh-CN" sz="2400" b="1" dirty="0">
                <a:latin typeface="宋体" pitchFamily="2" charset="-122"/>
              </a:rPr>
              <a:t>O)</a:t>
            </a:r>
            <a:r>
              <a:rPr lang="en-US" altLang="zh-CN" sz="2400" b="1" baseline="-30000" dirty="0">
                <a:latin typeface="宋体" pitchFamily="2" charset="-122"/>
              </a:rPr>
              <a:t>n</a:t>
            </a:r>
            <a:r>
              <a:rPr lang="en-US" altLang="zh-CN" sz="2400" b="1" dirty="0">
                <a:latin typeface="宋体" pitchFamily="2" charset="-122"/>
              </a:rPr>
              <a:t>- + O</a:t>
            </a:r>
            <a:r>
              <a:rPr lang="en-US" altLang="zh-CN" sz="2400" b="1" baseline="-30000" dirty="0">
                <a:latin typeface="宋体" pitchFamily="2" charset="-122"/>
              </a:rPr>
              <a:t>2</a:t>
            </a:r>
            <a:r>
              <a:rPr lang="en-US" altLang="zh-CN" sz="2400" b="1" dirty="0">
                <a:latin typeface="宋体" pitchFamily="2" charset="-122"/>
              </a:rPr>
              <a:t>↑</a:t>
            </a:r>
          </a:p>
          <a:p>
            <a:pPr marL="342900" indent="-342900">
              <a:spcBef>
                <a:spcPct val="20000"/>
              </a:spcBef>
            </a:pPr>
            <a:r>
              <a:rPr lang="en-US" altLang="zh-CN" sz="2400" b="1" dirty="0">
                <a:latin typeface="宋体" pitchFamily="2" charset="-122"/>
              </a:rPr>
              <a:t>②</a:t>
            </a:r>
            <a:r>
              <a:rPr lang="zh-CN" altLang="en-US" sz="2400" b="1" dirty="0">
                <a:latin typeface="宋体" pitchFamily="2" charset="-122"/>
              </a:rPr>
              <a:t>绿细菌：只有光合系统</a:t>
            </a:r>
            <a:r>
              <a:rPr lang="en-US" altLang="zh-CN" sz="2400" b="1" dirty="0">
                <a:latin typeface="宋体" pitchFamily="2" charset="-122"/>
              </a:rPr>
              <a:t>Ⅰ</a:t>
            </a:r>
            <a:r>
              <a:rPr lang="zh-CN" altLang="en-US" sz="2400" b="1" dirty="0">
                <a:latin typeface="宋体" pitchFamily="2" charset="-122"/>
              </a:rPr>
              <a:t>，进行环式光合磷酸化</a:t>
            </a:r>
          </a:p>
          <a:p>
            <a:pPr marL="342900" indent="-342900">
              <a:spcBef>
                <a:spcPct val="20000"/>
              </a:spcBef>
            </a:pPr>
            <a:r>
              <a:rPr lang="zh-CN" altLang="en-US" sz="2400" b="1" dirty="0">
                <a:latin typeface="宋体" pitchFamily="2" charset="-122"/>
              </a:rPr>
              <a:t>     </a:t>
            </a:r>
            <a:r>
              <a:rPr lang="en-US" altLang="zh-CN" sz="2400" b="1" dirty="0">
                <a:latin typeface="宋体" pitchFamily="2" charset="-122"/>
              </a:rPr>
              <a:t>CO</a:t>
            </a:r>
            <a:r>
              <a:rPr lang="en-US" altLang="zh-CN" sz="2400" b="1" baseline="-30000" dirty="0">
                <a:latin typeface="宋体" pitchFamily="2" charset="-122"/>
              </a:rPr>
              <a:t>2 </a:t>
            </a:r>
            <a:r>
              <a:rPr lang="en-US" altLang="zh-CN" sz="2400" b="1" dirty="0">
                <a:latin typeface="宋体" pitchFamily="2" charset="-122"/>
              </a:rPr>
              <a:t>+ 2H</a:t>
            </a:r>
            <a:r>
              <a:rPr lang="en-US" altLang="zh-CN" sz="2400" b="1" baseline="-30000" dirty="0">
                <a:latin typeface="宋体" pitchFamily="2" charset="-122"/>
              </a:rPr>
              <a:t>2</a:t>
            </a:r>
            <a:r>
              <a:rPr lang="en-US" altLang="zh-CN" sz="2400" b="1" dirty="0">
                <a:latin typeface="宋体" pitchFamily="2" charset="-122"/>
              </a:rPr>
              <a:t>S → -(CH</a:t>
            </a:r>
            <a:r>
              <a:rPr lang="en-US" altLang="zh-CN" sz="2400" b="1" baseline="-30000" dirty="0">
                <a:latin typeface="宋体" pitchFamily="2" charset="-122"/>
              </a:rPr>
              <a:t>2</a:t>
            </a:r>
            <a:r>
              <a:rPr lang="en-US" altLang="zh-CN" sz="2400" b="1" dirty="0">
                <a:latin typeface="宋体" pitchFamily="2" charset="-122"/>
              </a:rPr>
              <a:t>O)</a:t>
            </a:r>
            <a:r>
              <a:rPr lang="en-US" altLang="zh-CN" sz="2400" b="1" baseline="-30000" dirty="0">
                <a:latin typeface="宋体" pitchFamily="2" charset="-122"/>
              </a:rPr>
              <a:t>n</a:t>
            </a:r>
            <a:r>
              <a:rPr lang="en-US" altLang="zh-CN" sz="2400" b="1" dirty="0">
                <a:latin typeface="宋体" pitchFamily="2" charset="-122"/>
              </a:rPr>
              <a:t>- + H</a:t>
            </a:r>
            <a:r>
              <a:rPr lang="en-US" altLang="zh-CN" sz="2400" b="1" baseline="-30000" dirty="0">
                <a:latin typeface="宋体" pitchFamily="2" charset="-122"/>
              </a:rPr>
              <a:t>2</a:t>
            </a:r>
            <a:r>
              <a:rPr lang="en-US" altLang="zh-CN" sz="2400" b="1" dirty="0">
                <a:latin typeface="宋体" pitchFamily="2" charset="-122"/>
              </a:rPr>
              <a:t>O + 2S</a:t>
            </a:r>
          </a:p>
          <a:p>
            <a:pPr marL="342900" indent="-342900">
              <a:spcBef>
                <a:spcPct val="20000"/>
              </a:spcBef>
            </a:pPr>
            <a:r>
              <a:rPr lang="en-US" altLang="zh-CN" sz="2400" b="1" dirty="0">
                <a:latin typeface="宋体" pitchFamily="2" charset="-122"/>
              </a:rPr>
              <a:t>③H</a:t>
            </a:r>
            <a:r>
              <a:rPr lang="en-US" altLang="zh-CN" sz="2400" b="1" baseline="30000" dirty="0">
                <a:latin typeface="宋体" pitchFamily="2" charset="-122"/>
              </a:rPr>
              <a:t>+</a:t>
            </a:r>
            <a:r>
              <a:rPr lang="en-US" altLang="zh-CN" sz="2400" b="1" dirty="0">
                <a:latin typeface="宋体" pitchFamily="2" charset="-122"/>
              </a:rPr>
              <a:t>-ATP</a:t>
            </a:r>
            <a:r>
              <a:rPr lang="zh-CN" altLang="en-US" sz="2400" b="1" dirty="0">
                <a:latin typeface="宋体" pitchFamily="2" charset="-122"/>
              </a:rPr>
              <a:t>酶体系</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肽聚糖-5"/>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76131" name="Line 3"/>
          <p:cNvSpPr>
            <a:spLocks noChangeShapeType="1"/>
          </p:cNvSpPr>
          <p:nvPr/>
        </p:nvSpPr>
        <p:spPr bwMode="auto">
          <a:xfrm>
            <a:off x="838200" y="2362200"/>
            <a:ext cx="2362200" cy="0"/>
          </a:xfrm>
          <a:prstGeom prst="line">
            <a:avLst/>
          </a:prstGeom>
          <a:noFill/>
          <a:ln w="28575">
            <a:solidFill>
              <a:srgbClr val="FF00FF"/>
            </a:solidFill>
            <a:round/>
            <a:headEnd/>
            <a:tailEnd/>
          </a:ln>
        </p:spPr>
        <p:txBody>
          <a:bodyPr/>
          <a:lstStyle/>
          <a:p>
            <a:endParaRPr lang="zh-CN" altLang="en-US"/>
          </a:p>
        </p:txBody>
      </p:sp>
      <p:sp>
        <p:nvSpPr>
          <p:cNvPr id="176132" name="Line 4"/>
          <p:cNvSpPr>
            <a:spLocks noChangeShapeType="1"/>
          </p:cNvSpPr>
          <p:nvPr/>
        </p:nvSpPr>
        <p:spPr bwMode="auto">
          <a:xfrm>
            <a:off x="914400" y="457200"/>
            <a:ext cx="2590800" cy="0"/>
          </a:xfrm>
          <a:prstGeom prst="line">
            <a:avLst/>
          </a:prstGeom>
          <a:noFill/>
          <a:ln w="28575">
            <a:solidFill>
              <a:srgbClr val="FF00FF"/>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肽聚糖合成-6"/>
          <p:cNvPicPr>
            <a:picLocks noChangeAspect="1" noChangeArrowheads="1"/>
          </p:cNvPicPr>
          <p:nvPr/>
        </p:nvPicPr>
        <p:blipFill>
          <a:blip r:embed="rId2" cstate="print"/>
          <a:srcRect/>
          <a:stretch>
            <a:fillRect/>
          </a:stretch>
        </p:blipFill>
        <p:spPr bwMode="auto">
          <a:xfrm>
            <a:off x="250825" y="188913"/>
            <a:ext cx="8675688" cy="6507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3"/>
          <p:cNvPicPr>
            <a:picLocks noChangeAspect="1" noChangeArrowheads="1"/>
          </p:cNvPicPr>
          <p:nvPr/>
        </p:nvPicPr>
        <p:blipFill>
          <a:blip r:embed="rId2" cstate="print"/>
          <a:srcRect/>
          <a:stretch>
            <a:fillRect/>
          </a:stretch>
        </p:blipFill>
        <p:spPr bwMode="auto">
          <a:xfrm>
            <a:off x="0" y="0"/>
            <a:ext cx="8820150" cy="810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idx="4294967295"/>
          </p:nvPr>
        </p:nvSpPr>
        <p:spPr>
          <a:xfrm>
            <a:off x="611188" y="260350"/>
            <a:ext cx="7235825" cy="765175"/>
          </a:xfrm>
          <a:solidFill>
            <a:srgbClr val="008000"/>
          </a:solidFill>
          <a:ln>
            <a:solidFill>
              <a:srgbClr val="FF0000"/>
            </a:solidFill>
          </a:ln>
        </p:spPr>
        <p:txBody>
          <a:bodyPr/>
          <a:lstStyle/>
          <a:p>
            <a:pPr eaLnBrk="1" hangingPunct="1"/>
            <a:r>
              <a:rPr lang="zh-CN" altLang="en-US" sz="2800" b="1" smtClean="0">
                <a:solidFill>
                  <a:schemeClr val="bg1"/>
                </a:solidFill>
                <a:ea typeface="楷体_GB2312" pitchFamily="49" charset="-122"/>
              </a:rPr>
              <a:t>肽聚糖的生物合成与某些抗生素的作用机制</a:t>
            </a:r>
          </a:p>
        </p:txBody>
      </p:sp>
      <p:sp>
        <p:nvSpPr>
          <p:cNvPr id="190467" name="Text Box 3"/>
          <p:cNvSpPr txBox="1">
            <a:spLocks noChangeArrowheads="1"/>
          </p:cNvSpPr>
          <p:nvPr/>
        </p:nvSpPr>
        <p:spPr bwMode="auto">
          <a:xfrm>
            <a:off x="611188" y="1557338"/>
            <a:ext cx="7993062" cy="3925887"/>
          </a:xfrm>
          <a:prstGeom prst="rect">
            <a:avLst/>
          </a:prstGeom>
          <a:noFill/>
          <a:ln w="9525">
            <a:noFill/>
            <a:miter lim="800000"/>
            <a:headEnd/>
            <a:tailEnd/>
          </a:ln>
        </p:spPr>
        <p:txBody>
          <a:bodyPr>
            <a:spAutoFit/>
          </a:bodyPr>
          <a:lstStyle/>
          <a:p>
            <a:pPr>
              <a:spcBef>
                <a:spcPct val="50000"/>
              </a:spcBef>
            </a:pPr>
            <a:r>
              <a:rPr kumimoji="1" lang="en-US" altLang="zh-CN" sz="2400" b="1">
                <a:solidFill>
                  <a:schemeClr val="hlink"/>
                </a:solidFill>
                <a:latin typeface="Times New Roman" pitchFamily="18" charset="0"/>
              </a:rPr>
              <a:t>① </a:t>
            </a:r>
            <a:r>
              <a:rPr kumimoji="1" lang="en-US" altLang="zh-CN" sz="2400" b="1">
                <a:solidFill>
                  <a:schemeClr val="hlink"/>
                </a:solidFill>
                <a:latin typeface="Times New Roman" pitchFamily="18" charset="0"/>
                <a:sym typeface="Symbol" pitchFamily="18" charset="2"/>
              </a:rPr>
              <a:t>-</a:t>
            </a:r>
            <a:r>
              <a:rPr kumimoji="1" lang="zh-CN" altLang="en-US" sz="2400" b="1">
                <a:solidFill>
                  <a:schemeClr val="hlink"/>
                </a:solidFill>
                <a:latin typeface="Times New Roman" pitchFamily="18" charset="0"/>
                <a:sym typeface="Symbol" pitchFamily="18" charset="2"/>
              </a:rPr>
              <a:t>内酰胺类抗生素（青霉素、头孢霉素）：</a:t>
            </a:r>
          </a:p>
          <a:p>
            <a:pPr>
              <a:spcBef>
                <a:spcPct val="50000"/>
              </a:spcBef>
            </a:pPr>
            <a:r>
              <a:rPr kumimoji="1" lang="zh-CN" altLang="en-US" sz="2400" b="1">
                <a:solidFill>
                  <a:schemeClr val="hlink"/>
                </a:solidFill>
                <a:latin typeface="Times New Roman" pitchFamily="18" charset="0"/>
                <a:sym typeface="Symbol" pitchFamily="18" charset="2"/>
              </a:rPr>
              <a:t>是</a:t>
            </a:r>
            <a:r>
              <a:rPr kumimoji="1" lang="en-US" altLang="zh-CN" sz="2400" b="1">
                <a:solidFill>
                  <a:schemeClr val="hlink"/>
                </a:solidFill>
                <a:latin typeface="Times New Roman" pitchFamily="18" charset="0"/>
              </a:rPr>
              <a:t>D-</a:t>
            </a:r>
            <a:r>
              <a:rPr kumimoji="1" lang="zh-CN" altLang="en-US" sz="2400" b="1">
                <a:solidFill>
                  <a:schemeClr val="hlink"/>
                </a:solidFill>
                <a:latin typeface="Times New Roman" pitchFamily="18" charset="0"/>
              </a:rPr>
              <a:t>丙氨酰</a:t>
            </a:r>
            <a:r>
              <a:rPr kumimoji="1" lang="en-US" altLang="zh-CN" sz="2400" b="1">
                <a:solidFill>
                  <a:schemeClr val="hlink"/>
                </a:solidFill>
                <a:latin typeface="Times New Roman" pitchFamily="18" charset="0"/>
              </a:rPr>
              <a:t>-D-</a:t>
            </a:r>
            <a:r>
              <a:rPr kumimoji="1" lang="zh-CN" altLang="en-US" sz="2400" b="1">
                <a:solidFill>
                  <a:schemeClr val="hlink"/>
                </a:solidFill>
                <a:latin typeface="Times New Roman" pitchFamily="18" charset="0"/>
              </a:rPr>
              <a:t>丙氨酸的结构类似物，两者相互竞争转肽酶的活性中心。当转肽酶与青霉素结合后，双糖肽间的肽桥无法交联，这样的肽聚糖就缺乏应有的强度，结果形成细胞壁缺损的细胞，在不利的渗透压环境中极易破裂而死亡。</a:t>
            </a:r>
            <a:endParaRPr kumimoji="1" lang="zh-CN" altLang="en-US" sz="2400" b="1">
              <a:solidFill>
                <a:schemeClr val="hlink"/>
              </a:solidFill>
              <a:latin typeface="Times New Roman" pitchFamily="18" charset="0"/>
              <a:sym typeface="Symbol" pitchFamily="18" charset="2"/>
            </a:endParaRPr>
          </a:p>
          <a:p>
            <a:pPr>
              <a:spcBef>
                <a:spcPct val="50000"/>
              </a:spcBef>
            </a:pPr>
            <a:r>
              <a:rPr kumimoji="1" lang="zh-CN" altLang="en-US" sz="2400" b="1">
                <a:solidFill>
                  <a:schemeClr val="hlink"/>
                </a:solidFill>
                <a:latin typeface="Times New Roman" pitchFamily="18" charset="0"/>
                <a:sym typeface="Symbol" pitchFamily="18" charset="2"/>
              </a:rPr>
              <a:t>②杆菌肽：</a:t>
            </a:r>
          </a:p>
          <a:p>
            <a:pPr>
              <a:spcBef>
                <a:spcPct val="50000"/>
              </a:spcBef>
            </a:pPr>
            <a:r>
              <a:rPr kumimoji="1" lang="zh-CN" altLang="en-US" sz="2400" b="1">
                <a:solidFill>
                  <a:schemeClr val="hlink"/>
                </a:solidFill>
                <a:latin typeface="Times New Roman" pitchFamily="18" charset="0"/>
                <a:sym typeface="Symbol" pitchFamily="18" charset="2"/>
              </a:rPr>
              <a:t>能与十一异戊烯焦磷酸络合，因此抑制焦磷酸酶的作用，这样也就阻止了十一异戊烯磷酸糖基载体的再生，从而使细胞壁（肽聚糖）的合成受阻。</a:t>
            </a:r>
          </a:p>
        </p:txBody>
      </p:sp>
      <p:sp>
        <p:nvSpPr>
          <p:cNvPr id="179204" name="Text Box 4"/>
          <p:cNvSpPr txBox="1">
            <a:spLocks noChangeArrowheads="1"/>
          </p:cNvSpPr>
          <p:nvPr/>
        </p:nvSpPr>
        <p:spPr bwMode="auto">
          <a:xfrm>
            <a:off x="6319838" y="6311900"/>
            <a:ext cx="1008062" cy="366713"/>
          </a:xfrm>
          <a:prstGeom prst="rect">
            <a:avLst/>
          </a:prstGeom>
          <a:noFill/>
          <a:ln w="9525">
            <a:noFill/>
            <a:miter lim="800000"/>
            <a:headEnd/>
            <a:tailEnd/>
          </a:ln>
        </p:spPr>
        <p:txBody>
          <a:bodyPr>
            <a:spAutoFit/>
          </a:bodyPr>
          <a:lstStyle/>
          <a:p>
            <a:pPr>
              <a:spcBef>
                <a:spcPct val="50000"/>
              </a:spcBef>
            </a:pPr>
            <a:r>
              <a:rPr lang="zh-CN" altLang="en-US">
                <a:solidFill>
                  <a:srgbClr val="0000FF"/>
                </a:solidFill>
                <a:latin typeface="华文楷体" pitchFamily="2" charset="-122"/>
                <a:ea typeface="华文楷体" pitchFamily="2" charset="-122"/>
              </a:rPr>
              <a:t>接第</a:t>
            </a:r>
            <a:r>
              <a:rPr lang="en-US" altLang="zh-CN">
                <a:solidFill>
                  <a:srgbClr val="0000FF"/>
                </a:solidFill>
                <a:latin typeface="华文楷体" pitchFamily="2" charset="-122"/>
                <a:ea typeface="华文楷体" pitchFamily="2" charset="-122"/>
              </a:rPr>
              <a:t>4</a:t>
            </a:r>
            <a:r>
              <a:rPr lang="zh-CN" altLang="en-US">
                <a:solidFill>
                  <a:srgbClr val="0000FF"/>
                </a:solidFill>
                <a:latin typeface="华文楷体" pitchFamily="2" charset="-122"/>
                <a:ea typeface="华文楷体" pitchFamily="2" charset="-122"/>
              </a:rPr>
              <a:t>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dissolve">
                                      <p:cBhvr>
                                        <p:cTn id="7" dur="500"/>
                                        <p:tgtEl>
                                          <p:spTgt spid="190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Effect transition="in" filter="dissolve">
                                      <p:cBhvr>
                                        <p:cTn id="12" dur="500"/>
                                        <p:tgtEl>
                                          <p:spTgt spid="190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467">
                                            <p:txEl>
                                              <p:pRg st="2" end="2"/>
                                            </p:txEl>
                                          </p:spTgt>
                                        </p:tgtEl>
                                        <p:attrNameLst>
                                          <p:attrName>style.visibility</p:attrName>
                                        </p:attrNameLst>
                                      </p:cBhvr>
                                      <p:to>
                                        <p:strVal val="visible"/>
                                      </p:to>
                                    </p:set>
                                    <p:animEffect transition="in" filter="dissolve">
                                      <p:cBhvr>
                                        <p:cTn id="17" dur="500"/>
                                        <p:tgtEl>
                                          <p:spTgt spid="190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0467">
                                            <p:txEl>
                                              <p:pRg st="3" end="3"/>
                                            </p:txEl>
                                          </p:spTgt>
                                        </p:tgtEl>
                                        <p:attrNameLst>
                                          <p:attrName>style.visibility</p:attrName>
                                        </p:attrNameLst>
                                      </p:cBhvr>
                                      <p:to>
                                        <p:strVal val="visible"/>
                                      </p:to>
                                    </p:set>
                                    <p:animEffect transition="in" filter="dissolve">
                                      <p:cBhvr>
                                        <p:cTn id="22" dur="500"/>
                                        <p:tgtEl>
                                          <p:spTgt spid="1904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395288" y="404813"/>
            <a:ext cx="8215312" cy="641350"/>
          </a:xfrm>
          <a:prstGeom prst="rect">
            <a:avLst/>
          </a:prstGeom>
          <a:noFill/>
          <a:ln w="9525" algn="ctr">
            <a:noFill/>
            <a:miter lim="800000"/>
            <a:headEnd/>
            <a:tailEnd/>
          </a:ln>
        </p:spPr>
        <p:txBody>
          <a:bodyPr wrap="none">
            <a:spAutoFit/>
          </a:bodyPr>
          <a:lstStyle/>
          <a:p>
            <a:r>
              <a:rPr kumimoji="1" lang="zh-CN" altLang="en-US" sz="3600" b="1">
                <a:solidFill>
                  <a:srgbClr val="0000FF"/>
                </a:solidFill>
                <a:latin typeface="楷体_GB2312" pitchFamily="49" charset="-122"/>
                <a:ea typeface="楷体_GB2312" pitchFamily="49" charset="-122"/>
              </a:rPr>
              <a:t>第三节   微生物的代谢调节与发酵生产</a:t>
            </a:r>
          </a:p>
        </p:txBody>
      </p:sp>
      <p:sp>
        <p:nvSpPr>
          <p:cNvPr id="191491" name="Rectangle 3"/>
          <p:cNvSpPr>
            <a:spLocks noChangeArrowheads="1"/>
          </p:cNvSpPr>
          <p:nvPr/>
        </p:nvSpPr>
        <p:spPr bwMode="auto">
          <a:xfrm>
            <a:off x="611188" y="1341438"/>
            <a:ext cx="3248025" cy="457200"/>
          </a:xfrm>
          <a:prstGeom prst="rect">
            <a:avLst/>
          </a:prstGeom>
          <a:noFill/>
          <a:ln w="9525" algn="ctr">
            <a:noFill/>
            <a:miter lim="800000"/>
            <a:headEnd/>
            <a:tailEnd/>
          </a:ln>
        </p:spPr>
        <p:txBody>
          <a:bodyPr wrap="none">
            <a:spAutoFit/>
          </a:bodyPr>
          <a:lstStyle/>
          <a:p>
            <a:pPr>
              <a:spcBef>
                <a:spcPct val="50000"/>
              </a:spcBef>
            </a:pPr>
            <a:r>
              <a:rPr kumimoji="1" lang="zh-CN" altLang="en-US" sz="2400" b="1">
                <a:solidFill>
                  <a:schemeClr val="hlink"/>
                </a:solidFill>
                <a:latin typeface="Times New Roman" pitchFamily="18" charset="0"/>
              </a:rPr>
              <a:t>一、微生物的代谢调节</a:t>
            </a:r>
          </a:p>
        </p:txBody>
      </p:sp>
      <p:sp>
        <p:nvSpPr>
          <p:cNvPr id="191492" name="Rectangle 4"/>
          <p:cNvSpPr>
            <a:spLocks noChangeArrowheads="1"/>
          </p:cNvSpPr>
          <p:nvPr/>
        </p:nvSpPr>
        <p:spPr bwMode="auto">
          <a:xfrm>
            <a:off x="684213" y="2276475"/>
            <a:ext cx="7772400" cy="2816225"/>
          </a:xfrm>
          <a:prstGeom prst="rect">
            <a:avLst/>
          </a:prstGeom>
          <a:solidFill>
            <a:srgbClr val="969696"/>
          </a:solidFill>
          <a:ln w="9525">
            <a:solidFill>
              <a:srgbClr val="FFFF00"/>
            </a:solidFill>
            <a:miter lim="800000"/>
            <a:headEnd/>
            <a:tailEnd/>
          </a:ln>
        </p:spPr>
        <p:txBody>
          <a:bodyPr/>
          <a:lstStyle/>
          <a:p>
            <a:pPr marL="342900" indent="-342900">
              <a:spcBef>
                <a:spcPct val="20000"/>
              </a:spcBef>
            </a:pPr>
            <a:r>
              <a:rPr lang="zh-CN" altLang="en-US" sz="2400"/>
              <a:t>（一）</a:t>
            </a:r>
            <a:r>
              <a:rPr lang="en-US" altLang="zh-CN" sz="2400"/>
              <a:t>.</a:t>
            </a:r>
            <a:r>
              <a:rPr lang="zh-CN" altLang="en-US" sz="2400" b="1">
                <a:solidFill>
                  <a:schemeClr val="accent2"/>
                </a:solidFill>
              </a:rPr>
              <a:t>酶活性的调节</a:t>
            </a:r>
            <a:r>
              <a:rPr lang="zh-CN" altLang="en-US" sz="2400" b="1">
                <a:solidFill>
                  <a:srgbClr val="FF6600"/>
                </a:solidFill>
              </a:rPr>
              <a:t>	</a:t>
            </a:r>
            <a:r>
              <a:rPr lang="zh-CN" altLang="en-US" sz="2400"/>
              <a:t>					　　</a:t>
            </a:r>
            <a:r>
              <a:rPr lang="zh-CN" altLang="en-US" sz="2400" b="1"/>
              <a:t>反馈抑制的类型</a:t>
            </a:r>
          </a:p>
          <a:p>
            <a:pPr marL="342900" indent="-342900">
              <a:spcBef>
                <a:spcPct val="20000"/>
              </a:spcBef>
            </a:pPr>
            <a:r>
              <a:rPr lang="zh-CN" altLang="en-US" sz="2400" b="1"/>
              <a:t>		　　反馈抑制的机制</a:t>
            </a:r>
            <a:endParaRPr lang="zh-CN" altLang="en-US" sz="2400"/>
          </a:p>
          <a:p>
            <a:pPr marL="342900" indent="-342900">
              <a:spcBef>
                <a:spcPct val="20000"/>
              </a:spcBef>
            </a:pPr>
            <a:r>
              <a:rPr lang="zh-CN" altLang="en-US" sz="2400"/>
              <a:t>（二</a:t>
            </a:r>
            <a:r>
              <a:rPr lang="en-US" altLang="zh-CN" sz="2400"/>
              <a:t>.</a:t>
            </a:r>
            <a:r>
              <a:rPr lang="zh-CN" altLang="en-US" sz="2400"/>
              <a:t>）</a:t>
            </a:r>
            <a:r>
              <a:rPr lang="zh-CN" altLang="en-US" sz="2400" b="1">
                <a:solidFill>
                  <a:schemeClr val="accent2"/>
                </a:solidFill>
              </a:rPr>
              <a:t>酶合成的调节</a:t>
            </a:r>
            <a:r>
              <a:rPr lang="zh-CN" altLang="en-US" sz="2400"/>
              <a:t>						　　</a:t>
            </a:r>
            <a:r>
              <a:rPr lang="zh-CN" altLang="en-US" sz="2400" b="1"/>
              <a:t>酶合成的类型						　　酶合成的机制</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1490"/>
                                        </p:tgtEl>
                                        <p:attrNameLst>
                                          <p:attrName>style.visibility</p:attrName>
                                        </p:attrNameLst>
                                      </p:cBhvr>
                                      <p:to>
                                        <p:strVal val="visible"/>
                                      </p:to>
                                    </p:set>
                                    <p:anim calcmode="lin" valueType="num">
                                      <p:cBhvr additive="base">
                                        <p:cTn id="7" dur="500" fill="hold"/>
                                        <p:tgtEl>
                                          <p:spTgt spid="191490"/>
                                        </p:tgtEl>
                                        <p:attrNameLst>
                                          <p:attrName>ppt_x</p:attrName>
                                        </p:attrNameLst>
                                      </p:cBhvr>
                                      <p:tavLst>
                                        <p:tav tm="0">
                                          <p:val>
                                            <p:strVal val="#ppt_x"/>
                                          </p:val>
                                        </p:tav>
                                        <p:tav tm="100000">
                                          <p:val>
                                            <p:strVal val="#ppt_x"/>
                                          </p:val>
                                        </p:tav>
                                      </p:tavLst>
                                    </p:anim>
                                    <p:anim calcmode="lin" valueType="num">
                                      <p:cBhvr additive="base">
                                        <p:cTn id="8" dur="500" fill="hold"/>
                                        <p:tgtEl>
                                          <p:spTgt spid="1914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1491"/>
                                        </p:tgtEl>
                                        <p:attrNameLst>
                                          <p:attrName>style.visibility</p:attrName>
                                        </p:attrNameLst>
                                      </p:cBhvr>
                                      <p:to>
                                        <p:strVal val="visible"/>
                                      </p:to>
                                    </p:set>
                                    <p:anim calcmode="lin" valueType="num">
                                      <p:cBhvr additive="base">
                                        <p:cTn id="13" dur="500" fill="hold"/>
                                        <p:tgtEl>
                                          <p:spTgt spid="191491"/>
                                        </p:tgtEl>
                                        <p:attrNameLst>
                                          <p:attrName>ppt_x</p:attrName>
                                        </p:attrNameLst>
                                      </p:cBhvr>
                                      <p:tavLst>
                                        <p:tav tm="0">
                                          <p:val>
                                            <p:strVal val="0-#ppt_w/2"/>
                                          </p:val>
                                        </p:tav>
                                        <p:tav tm="100000">
                                          <p:val>
                                            <p:strVal val="#ppt_x"/>
                                          </p:val>
                                        </p:tav>
                                      </p:tavLst>
                                    </p:anim>
                                    <p:anim calcmode="lin" valueType="num">
                                      <p:cBhvr additive="base">
                                        <p:cTn id="14" dur="500" fill="hold"/>
                                        <p:tgtEl>
                                          <p:spTgt spid="1914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91492"/>
                                        </p:tgtEl>
                                        <p:attrNameLst>
                                          <p:attrName>style.visibility</p:attrName>
                                        </p:attrNameLst>
                                      </p:cBhvr>
                                      <p:to>
                                        <p:strVal val="visible"/>
                                      </p:to>
                                    </p:set>
                                    <p:anim calcmode="lin" valueType="num">
                                      <p:cBhvr additive="base">
                                        <p:cTn id="19" dur="500" fill="hold"/>
                                        <p:tgtEl>
                                          <p:spTgt spid="191492"/>
                                        </p:tgtEl>
                                        <p:attrNameLst>
                                          <p:attrName>ppt_x</p:attrName>
                                        </p:attrNameLst>
                                      </p:cBhvr>
                                      <p:tavLst>
                                        <p:tav tm="0">
                                          <p:val>
                                            <p:strVal val="1+#ppt_w/2"/>
                                          </p:val>
                                        </p:tav>
                                        <p:tav tm="100000">
                                          <p:val>
                                            <p:strVal val="#ppt_x"/>
                                          </p:val>
                                        </p:tav>
                                      </p:tavLst>
                                    </p:anim>
                                    <p:anim calcmode="lin" valueType="num">
                                      <p:cBhvr additive="base">
                                        <p:cTn id="20" dur="500" fill="hold"/>
                                        <p:tgtEl>
                                          <p:spTgt spid="191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p:bldP spid="191491" grpId="0"/>
      <p:bldP spid="19149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395288" y="476250"/>
            <a:ext cx="4968875" cy="706438"/>
          </a:xfrm>
        </p:spPr>
        <p:txBody>
          <a:bodyPr/>
          <a:lstStyle/>
          <a:p>
            <a:pPr algn="l" eaLnBrk="1" hangingPunct="1"/>
            <a:r>
              <a:rPr lang="zh-CN" altLang="en-US" sz="2800" b="1" smtClean="0">
                <a:solidFill>
                  <a:schemeClr val="hlink"/>
                </a:solidFill>
              </a:rPr>
              <a:t>（一）微生物酶活性的调节</a:t>
            </a:r>
          </a:p>
        </p:txBody>
      </p:sp>
      <p:sp>
        <p:nvSpPr>
          <p:cNvPr id="192515" name="Rectangle 3"/>
          <p:cNvSpPr>
            <a:spLocks noChangeArrowheads="1"/>
          </p:cNvSpPr>
          <p:nvPr/>
        </p:nvSpPr>
        <p:spPr bwMode="auto">
          <a:xfrm>
            <a:off x="611188" y="1557338"/>
            <a:ext cx="7489825" cy="822325"/>
          </a:xfrm>
          <a:prstGeom prst="rect">
            <a:avLst/>
          </a:prstGeom>
          <a:solidFill>
            <a:srgbClr val="CCFFFF"/>
          </a:solidFill>
          <a:ln w="9525" algn="ctr">
            <a:noFill/>
            <a:miter lim="800000"/>
            <a:headEnd/>
            <a:tailEnd/>
          </a:ln>
        </p:spPr>
        <p:txBody>
          <a:bodyPr>
            <a:spAutoFit/>
          </a:bodyPr>
          <a:lstStyle/>
          <a:p>
            <a:pPr>
              <a:spcBef>
                <a:spcPct val="50000"/>
              </a:spcBef>
            </a:pPr>
            <a:r>
              <a:rPr lang="zh-CN" altLang="en-US" sz="2400" b="1">
                <a:solidFill>
                  <a:srgbClr val="FF6600"/>
                </a:solidFill>
                <a:latin typeface="Times New Roman" pitchFamily="18" charset="0"/>
                <a:ea typeface="楷体_GB2312" pitchFamily="49" charset="-122"/>
              </a:rPr>
              <a:t>分子调节：</a:t>
            </a:r>
            <a:r>
              <a:rPr lang="zh-CN" altLang="en-US" sz="2400" b="1">
                <a:solidFill>
                  <a:srgbClr val="3333CC"/>
                </a:solidFill>
                <a:latin typeface="Times New Roman" pitchFamily="18" charset="0"/>
                <a:ea typeface="楷体_GB2312" pitchFamily="49" charset="-122"/>
              </a:rPr>
              <a:t>酶分子水平上的调节</a:t>
            </a:r>
            <a:r>
              <a:rPr lang="zh-CN" altLang="en-US" sz="2400" b="1">
                <a:latin typeface="Times New Roman" pitchFamily="18" charset="0"/>
                <a:ea typeface="楷体_GB2312" pitchFamily="49" charset="-122"/>
              </a:rPr>
              <a:t>，可改变酶分子的活性，包括</a:t>
            </a:r>
            <a:r>
              <a:rPr lang="zh-CN" altLang="en-US" sz="2400" b="1">
                <a:solidFill>
                  <a:srgbClr val="FF6600"/>
                </a:solidFill>
                <a:latin typeface="Times New Roman" pitchFamily="18" charset="0"/>
                <a:ea typeface="楷体_GB2312" pitchFamily="49" charset="-122"/>
              </a:rPr>
              <a:t>酶的激活</a:t>
            </a:r>
            <a:r>
              <a:rPr lang="zh-CN" altLang="en-US" sz="2400" b="1">
                <a:latin typeface="Times New Roman" pitchFamily="18" charset="0"/>
                <a:ea typeface="楷体_GB2312" pitchFamily="49" charset="-122"/>
              </a:rPr>
              <a:t>与</a:t>
            </a:r>
            <a:r>
              <a:rPr lang="zh-CN" altLang="en-US" sz="2400" b="1">
                <a:solidFill>
                  <a:srgbClr val="FF6600"/>
                </a:solidFill>
                <a:latin typeface="Times New Roman" pitchFamily="18" charset="0"/>
                <a:ea typeface="楷体_GB2312" pitchFamily="49" charset="-122"/>
              </a:rPr>
              <a:t>抑制</a:t>
            </a:r>
            <a:r>
              <a:rPr lang="zh-CN" altLang="en-US" sz="2400" b="1">
                <a:latin typeface="Times New Roman" pitchFamily="18" charset="0"/>
                <a:ea typeface="楷体_GB2312" pitchFamily="49" charset="-122"/>
              </a:rPr>
              <a:t>两方面</a:t>
            </a:r>
            <a:r>
              <a:rPr lang="zh-CN" altLang="en-US" sz="2400">
                <a:latin typeface="Times New Roman" pitchFamily="18" charset="0"/>
                <a:ea typeface="楷体_GB2312" pitchFamily="49" charset="-122"/>
              </a:rPr>
              <a:t>。</a:t>
            </a:r>
          </a:p>
        </p:txBody>
      </p:sp>
      <p:sp>
        <p:nvSpPr>
          <p:cNvPr id="192516" name="Rectangle 4"/>
          <p:cNvSpPr>
            <a:spLocks noChangeArrowheads="1"/>
          </p:cNvSpPr>
          <p:nvPr/>
        </p:nvSpPr>
        <p:spPr bwMode="auto">
          <a:xfrm>
            <a:off x="539750" y="3068638"/>
            <a:ext cx="7632700" cy="831850"/>
          </a:xfrm>
          <a:prstGeom prst="rect">
            <a:avLst/>
          </a:prstGeom>
          <a:solidFill>
            <a:srgbClr val="FFFF99"/>
          </a:solidFill>
          <a:ln w="9525" algn="ctr">
            <a:solidFill>
              <a:srgbClr val="FF0000"/>
            </a:solidFill>
            <a:miter lim="800000"/>
            <a:headEnd/>
            <a:tailEnd/>
          </a:ln>
        </p:spPr>
        <p:txBody>
          <a:bodyPr>
            <a:spAutoFit/>
          </a:bodyPr>
          <a:lstStyle/>
          <a:p>
            <a:pPr>
              <a:spcBef>
                <a:spcPct val="50000"/>
              </a:spcBef>
            </a:pPr>
            <a:r>
              <a:rPr lang="zh-CN" altLang="en-US" sz="2400" b="1">
                <a:solidFill>
                  <a:srgbClr val="FF6600"/>
                </a:solidFill>
                <a:latin typeface="Times New Roman" pitchFamily="18" charset="0"/>
                <a:ea typeface="楷体_GB2312" pitchFamily="49" charset="-122"/>
              </a:rPr>
              <a:t>酶的激活：</a:t>
            </a:r>
            <a:r>
              <a:rPr lang="zh-CN" altLang="en-US" sz="2400" b="1">
                <a:solidFill>
                  <a:srgbClr val="3333CC"/>
                </a:solidFill>
                <a:latin typeface="Times New Roman" pitchFamily="18" charset="0"/>
                <a:ea typeface="楷体_GB2312" pitchFamily="49" charset="-122"/>
              </a:rPr>
              <a:t>酶的激活</a:t>
            </a:r>
            <a:r>
              <a:rPr lang="zh-CN" altLang="en-US" sz="2400" b="1">
                <a:latin typeface="Times New Roman" pitchFamily="18" charset="0"/>
                <a:ea typeface="楷体_GB2312" pitchFamily="49" charset="-122"/>
              </a:rPr>
              <a:t>是由分解代谢中的后面的反应可被前面中间物促进。</a:t>
            </a:r>
          </a:p>
        </p:txBody>
      </p:sp>
      <p:sp>
        <p:nvSpPr>
          <p:cNvPr id="192517" name="Rectangle 5"/>
          <p:cNvSpPr>
            <a:spLocks noChangeArrowheads="1"/>
          </p:cNvSpPr>
          <p:nvPr/>
        </p:nvSpPr>
        <p:spPr bwMode="auto">
          <a:xfrm>
            <a:off x="611188" y="4581525"/>
            <a:ext cx="7632700" cy="822325"/>
          </a:xfrm>
          <a:prstGeom prst="rect">
            <a:avLst/>
          </a:prstGeom>
          <a:solidFill>
            <a:srgbClr val="CCFF99"/>
          </a:solidFill>
          <a:ln w="9525" algn="ctr">
            <a:noFill/>
            <a:miter lim="800000"/>
            <a:headEnd/>
            <a:tailEnd/>
          </a:ln>
        </p:spPr>
        <p:txBody>
          <a:bodyPr>
            <a:spAutoFit/>
          </a:bodyPr>
          <a:lstStyle/>
          <a:p>
            <a:pPr>
              <a:spcBef>
                <a:spcPct val="50000"/>
              </a:spcBef>
            </a:pPr>
            <a:r>
              <a:rPr lang="zh-CN" altLang="en-US" sz="2400" b="1">
                <a:solidFill>
                  <a:srgbClr val="FF6600"/>
                </a:solidFill>
                <a:latin typeface="Times New Roman" pitchFamily="18" charset="0"/>
                <a:ea typeface="楷体_GB2312" pitchFamily="49" charset="-122"/>
              </a:rPr>
              <a:t>酶的抑制：</a:t>
            </a:r>
            <a:r>
              <a:rPr lang="zh-CN" altLang="en-US" sz="2400" b="1">
                <a:solidFill>
                  <a:srgbClr val="3333CC"/>
                </a:solidFill>
                <a:latin typeface="Times New Roman" pitchFamily="18" charset="0"/>
                <a:ea typeface="楷体_GB2312" pitchFamily="49" charset="-122"/>
              </a:rPr>
              <a:t>酶的抑制</a:t>
            </a:r>
            <a:r>
              <a:rPr lang="zh-CN" altLang="en-US" sz="2400" b="1">
                <a:latin typeface="Times New Roman" pitchFamily="18" charset="0"/>
                <a:ea typeface="楷体_GB2312" pitchFamily="49" charset="-122"/>
              </a:rPr>
              <a:t>是分解终产物过量时对前面各种途径的抑制，又称为反馈抑制，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 calcmode="lin" valueType="num">
                                      <p:cBhvr additive="base">
                                        <p:cTn id="7" dur="500" fill="hold"/>
                                        <p:tgtEl>
                                          <p:spTgt spid="192514"/>
                                        </p:tgtEl>
                                        <p:attrNameLst>
                                          <p:attrName>ppt_x</p:attrName>
                                        </p:attrNameLst>
                                      </p:cBhvr>
                                      <p:tavLst>
                                        <p:tav tm="0">
                                          <p:val>
                                            <p:strVal val="0-#ppt_w/2"/>
                                          </p:val>
                                        </p:tav>
                                        <p:tav tm="100000">
                                          <p:val>
                                            <p:strVal val="#ppt_x"/>
                                          </p:val>
                                        </p:tav>
                                      </p:tavLst>
                                    </p:anim>
                                    <p:anim calcmode="lin" valueType="num">
                                      <p:cBhvr additive="base">
                                        <p:cTn id="8" dur="500" fill="hold"/>
                                        <p:tgtEl>
                                          <p:spTgt spid="1925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92515"/>
                                        </p:tgtEl>
                                        <p:attrNameLst>
                                          <p:attrName>style.visibility</p:attrName>
                                        </p:attrNameLst>
                                      </p:cBhvr>
                                      <p:to>
                                        <p:strVal val="visible"/>
                                      </p:to>
                                    </p:set>
                                    <p:anim calcmode="lin" valueType="num">
                                      <p:cBhvr additive="base">
                                        <p:cTn id="13" dur="500" fill="hold"/>
                                        <p:tgtEl>
                                          <p:spTgt spid="192515"/>
                                        </p:tgtEl>
                                        <p:attrNameLst>
                                          <p:attrName>ppt_x</p:attrName>
                                        </p:attrNameLst>
                                      </p:cBhvr>
                                      <p:tavLst>
                                        <p:tav tm="0">
                                          <p:val>
                                            <p:strVal val="#ppt_x"/>
                                          </p:val>
                                        </p:tav>
                                        <p:tav tm="100000">
                                          <p:val>
                                            <p:strVal val="#ppt_x"/>
                                          </p:val>
                                        </p:tav>
                                      </p:tavLst>
                                    </p:anim>
                                    <p:anim calcmode="lin" valueType="num">
                                      <p:cBhvr additive="base">
                                        <p:cTn id="14" dur="500" fill="hold"/>
                                        <p:tgtEl>
                                          <p:spTgt spid="19251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2516"/>
                                        </p:tgtEl>
                                        <p:attrNameLst>
                                          <p:attrName>style.visibility</p:attrName>
                                        </p:attrNameLst>
                                      </p:cBhvr>
                                      <p:to>
                                        <p:strVal val="visible"/>
                                      </p:to>
                                    </p:set>
                                    <p:anim calcmode="lin" valueType="num">
                                      <p:cBhvr additive="base">
                                        <p:cTn id="19" dur="500" fill="hold"/>
                                        <p:tgtEl>
                                          <p:spTgt spid="192516"/>
                                        </p:tgtEl>
                                        <p:attrNameLst>
                                          <p:attrName>ppt_x</p:attrName>
                                        </p:attrNameLst>
                                      </p:cBhvr>
                                      <p:tavLst>
                                        <p:tav tm="0">
                                          <p:val>
                                            <p:strVal val="0-#ppt_w/2"/>
                                          </p:val>
                                        </p:tav>
                                        <p:tav tm="100000">
                                          <p:val>
                                            <p:strVal val="#ppt_x"/>
                                          </p:val>
                                        </p:tav>
                                      </p:tavLst>
                                    </p:anim>
                                    <p:anim calcmode="lin" valueType="num">
                                      <p:cBhvr additive="base">
                                        <p:cTn id="20" dur="500" fill="hold"/>
                                        <p:tgtEl>
                                          <p:spTgt spid="1925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92517"/>
                                        </p:tgtEl>
                                        <p:attrNameLst>
                                          <p:attrName>style.visibility</p:attrName>
                                        </p:attrNameLst>
                                      </p:cBhvr>
                                      <p:to>
                                        <p:strVal val="visible"/>
                                      </p:to>
                                    </p:set>
                                    <p:anim calcmode="lin" valueType="num">
                                      <p:cBhvr additive="base">
                                        <p:cTn id="25" dur="500" fill="hold"/>
                                        <p:tgtEl>
                                          <p:spTgt spid="192517"/>
                                        </p:tgtEl>
                                        <p:attrNameLst>
                                          <p:attrName>ppt_x</p:attrName>
                                        </p:attrNameLst>
                                      </p:cBhvr>
                                      <p:tavLst>
                                        <p:tav tm="0">
                                          <p:val>
                                            <p:strVal val="#ppt_x"/>
                                          </p:val>
                                        </p:tav>
                                        <p:tav tm="100000">
                                          <p:val>
                                            <p:strVal val="#ppt_x"/>
                                          </p:val>
                                        </p:tav>
                                      </p:tavLst>
                                    </p:anim>
                                    <p:anim calcmode="lin" valueType="num">
                                      <p:cBhvr additive="base">
                                        <p:cTn id="26" dur="500" fill="hold"/>
                                        <p:tgtEl>
                                          <p:spTgt spid="1925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15" grpId="0" animBg="1"/>
      <p:bldP spid="192516" grpId="0" animBg="1"/>
      <p:bldP spid="19251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82275" name="Rectangle 3"/>
          <p:cNvSpPr>
            <a:spLocks noGrp="1" noChangeArrowheads="1"/>
          </p:cNvSpPr>
          <p:nvPr>
            <p:ph type="title"/>
          </p:nvPr>
        </p:nvSpPr>
        <p:spPr/>
        <p:txBody>
          <a:bodyPr/>
          <a:lstStyle/>
          <a:p>
            <a:pPr eaLnBrk="1" hangingPunct="1"/>
            <a:r>
              <a:rPr lang="zh-CN" altLang="en-US" sz="3600" b="1" smtClean="0"/>
              <a:t>末端产物对酶活的反馈抑制</a:t>
            </a:r>
            <a:endParaRPr lang="zh-CN" altLang="en-US" smtClean="0"/>
          </a:p>
        </p:txBody>
      </p:sp>
      <p:sp>
        <p:nvSpPr>
          <p:cNvPr id="182276" name="Rectangle 4"/>
          <p:cNvSpPr>
            <a:spLocks noGrp="1" noChangeArrowheads="1"/>
          </p:cNvSpPr>
          <p:nvPr>
            <p:ph type="body" idx="1"/>
          </p:nvPr>
        </p:nvSpPr>
        <p:spPr/>
        <p:txBody>
          <a:bodyPr/>
          <a:lstStyle/>
          <a:p>
            <a:pPr eaLnBrk="1" hangingPunct="1">
              <a:buFontTx/>
              <a:buNone/>
            </a:pPr>
            <a:r>
              <a:rPr lang="en-US" altLang="zh-CN" smtClean="0"/>
              <a:t> </a:t>
            </a:r>
          </a:p>
          <a:p>
            <a:pPr eaLnBrk="1" hangingPunct="1">
              <a:lnSpc>
                <a:spcPct val="150000"/>
              </a:lnSpc>
            </a:pPr>
            <a:r>
              <a:rPr lang="en-US" altLang="zh-CN" smtClean="0"/>
              <a:t>          </a:t>
            </a:r>
            <a:r>
              <a:rPr lang="en-US" altLang="zh-CN" b="1" baseline="-25000" smtClean="0"/>
              <a:t>i                  u               v                  w                z</a:t>
            </a:r>
            <a:endParaRPr lang="en-US" altLang="zh-CN" smtClean="0"/>
          </a:p>
          <a:p>
            <a:pPr eaLnBrk="1" hangingPunct="1">
              <a:lnSpc>
                <a:spcPct val="60000"/>
              </a:lnSpc>
            </a:pPr>
            <a:r>
              <a:rPr lang="en-US" altLang="zh-CN" smtClean="0"/>
              <a:t>                </a:t>
            </a:r>
            <a:r>
              <a:rPr lang="en-US" altLang="zh-CN" b="1" smtClean="0"/>
              <a:t>U         V         W         X</a:t>
            </a:r>
          </a:p>
          <a:p>
            <a:pPr eaLnBrk="1" hangingPunct="1">
              <a:lnSpc>
                <a:spcPct val="60000"/>
              </a:lnSpc>
            </a:pPr>
            <a:endParaRPr lang="en-US" altLang="zh-CN" b="1" smtClean="0"/>
          </a:p>
          <a:p>
            <a:pPr eaLnBrk="1" hangingPunct="1">
              <a:lnSpc>
                <a:spcPct val="60000"/>
              </a:lnSpc>
            </a:pPr>
            <a:endParaRPr lang="en-US" altLang="zh-CN" smtClean="0"/>
          </a:p>
        </p:txBody>
      </p:sp>
      <p:sp>
        <p:nvSpPr>
          <p:cNvPr id="182277" name="Oval 5"/>
          <p:cNvSpPr>
            <a:spLocks noChangeArrowheads="1"/>
          </p:cNvSpPr>
          <p:nvPr/>
        </p:nvSpPr>
        <p:spPr bwMode="auto">
          <a:xfrm>
            <a:off x="781050" y="2438400"/>
            <a:ext cx="838200" cy="2476500"/>
          </a:xfrm>
          <a:prstGeom prst="ellipse">
            <a:avLst/>
          </a:prstGeom>
          <a:solidFill>
            <a:srgbClr val="C4F4F8"/>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中</a:t>
            </a:r>
          </a:p>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间</a:t>
            </a:r>
          </a:p>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产</a:t>
            </a:r>
          </a:p>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物</a:t>
            </a:r>
          </a:p>
        </p:txBody>
      </p:sp>
      <p:sp>
        <p:nvSpPr>
          <p:cNvPr id="182278" name="Oval 6"/>
          <p:cNvSpPr>
            <a:spLocks noChangeArrowheads="1"/>
          </p:cNvSpPr>
          <p:nvPr/>
        </p:nvSpPr>
        <p:spPr bwMode="auto">
          <a:xfrm>
            <a:off x="7810500" y="1962150"/>
            <a:ext cx="914400" cy="2990850"/>
          </a:xfrm>
          <a:prstGeom prst="ellipse">
            <a:avLst/>
          </a:prstGeom>
          <a:solidFill>
            <a:srgbClr val="F4E4E4"/>
          </a:solidFill>
          <a:ln w="381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末</a:t>
            </a:r>
          </a:p>
          <a:p>
            <a:pPr algn="ctr">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端</a:t>
            </a:r>
          </a:p>
          <a:p>
            <a:pPr algn="ctr">
              <a:spcBef>
                <a:spcPct val="20000"/>
              </a:spcBef>
              <a:buClr>
                <a:schemeClr val="bg2"/>
              </a:buClr>
              <a:buFont typeface="Monotype Sorts" pitchFamily="2" charset="2"/>
              <a:buNone/>
            </a:pPr>
            <a:r>
              <a:rPr kumimoji="1" lang="en-US" altLang="zh-CN" sz="3200" b="1">
                <a:latin typeface="Times New Roman" pitchFamily="18" charset="0"/>
                <a:sym typeface="Monotype Sorts" pitchFamily="2" charset="2"/>
              </a:rPr>
              <a:t>Z</a:t>
            </a:r>
            <a:endParaRPr kumimoji="1" lang="en-US" altLang="zh-CN" sz="2800" b="1">
              <a:latin typeface="Times New Roman" pitchFamily="18" charset="0"/>
              <a:sym typeface="Monotype Sorts" pitchFamily="2" charset="2"/>
            </a:endParaRPr>
          </a:p>
          <a:p>
            <a:pPr algn="ctr">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产</a:t>
            </a:r>
          </a:p>
          <a:p>
            <a:pPr algn="ctr">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物</a:t>
            </a:r>
            <a:endParaRPr kumimoji="1" lang="zh-CN" altLang="en-US" sz="2400" b="1">
              <a:latin typeface="Times New Roman" pitchFamily="18" charset="0"/>
              <a:sym typeface="Monotype Sorts" pitchFamily="2" charset="2"/>
            </a:endParaRPr>
          </a:p>
        </p:txBody>
      </p:sp>
      <p:sp>
        <p:nvSpPr>
          <p:cNvPr id="182279" name="Line 7"/>
          <p:cNvSpPr>
            <a:spLocks noChangeShapeType="1"/>
          </p:cNvSpPr>
          <p:nvPr/>
        </p:nvSpPr>
        <p:spPr bwMode="auto">
          <a:xfrm>
            <a:off x="1676400" y="3505200"/>
            <a:ext cx="1085850" cy="0"/>
          </a:xfrm>
          <a:prstGeom prst="line">
            <a:avLst/>
          </a:prstGeom>
          <a:noFill/>
          <a:ln w="38100">
            <a:solidFill>
              <a:srgbClr val="FF3300"/>
            </a:solidFill>
            <a:prstDash val="lgDash"/>
            <a:round/>
            <a:headEnd/>
            <a:tailEnd type="triangle" w="med" len="med"/>
          </a:ln>
        </p:spPr>
        <p:txBody>
          <a:bodyPr wrap="none" anchor="ctr"/>
          <a:lstStyle/>
          <a:p>
            <a:endParaRPr lang="zh-CN" altLang="en-US"/>
          </a:p>
        </p:txBody>
      </p:sp>
      <p:sp>
        <p:nvSpPr>
          <p:cNvPr id="182280" name="Line 8"/>
          <p:cNvSpPr>
            <a:spLocks noChangeShapeType="1"/>
          </p:cNvSpPr>
          <p:nvPr/>
        </p:nvSpPr>
        <p:spPr bwMode="auto">
          <a:xfrm>
            <a:off x="3048000" y="3524250"/>
            <a:ext cx="9144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82281" name="Line 9"/>
          <p:cNvSpPr>
            <a:spLocks noChangeShapeType="1"/>
          </p:cNvSpPr>
          <p:nvPr/>
        </p:nvSpPr>
        <p:spPr bwMode="auto">
          <a:xfrm>
            <a:off x="4305300" y="3524250"/>
            <a:ext cx="9144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82282" name="Line 10"/>
          <p:cNvSpPr>
            <a:spLocks noChangeShapeType="1"/>
          </p:cNvSpPr>
          <p:nvPr/>
        </p:nvSpPr>
        <p:spPr bwMode="auto">
          <a:xfrm>
            <a:off x="5600700" y="3524250"/>
            <a:ext cx="9144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82283" name="Line 11"/>
          <p:cNvSpPr>
            <a:spLocks noChangeShapeType="1"/>
          </p:cNvSpPr>
          <p:nvPr/>
        </p:nvSpPr>
        <p:spPr bwMode="auto">
          <a:xfrm>
            <a:off x="6877050" y="3524250"/>
            <a:ext cx="914400" cy="0"/>
          </a:xfrm>
          <a:prstGeom prst="line">
            <a:avLst/>
          </a:prstGeom>
          <a:noFill/>
          <a:ln w="38100">
            <a:solidFill>
              <a:srgbClr val="FF3300"/>
            </a:solidFill>
            <a:prstDash val="lgDash"/>
            <a:round/>
            <a:headEnd/>
            <a:tailEnd type="triangle" w="med" len="med"/>
          </a:ln>
        </p:spPr>
        <p:txBody>
          <a:bodyPr wrap="none" anchor="ctr"/>
          <a:lstStyle/>
          <a:p>
            <a:endParaRPr lang="zh-CN" altLang="en-US"/>
          </a:p>
        </p:txBody>
      </p:sp>
      <p:sp>
        <p:nvSpPr>
          <p:cNvPr id="182284" name="Line 12"/>
          <p:cNvSpPr>
            <a:spLocks noChangeShapeType="1"/>
          </p:cNvSpPr>
          <p:nvPr/>
        </p:nvSpPr>
        <p:spPr bwMode="auto">
          <a:xfrm>
            <a:off x="2133600" y="3581400"/>
            <a:ext cx="0" cy="68580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82285" name="Line 13"/>
          <p:cNvSpPr>
            <a:spLocks noChangeShapeType="1"/>
          </p:cNvSpPr>
          <p:nvPr/>
        </p:nvSpPr>
        <p:spPr bwMode="auto">
          <a:xfrm>
            <a:off x="2152650" y="4267200"/>
            <a:ext cx="5753100" cy="0"/>
          </a:xfrm>
          <a:prstGeom prst="line">
            <a:avLst/>
          </a:prstGeom>
          <a:noFill/>
          <a:ln w="38100">
            <a:solidFill>
              <a:srgbClr val="FF3300"/>
            </a:solidFill>
            <a:round/>
            <a:headEnd/>
            <a:tailEnd/>
          </a:ln>
        </p:spPr>
        <p:txBody>
          <a:bodyPr wrap="none" anchor="ctr"/>
          <a:lstStyle/>
          <a:p>
            <a:endParaRPr lang="zh-CN" altLang="en-US"/>
          </a:p>
        </p:txBody>
      </p:sp>
      <p:sp>
        <p:nvSpPr>
          <p:cNvPr id="182286" name="Rectangle 14"/>
          <p:cNvSpPr>
            <a:spLocks noChangeArrowheads="1"/>
          </p:cNvSpPr>
          <p:nvPr/>
        </p:nvSpPr>
        <p:spPr bwMode="auto">
          <a:xfrm>
            <a:off x="4098925" y="4400550"/>
            <a:ext cx="1671638" cy="230188"/>
          </a:xfrm>
          <a:prstGeom prst="rect">
            <a:avLst/>
          </a:prstGeom>
          <a:noFill/>
          <a:ln w="38100">
            <a:noFill/>
            <a:miter lim="800000"/>
            <a:headEnd/>
            <a:tailEnd/>
          </a:ln>
        </p:spPr>
        <p:txBody>
          <a:bodyPr wrap="none" anchor="ctr">
            <a:spAutoFit/>
          </a:bodyPr>
          <a:lstStyle/>
          <a:p>
            <a:pPr algn="ctr">
              <a:lnSpc>
                <a:spcPct val="50000"/>
              </a:lnSpc>
              <a:spcBef>
                <a:spcPct val="20000"/>
              </a:spcBef>
              <a:buClr>
                <a:schemeClr val="bg2"/>
              </a:buClr>
              <a:buFont typeface="Monotype Sorts" pitchFamily="2" charset="2"/>
              <a:buNone/>
            </a:pPr>
            <a:r>
              <a:rPr kumimoji="1" lang="zh-CN" altLang="en-US" b="1">
                <a:latin typeface="Times New Roman" pitchFamily="18" charset="0"/>
              </a:rPr>
              <a:t>反   馈   抑    制</a:t>
            </a:r>
          </a:p>
        </p:txBody>
      </p:sp>
      <p:sp>
        <p:nvSpPr>
          <p:cNvPr id="182287" name="Text Box 15"/>
          <p:cNvSpPr txBox="1">
            <a:spLocks noChangeArrowheads="1"/>
          </p:cNvSpPr>
          <p:nvPr/>
        </p:nvSpPr>
        <p:spPr bwMode="auto">
          <a:xfrm>
            <a:off x="1187450" y="5157788"/>
            <a:ext cx="7273925" cy="1158875"/>
          </a:xfrm>
          <a:prstGeom prst="rect">
            <a:avLst/>
          </a:prstGeom>
          <a:noFill/>
          <a:ln w="9525">
            <a:noFill/>
            <a:miter lim="800000"/>
            <a:headEnd/>
            <a:tailEnd/>
          </a:ln>
        </p:spPr>
        <p:txBody>
          <a:bodyPr>
            <a:spAutoFit/>
          </a:bodyPr>
          <a:lstStyle/>
          <a:p>
            <a:pPr>
              <a:spcBef>
                <a:spcPct val="50000"/>
              </a:spcBef>
            </a:pPr>
            <a:r>
              <a:rPr lang="zh-CN" altLang="en-US" sz="2000" b="1">
                <a:solidFill>
                  <a:schemeClr val="hlink"/>
                </a:solidFill>
              </a:rPr>
              <a:t>反应产物抑制途径当中第一个酶（调节酶）活力。一般为变构酶</a:t>
            </a:r>
            <a:r>
              <a:rPr lang="en-US" altLang="zh-CN" sz="2000" b="1">
                <a:solidFill>
                  <a:schemeClr val="hlink"/>
                </a:solidFill>
              </a:rPr>
              <a:t>(allosteric enzyme)</a:t>
            </a:r>
          </a:p>
          <a:p>
            <a:pPr>
              <a:spcBef>
                <a:spcPct val="50000"/>
              </a:spcBef>
            </a:pPr>
            <a:r>
              <a:rPr lang="zh-CN" altLang="en-US" sz="2000" b="1">
                <a:solidFill>
                  <a:schemeClr val="hlink"/>
                </a:solidFill>
              </a:rPr>
              <a:t>酶活力调节的主要方式，避免原料和能量的浪费。</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250825" y="404813"/>
            <a:ext cx="4879975" cy="692150"/>
          </a:xfrm>
        </p:spPr>
        <p:txBody>
          <a:bodyPr/>
          <a:lstStyle/>
          <a:p>
            <a:pPr algn="l" eaLnBrk="1" hangingPunct="1"/>
            <a:r>
              <a:rPr lang="zh-CN" altLang="en-US" sz="2800" b="1" smtClean="0">
                <a:solidFill>
                  <a:schemeClr val="hlink"/>
                </a:solidFill>
              </a:rPr>
              <a:t>酶活性反馈抑制的特点与机制</a:t>
            </a:r>
          </a:p>
        </p:txBody>
      </p:sp>
      <p:sp>
        <p:nvSpPr>
          <p:cNvPr id="194563" name="Rectangle 3"/>
          <p:cNvSpPr>
            <a:spLocks noGrp="1" noChangeArrowheads="1"/>
          </p:cNvSpPr>
          <p:nvPr>
            <p:ph type="body" idx="1"/>
          </p:nvPr>
        </p:nvSpPr>
        <p:spPr>
          <a:xfrm>
            <a:off x="323850" y="1628775"/>
            <a:ext cx="8424863" cy="4111625"/>
          </a:xfrm>
          <a:solidFill>
            <a:srgbClr val="CCFFFF"/>
          </a:solidFill>
        </p:spPr>
        <p:txBody>
          <a:bodyPr/>
          <a:lstStyle/>
          <a:p>
            <a:pPr eaLnBrk="1" hangingPunct="1">
              <a:lnSpc>
                <a:spcPct val="120000"/>
              </a:lnSpc>
            </a:pPr>
            <a:r>
              <a:rPr lang="zh-CN" altLang="en-US" b="1" smtClean="0">
                <a:solidFill>
                  <a:srgbClr val="FF6600"/>
                </a:solidFill>
              </a:rPr>
              <a:t>多样与快速：</a:t>
            </a:r>
            <a:r>
              <a:rPr lang="zh-CN" altLang="en-US" sz="2400" b="1" smtClean="0"/>
              <a:t>微生物酶活反馈抑制特点为</a:t>
            </a:r>
            <a:r>
              <a:rPr lang="zh-CN" altLang="en-US" sz="2400" b="1" smtClean="0">
                <a:solidFill>
                  <a:srgbClr val="3333CC"/>
                </a:solidFill>
              </a:rPr>
              <a:t>类型极多</a:t>
            </a:r>
            <a:r>
              <a:rPr lang="zh-CN" altLang="en-US" sz="2400" b="1" smtClean="0"/>
              <a:t>，它反映微生物</a:t>
            </a:r>
            <a:r>
              <a:rPr lang="zh-CN" altLang="en-US" sz="2400" b="1" smtClean="0">
                <a:solidFill>
                  <a:srgbClr val="3333CC"/>
                </a:solidFill>
              </a:rPr>
              <a:t>代谢途径的多样性</a:t>
            </a:r>
            <a:r>
              <a:rPr lang="zh-CN" altLang="en-US" sz="2400" b="1" smtClean="0"/>
              <a:t>及其</a:t>
            </a:r>
            <a:r>
              <a:rPr lang="zh-CN" altLang="en-US" sz="2400" b="1" smtClean="0">
                <a:solidFill>
                  <a:srgbClr val="3333CC"/>
                </a:solidFill>
              </a:rPr>
              <a:t>应变环境快速调节</a:t>
            </a:r>
            <a:r>
              <a:rPr lang="zh-CN" altLang="en-US" sz="2400" b="1" smtClean="0"/>
              <a:t>作用。</a:t>
            </a:r>
          </a:p>
          <a:p>
            <a:pPr eaLnBrk="1" hangingPunct="1"/>
            <a:r>
              <a:rPr lang="zh-CN" altLang="en-US" b="1" smtClean="0">
                <a:solidFill>
                  <a:srgbClr val="FF6600"/>
                </a:solidFill>
              </a:rPr>
              <a:t>变构理论：</a:t>
            </a:r>
            <a:r>
              <a:rPr lang="zh-CN" altLang="en-US" sz="2400" b="1" smtClean="0"/>
              <a:t>酶的结构为酶的</a:t>
            </a:r>
            <a:r>
              <a:rPr lang="zh-CN" altLang="en-US" sz="2400" b="1" smtClean="0">
                <a:solidFill>
                  <a:srgbClr val="3333CC"/>
                </a:solidFill>
              </a:rPr>
              <a:t>变构理论</a:t>
            </a:r>
            <a:r>
              <a:rPr lang="zh-CN" altLang="en-US" sz="2400" b="1" smtClean="0"/>
              <a:t>的基础，即酶是一种</a:t>
            </a:r>
            <a:r>
              <a:rPr lang="zh-CN" altLang="en-US" sz="2400" b="1" smtClean="0">
                <a:solidFill>
                  <a:srgbClr val="3333CC"/>
                </a:solidFill>
              </a:rPr>
              <a:t>变构蛋白</a:t>
            </a:r>
            <a:r>
              <a:rPr lang="zh-CN" altLang="en-US" sz="2400" b="1" smtClean="0"/>
              <a:t>具有两个以上的立体专一性不同的接受部位。</a:t>
            </a:r>
          </a:p>
          <a:p>
            <a:pPr eaLnBrk="1" hangingPunct="1">
              <a:lnSpc>
                <a:spcPct val="120000"/>
              </a:lnSpc>
            </a:pPr>
            <a:r>
              <a:rPr lang="zh-CN" altLang="en-US" b="1" smtClean="0">
                <a:solidFill>
                  <a:srgbClr val="FF6600"/>
                </a:solidFill>
              </a:rPr>
              <a:t>调节机制</a:t>
            </a:r>
            <a:r>
              <a:rPr lang="zh-CN" altLang="en-US" sz="2400" b="1" smtClean="0">
                <a:solidFill>
                  <a:srgbClr val="FF6600"/>
                </a:solidFill>
              </a:rPr>
              <a:t>：</a:t>
            </a:r>
            <a:r>
              <a:rPr lang="zh-CN" altLang="en-US" sz="2400" b="1" smtClean="0"/>
              <a:t>反馈酶活调节的机制为</a:t>
            </a:r>
            <a:r>
              <a:rPr lang="zh-CN" altLang="en-US" sz="2400" b="1" smtClean="0">
                <a:solidFill>
                  <a:srgbClr val="3333CC"/>
                </a:solidFill>
              </a:rPr>
              <a:t>变构酶与效应物</a:t>
            </a:r>
            <a:r>
              <a:rPr lang="zh-CN" altLang="en-US" sz="2400" b="1" smtClean="0"/>
              <a:t>相结合，可使酶分子发生可逆性改变，使酶的催化活性加速或抑制。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2"/>
                                        </p:tgtEl>
                                        <p:attrNameLst>
                                          <p:attrName>style.visibility</p:attrName>
                                        </p:attrNameLst>
                                      </p:cBhvr>
                                      <p:to>
                                        <p:strVal val="visible"/>
                                      </p:to>
                                    </p:set>
                                    <p:anim calcmode="lin" valueType="num">
                                      <p:cBhvr additive="base">
                                        <p:cTn id="7" dur="500" fill="hold"/>
                                        <p:tgtEl>
                                          <p:spTgt spid="194562"/>
                                        </p:tgtEl>
                                        <p:attrNameLst>
                                          <p:attrName>ppt_x</p:attrName>
                                        </p:attrNameLst>
                                      </p:cBhvr>
                                      <p:tavLst>
                                        <p:tav tm="0">
                                          <p:val>
                                            <p:strVal val="0-#ppt_w/2"/>
                                          </p:val>
                                        </p:tav>
                                        <p:tav tm="100000">
                                          <p:val>
                                            <p:strVal val="#ppt_x"/>
                                          </p:val>
                                        </p:tav>
                                      </p:tavLst>
                                    </p:anim>
                                    <p:anim calcmode="lin" valueType="num">
                                      <p:cBhvr additive="base">
                                        <p:cTn id="8" dur="500" fill="hold"/>
                                        <p:tgtEl>
                                          <p:spTgt spid="194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194563">
                                            <p:bg/>
                                          </p:spTgt>
                                        </p:tgtEl>
                                        <p:attrNameLst>
                                          <p:attrName>style.visibility</p:attrName>
                                        </p:attrNameLst>
                                      </p:cBhvr>
                                      <p:to>
                                        <p:strVal val="visible"/>
                                      </p:to>
                                    </p:set>
                                    <p:anim calcmode="lin" valueType="num">
                                      <p:cBhvr additive="base">
                                        <p:cTn id="12" dur="500" fill="hold"/>
                                        <p:tgtEl>
                                          <p:spTgt spid="194563">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194563">
                                            <p:bg/>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194563">
                                            <p:txEl>
                                              <p:pRg st="0" end="0"/>
                                            </p:txEl>
                                          </p:spTgt>
                                        </p:tgtEl>
                                        <p:attrNameLst>
                                          <p:attrName>style.visibility</p:attrName>
                                        </p:attrNameLst>
                                      </p:cBhvr>
                                      <p:to>
                                        <p:strVal val="visible"/>
                                      </p:to>
                                    </p:set>
                                    <p:anim calcmode="lin" valueType="num">
                                      <p:cBhvr additive="base">
                                        <p:cTn id="17" dur="500" fill="hold"/>
                                        <p:tgtEl>
                                          <p:spTgt spid="19456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94563">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194563">
                                            <p:txEl>
                                              <p:pRg st="1" end="1"/>
                                            </p:txEl>
                                          </p:spTgt>
                                        </p:tgtEl>
                                        <p:attrNameLst>
                                          <p:attrName>style.visibility</p:attrName>
                                        </p:attrNameLst>
                                      </p:cBhvr>
                                      <p:to>
                                        <p:strVal val="visible"/>
                                      </p:to>
                                    </p:set>
                                    <p:anim calcmode="lin" valueType="num">
                                      <p:cBhvr additive="base">
                                        <p:cTn id="22" dur="500" fill="hold"/>
                                        <p:tgtEl>
                                          <p:spTgt spid="194563">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94563">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194563">
                                            <p:txEl>
                                              <p:pRg st="2" end="2"/>
                                            </p:txEl>
                                          </p:spTgt>
                                        </p:tgtEl>
                                        <p:attrNameLst>
                                          <p:attrName>style.visibility</p:attrName>
                                        </p:attrNameLst>
                                      </p:cBhvr>
                                      <p:to>
                                        <p:strVal val="visible"/>
                                      </p:to>
                                    </p:set>
                                    <p:anim calcmode="lin" valueType="num">
                                      <p:cBhvr additive="base">
                                        <p:cTn id="27" dur="500" fill="hold"/>
                                        <p:tgtEl>
                                          <p:spTgt spid="194563">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945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p:bldP spid="194563" grpId="0" build="p"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0" y="0"/>
            <a:ext cx="9144000" cy="6819900"/>
          </a:xfrm>
          <a:prstGeom prst="rect">
            <a:avLst/>
          </a:prstGeom>
          <a:solidFill>
            <a:srgbClr val="F9F1F1"/>
          </a:solidFill>
          <a:ln w="38100">
            <a:noFill/>
            <a:miter lim="800000"/>
            <a:headEnd/>
            <a:tailEnd/>
          </a:ln>
        </p:spPr>
        <p:txBody>
          <a:bodyPr wrap="none" anchor="ctr"/>
          <a:lstStyle/>
          <a:p>
            <a:endParaRPr lang="zh-CN" altLang="en-US"/>
          </a:p>
        </p:txBody>
      </p:sp>
      <p:sp>
        <p:nvSpPr>
          <p:cNvPr id="184323" name="Rectangle 3"/>
          <p:cNvSpPr>
            <a:spLocks noChangeArrowheads="1"/>
          </p:cNvSpPr>
          <p:nvPr/>
        </p:nvSpPr>
        <p:spPr bwMode="auto">
          <a:xfrm>
            <a:off x="1295400" y="2609850"/>
            <a:ext cx="800100" cy="1409700"/>
          </a:xfrm>
          <a:prstGeom prst="rect">
            <a:avLst/>
          </a:prstGeom>
          <a:solidFill>
            <a:srgbClr val="F4E4E4"/>
          </a:solidFill>
          <a:ln w="38100">
            <a:solidFill>
              <a:srgbClr val="FF3300"/>
            </a:solidFill>
            <a:miter lim="800000"/>
            <a:headEnd/>
            <a:tailEnd/>
          </a:ln>
        </p:spPr>
        <p:txBody>
          <a:bodyPr wrap="none" anchor="ctr"/>
          <a:lstStyle/>
          <a:p>
            <a:pPr algn="ctr">
              <a:lnSpc>
                <a:spcPct val="50000"/>
              </a:lnSpc>
              <a:spcBef>
                <a:spcPct val="20000"/>
              </a:spcBef>
              <a:buClr>
                <a:schemeClr val="bg2"/>
              </a:buClr>
              <a:buFont typeface="Monotype Sorts" pitchFamily="2" charset="2"/>
              <a:buNone/>
            </a:pPr>
            <a:endParaRPr kumimoji="1" lang="zh-CN" altLang="zh-CN" sz="2400" b="1">
              <a:solidFill>
                <a:srgbClr val="FF6600"/>
              </a:solidFill>
              <a:latin typeface="Times New Roman" pitchFamily="18" charset="0"/>
              <a:sym typeface="Monotype Sorts" pitchFamily="2" charset="2"/>
            </a:endParaRPr>
          </a:p>
        </p:txBody>
      </p:sp>
      <p:sp>
        <p:nvSpPr>
          <p:cNvPr id="184324" name="Rectangle 4"/>
          <p:cNvSpPr>
            <a:spLocks noChangeArrowheads="1"/>
          </p:cNvSpPr>
          <p:nvPr/>
        </p:nvSpPr>
        <p:spPr bwMode="auto">
          <a:xfrm>
            <a:off x="1295400" y="2628900"/>
            <a:ext cx="800100" cy="1409700"/>
          </a:xfrm>
          <a:prstGeom prst="rect">
            <a:avLst/>
          </a:prstGeom>
          <a:solidFill>
            <a:srgbClr val="F4E4E4"/>
          </a:solidFill>
          <a:ln w="38100">
            <a:solidFill>
              <a:srgbClr val="FF3300"/>
            </a:solidFill>
            <a:miter lim="800000"/>
            <a:headEnd/>
            <a:tailEnd/>
          </a:ln>
        </p:spPr>
        <p:txBody>
          <a:bodyPr wrap="none" anchor="ctr"/>
          <a:lstStyle/>
          <a:p>
            <a:pPr algn="ctr">
              <a:lnSpc>
                <a:spcPct val="50000"/>
              </a:lnSpc>
              <a:spcBef>
                <a:spcPct val="20000"/>
              </a:spcBef>
              <a:buClr>
                <a:schemeClr val="bg2"/>
              </a:buClr>
              <a:buFont typeface="Monotype Sorts" pitchFamily="2" charset="2"/>
              <a:buNone/>
            </a:pPr>
            <a:endParaRPr kumimoji="1" lang="zh-CN" altLang="zh-CN" sz="2400" b="1">
              <a:solidFill>
                <a:srgbClr val="FF6600"/>
              </a:solidFill>
              <a:latin typeface="Times New Roman" pitchFamily="18" charset="0"/>
              <a:sym typeface="Monotype Sorts" pitchFamily="2" charset="2"/>
            </a:endParaRPr>
          </a:p>
        </p:txBody>
      </p:sp>
      <p:sp>
        <p:nvSpPr>
          <p:cNvPr id="184325" name="Rectangle 5"/>
          <p:cNvSpPr>
            <a:spLocks noChangeArrowheads="1"/>
          </p:cNvSpPr>
          <p:nvPr/>
        </p:nvSpPr>
        <p:spPr bwMode="auto">
          <a:xfrm>
            <a:off x="1276350" y="2609850"/>
            <a:ext cx="800100" cy="1409700"/>
          </a:xfrm>
          <a:prstGeom prst="rect">
            <a:avLst/>
          </a:prstGeom>
          <a:solidFill>
            <a:srgbClr val="F4E4E4"/>
          </a:solidFill>
          <a:ln w="38100">
            <a:solidFill>
              <a:srgbClr val="FF3300"/>
            </a:solidFill>
            <a:miter lim="800000"/>
            <a:headEnd/>
            <a:tailEnd/>
          </a:ln>
        </p:spPr>
        <p:txBody>
          <a:bodyPr wrap="none" anchor="ctr"/>
          <a:lstStyle/>
          <a:p>
            <a:pPr algn="ctr">
              <a:lnSpc>
                <a:spcPct val="50000"/>
              </a:lnSpc>
              <a:spcBef>
                <a:spcPct val="20000"/>
              </a:spcBef>
              <a:buClr>
                <a:schemeClr val="bg2"/>
              </a:buClr>
              <a:buFont typeface="Monotype Sorts" pitchFamily="2" charset="2"/>
              <a:buNone/>
            </a:pPr>
            <a:endParaRPr kumimoji="1" lang="zh-CN" altLang="zh-CN" sz="2400" b="1">
              <a:solidFill>
                <a:srgbClr val="FF6600"/>
              </a:solidFill>
              <a:latin typeface="Times New Roman" pitchFamily="18" charset="0"/>
              <a:sym typeface="Monotype Sorts" pitchFamily="2" charset="2"/>
            </a:endParaRPr>
          </a:p>
        </p:txBody>
      </p:sp>
      <p:sp>
        <p:nvSpPr>
          <p:cNvPr id="184326" name="Rectangle 6"/>
          <p:cNvSpPr>
            <a:spLocks noChangeArrowheads="1"/>
          </p:cNvSpPr>
          <p:nvPr/>
        </p:nvSpPr>
        <p:spPr bwMode="auto">
          <a:xfrm>
            <a:off x="1276350" y="2628900"/>
            <a:ext cx="800100" cy="1409700"/>
          </a:xfrm>
          <a:prstGeom prst="rect">
            <a:avLst/>
          </a:prstGeom>
          <a:solidFill>
            <a:srgbClr val="F4E4E4"/>
          </a:solidFill>
          <a:ln w="38100">
            <a:solidFill>
              <a:srgbClr val="FF3300"/>
            </a:solidFill>
            <a:miter lim="800000"/>
            <a:headEnd/>
            <a:tailEnd/>
          </a:ln>
        </p:spPr>
        <p:txBody>
          <a:bodyPr wrap="none" anchor="ctr"/>
          <a:lstStyle/>
          <a:p>
            <a:pPr algn="ctr">
              <a:lnSpc>
                <a:spcPct val="50000"/>
              </a:lnSpc>
              <a:spcBef>
                <a:spcPct val="20000"/>
              </a:spcBef>
              <a:buClr>
                <a:schemeClr val="bg2"/>
              </a:buClr>
              <a:buFont typeface="Monotype Sorts" pitchFamily="2" charset="2"/>
              <a:buNone/>
            </a:pPr>
            <a:endParaRPr kumimoji="1" lang="zh-CN" altLang="zh-CN" sz="2400" b="1">
              <a:solidFill>
                <a:srgbClr val="FF6600"/>
              </a:solidFill>
              <a:latin typeface="Times New Roman" pitchFamily="18" charset="0"/>
              <a:sym typeface="Monotype Sorts" pitchFamily="2" charset="2"/>
            </a:endParaRPr>
          </a:p>
        </p:txBody>
      </p:sp>
      <p:sp>
        <p:nvSpPr>
          <p:cNvPr id="184327" name="Rectangle 7"/>
          <p:cNvSpPr>
            <a:spLocks noGrp="1" noChangeArrowheads="1"/>
          </p:cNvSpPr>
          <p:nvPr>
            <p:ph type="title"/>
          </p:nvPr>
        </p:nvSpPr>
        <p:spPr/>
        <p:txBody>
          <a:bodyPr/>
          <a:lstStyle/>
          <a:p>
            <a:pPr eaLnBrk="1" hangingPunct="1"/>
            <a:r>
              <a:rPr lang="zh-CN" altLang="en-US" sz="3600" b="1" smtClean="0"/>
              <a:t>变构酶的激活与抑制</a:t>
            </a:r>
          </a:p>
        </p:txBody>
      </p:sp>
      <p:sp>
        <p:nvSpPr>
          <p:cNvPr id="184328" name="AutoShape 8"/>
          <p:cNvSpPr>
            <a:spLocks noChangeArrowheads="1"/>
          </p:cNvSpPr>
          <p:nvPr/>
        </p:nvSpPr>
        <p:spPr bwMode="auto">
          <a:xfrm>
            <a:off x="361950" y="3009900"/>
            <a:ext cx="266700" cy="285750"/>
          </a:xfrm>
          <a:prstGeom prst="flowChartConnector">
            <a:avLst/>
          </a:prstGeom>
          <a:solidFill>
            <a:srgbClr val="0033CC"/>
          </a:solidFill>
          <a:ln w="38100">
            <a:solidFill>
              <a:srgbClr val="FF3300"/>
            </a:solidFill>
            <a:round/>
            <a:headEnd/>
            <a:tailEnd/>
          </a:ln>
        </p:spPr>
        <p:txBody>
          <a:bodyPr wrap="none" anchor="ctr"/>
          <a:lstStyle/>
          <a:p>
            <a:endParaRPr lang="zh-CN" altLang="en-US"/>
          </a:p>
        </p:txBody>
      </p:sp>
      <p:sp>
        <p:nvSpPr>
          <p:cNvPr id="184329" name="Rectangle 9"/>
          <p:cNvSpPr>
            <a:spLocks noChangeArrowheads="1"/>
          </p:cNvSpPr>
          <p:nvPr/>
        </p:nvSpPr>
        <p:spPr bwMode="auto">
          <a:xfrm>
            <a:off x="1295400" y="2609850"/>
            <a:ext cx="800100" cy="1409700"/>
          </a:xfrm>
          <a:prstGeom prst="rect">
            <a:avLst/>
          </a:prstGeom>
          <a:solidFill>
            <a:srgbClr val="F4E4E4"/>
          </a:solidFill>
          <a:ln w="38100">
            <a:solidFill>
              <a:srgbClr val="FF3300"/>
            </a:solidFill>
            <a:miter lim="800000"/>
            <a:headEnd/>
            <a:tailEnd/>
          </a:ln>
        </p:spPr>
        <p:txBody>
          <a:bodyPr wrap="none" anchor="ctr"/>
          <a:lstStyle/>
          <a:p>
            <a:pPr algn="ctr">
              <a:lnSpc>
                <a:spcPct val="50000"/>
              </a:lnSpc>
              <a:spcBef>
                <a:spcPct val="20000"/>
              </a:spcBef>
              <a:buClr>
                <a:schemeClr val="bg2"/>
              </a:buClr>
              <a:buFont typeface="Monotype Sorts" pitchFamily="2" charset="2"/>
              <a:buNone/>
            </a:pPr>
            <a:endParaRPr kumimoji="1" lang="zh-CN" altLang="zh-CN" sz="2400" b="1">
              <a:solidFill>
                <a:srgbClr val="FF6600"/>
              </a:solidFill>
              <a:latin typeface="Times New Roman" pitchFamily="18" charset="0"/>
              <a:sym typeface="Monotype Sorts" pitchFamily="2" charset="2"/>
            </a:endParaRPr>
          </a:p>
        </p:txBody>
      </p:sp>
      <p:sp>
        <p:nvSpPr>
          <p:cNvPr id="184330" name="Line 10"/>
          <p:cNvSpPr>
            <a:spLocks noChangeShapeType="1"/>
          </p:cNvSpPr>
          <p:nvPr/>
        </p:nvSpPr>
        <p:spPr bwMode="auto">
          <a:xfrm>
            <a:off x="1314450" y="3352800"/>
            <a:ext cx="800100" cy="0"/>
          </a:xfrm>
          <a:prstGeom prst="line">
            <a:avLst/>
          </a:prstGeom>
          <a:noFill/>
          <a:ln w="38100">
            <a:solidFill>
              <a:srgbClr val="FF3300"/>
            </a:solidFill>
            <a:round/>
            <a:headEnd/>
            <a:tailEnd/>
          </a:ln>
        </p:spPr>
        <p:txBody>
          <a:bodyPr wrap="none" anchor="ctr"/>
          <a:lstStyle/>
          <a:p>
            <a:endParaRPr lang="zh-CN" altLang="en-US"/>
          </a:p>
        </p:txBody>
      </p:sp>
      <p:sp>
        <p:nvSpPr>
          <p:cNvPr id="184331" name="Rectangle 11"/>
          <p:cNvSpPr>
            <a:spLocks noChangeArrowheads="1"/>
          </p:cNvSpPr>
          <p:nvPr/>
        </p:nvSpPr>
        <p:spPr bwMode="auto">
          <a:xfrm>
            <a:off x="1543050" y="2590800"/>
            <a:ext cx="209550" cy="133350"/>
          </a:xfrm>
          <a:prstGeom prst="rect">
            <a:avLst/>
          </a:prstGeom>
          <a:solidFill>
            <a:srgbClr val="FFFFFF"/>
          </a:solidFill>
          <a:ln w="38100">
            <a:noFill/>
            <a:miter lim="800000"/>
            <a:headEnd/>
            <a:tailEnd/>
          </a:ln>
        </p:spPr>
        <p:txBody>
          <a:bodyPr wrap="none" anchor="ctr"/>
          <a:lstStyle/>
          <a:p>
            <a:endParaRPr lang="zh-CN" altLang="en-US"/>
          </a:p>
        </p:txBody>
      </p:sp>
      <p:sp>
        <p:nvSpPr>
          <p:cNvPr id="184332" name="Rectangle 12"/>
          <p:cNvSpPr>
            <a:spLocks noChangeArrowheads="1"/>
          </p:cNvSpPr>
          <p:nvPr/>
        </p:nvSpPr>
        <p:spPr bwMode="auto">
          <a:xfrm>
            <a:off x="1543050" y="3924300"/>
            <a:ext cx="171450" cy="152400"/>
          </a:xfrm>
          <a:prstGeom prst="rect">
            <a:avLst/>
          </a:prstGeom>
          <a:solidFill>
            <a:srgbClr val="FFFFFF"/>
          </a:solidFill>
          <a:ln w="38100">
            <a:noFill/>
            <a:miter lim="800000"/>
            <a:headEnd/>
            <a:tailEnd/>
          </a:ln>
        </p:spPr>
        <p:txBody>
          <a:bodyPr wrap="none" anchor="ctr"/>
          <a:lstStyle/>
          <a:p>
            <a:endParaRPr lang="zh-CN" altLang="en-US"/>
          </a:p>
        </p:txBody>
      </p:sp>
      <p:sp>
        <p:nvSpPr>
          <p:cNvPr id="184333" name="AutoShape 13"/>
          <p:cNvSpPr>
            <a:spLocks noChangeArrowheads="1"/>
          </p:cNvSpPr>
          <p:nvPr/>
        </p:nvSpPr>
        <p:spPr bwMode="auto">
          <a:xfrm rot="-5400000">
            <a:off x="1857375" y="2771775"/>
            <a:ext cx="228600" cy="419100"/>
          </a:xfrm>
          <a:prstGeom prst="triangle">
            <a:avLst>
              <a:gd name="adj" fmla="val 50000"/>
            </a:avLst>
          </a:prstGeom>
          <a:solidFill>
            <a:srgbClr val="FFFFFF"/>
          </a:solidFill>
          <a:ln w="38100">
            <a:noFill/>
            <a:miter lim="800000"/>
            <a:headEnd/>
            <a:tailEnd/>
          </a:ln>
        </p:spPr>
        <p:txBody>
          <a:bodyPr wrap="none" anchor="ctr"/>
          <a:lstStyle/>
          <a:p>
            <a:endParaRPr lang="zh-CN" altLang="en-US"/>
          </a:p>
        </p:txBody>
      </p:sp>
      <p:sp>
        <p:nvSpPr>
          <p:cNvPr id="184334" name="AutoShape 14"/>
          <p:cNvSpPr>
            <a:spLocks noChangeArrowheads="1"/>
          </p:cNvSpPr>
          <p:nvPr/>
        </p:nvSpPr>
        <p:spPr bwMode="auto">
          <a:xfrm rot="-5400000">
            <a:off x="1828800" y="3543300"/>
            <a:ext cx="190500" cy="342900"/>
          </a:xfrm>
          <a:prstGeom prst="triangle">
            <a:avLst>
              <a:gd name="adj" fmla="val 50000"/>
            </a:avLst>
          </a:prstGeom>
          <a:solidFill>
            <a:srgbClr val="FFFFFF"/>
          </a:solidFill>
          <a:ln w="38100">
            <a:noFill/>
            <a:miter lim="800000"/>
            <a:headEnd/>
            <a:tailEnd/>
          </a:ln>
        </p:spPr>
        <p:txBody>
          <a:bodyPr wrap="none" anchor="ctr"/>
          <a:lstStyle/>
          <a:p>
            <a:endParaRPr lang="zh-CN" altLang="en-US"/>
          </a:p>
        </p:txBody>
      </p:sp>
      <p:sp>
        <p:nvSpPr>
          <p:cNvPr id="184335" name="Rectangle 15"/>
          <p:cNvSpPr>
            <a:spLocks noChangeArrowheads="1"/>
          </p:cNvSpPr>
          <p:nvPr/>
        </p:nvSpPr>
        <p:spPr bwMode="auto">
          <a:xfrm>
            <a:off x="3124200" y="2590800"/>
            <a:ext cx="781050" cy="1371600"/>
          </a:xfrm>
          <a:prstGeom prst="rect">
            <a:avLst/>
          </a:prstGeom>
          <a:solidFill>
            <a:schemeClr val="folHlink"/>
          </a:solidFill>
          <a:ln w="38100">
            <a:solidFill>
              <a:srgbClr val="FF3300"/>
            </a:solidFill>
            <a:miter lim="800000"/>
            <a:headEnd/>
            <a:tailEnd/>
          </a:ln>
        </p:spPr>
        <p:txBody>
          <a:bodyPr wrap="none" anchor="ctr"/>
          <a:lstStyle/>
          <a:p>
            <a:endParaRPr lang="zh-CN" altLang="en-US"/>
          </a:p>
        </p:txBody>
      </p:sp>
      <p:sp>
        <p:nvSpPr>
          <p:cNvPr id="184336" name="Oval 16"/>
          <p:cNvSpPr>
            <a:spLocks noChangeArrowheads="1"/>
          </p:cNvSpPr>
          <p:nvPr/>
        </p:nvSpPr>
        <p:spPr bwMode="auto">
          <a:xfrm>
            <a:off x="3352800" y="2476500"/>
            <a:ext cx="247650" cy="209550"/>
          </a:xfrm>
          <a:prstGeom prst="ellipse">
            <a:avLst/>
          </a:prstGeom>
          <a:solidFill>
            <a:srgbClr val="0066FF"/>
          </a:solidFill>
          <a:ln w="38100">
            <a:solidFill>
              <a:srgbClr val="FF3300"/>
            </a:solidFill>
            <a:round/>
            <a:headEnd/>
            <a:tailEnd/>
          </a:ln>
        </p:spPr>
        <p:txBody>
          <a:bodyPr wrap="none" anchor="ctr"/>
          <a:lstStyle/>
          <a:p>
            <a:endParaRPr lang="zh-CN" altLang="en-US"/>
          </a:p>
        </p:txBody>
      </p:sp>
      <p:sp>
        <p:nvSpPr>
          <p:cNvPr id="184337" name="Oval 17"/>
          <p:cNvSpPr>
            <a:spLocks noChangeArrowheads="1"/>
          </p:cNvSpPr>
          <p:nvPr/>
        </p:nvSpPr>
        <p:spPr bwMode="auto">
          <a:xfrm>
            <a:off x="3371850" y="3905250"/>
            <a:ext cx="209550" cy="171450"/>
          </a:xfrm>
          <a:prstGeom prst="ellipse">
            <a:avLst/>
          </a:prstGeom>
          <a:solidFill>
            <a:srgbClr val="0033CC"/>
          </a:solidFill>
          <a:ln w="38100">
            <a:solidFill>
              <a:srgbClr val="FF3300"/>
            </a:solidFill>
            <a:round/>
            <a:headEnd/>
            <a:tailEnd/>
          </a:ln>
        </p:spPr>
        <p:txBody>
          <a:bodyPr wrap="none" anchor="ctr"/>
          <a:lstStyle/>
          <a:p>
            <a:endParaRPr lang="zh-CN" altLang="en-US"/>
          </a:p>
        </p:txBody>
      </p:sp>
      <p:sp>
        <p:nvSpPr>
          <p:cNvPr id="184338" name="Rectangle 18"/>
          <p:cNvSpPr>
            <a:spLocks noChangeArrowheads="1"/>
          </p:cNvSpPr>
          <p:nvPr/>
        </p:nvSpPr>
        <p:spPr bwMode="auto">
          <a:xfrm>
            <a:off x="3619500" y="2857500"/>
            <a:ext cx="285750" cy="209550"/>
          </a:xfrm>
          <a:prstGeom prst="rect">
            <a:avLst/>
          </a:prstGeom>
          <a:solidFill>
            <a:srgbClr val="0033CC"/>
          </a:solidFill>
          <a:ln w="38100">
            <a:solidFill>
              <a:srgbClr val="FF3300"/>
            </a:solidFill>
            <a:miter lim="800000"/>
            <a:headEnd/>
            <a:tailEnd/>
          </a:ln>
        </p:spPr>
        <p:txBody>
          <a:bodyPr wrap="none" anchor="ctr"/>
          <a:lstStyle/>
          <a:p>
            <a:endParaRPr lang="zh-CN" altLang="en-US"/>
          </a:p>
        </p:txBody>
      </p:sp>
      <p:sp>
        <p:nvSpPr>
          <p:cNvPr id="184339" name="Rectangle 19"/>
          <p:cNvSpPr>
            <a:spLocks noChangeArrowheads="1"/>
          </p:cNvSpPr>
          <p:nvPr/>
        </p:nvSpPr>
        <p:spPr bwMode="auto">
          <a:xfrm>
            <a:off x="3638550" y="3467100"/>
            <a:ext cx="266700" cy="228600"/>
          </a:xfrm>
          <a:prstGeom prst="rect">
            <a:avLst/>
          </a:prstGeom>
          <a:solidFill>
            <a:srgbClr val="0033CC"/>
          </a:solidFill>
          <a:ln w="38100">
            <a:solidFill>
              <a:srgbClr val="FF3300"/>
            </a:solidFill>
            <a:miter lim="800000"/>
            <a:headEnd/>
            <a:tailEnd/>
          </a:ln>
        </p:spPr>
        <p:txBody>
          <a:bodyPr wrap="none" anchor="ctr"/>
          <a:lstStyle/>
          <a:p>
            <a:endParaRPr lang="zh-CN" altLang="en-US"/>
          </a:p>
        </p:txBody>
      </p:sp>
      <p:sp>
        <p:nvSpPr>
          <p:cNvPr id="184340" name="Rectangle 20"/>
          <p:cNvSpPr>
            <a:spLocks noChangeArrowheads="1"/>
          </p:cNvSpPr>
          <p:nvPr/>
        </p:nvSpPr>
        <p:spPr bwMode="auto">
          <a:xfrm>
            <a:off x="2476500" y="2133600"/>
            <a:ext cx="228600" cy="209550"/>
          </a:xfrm>
          <a:prstGeom prst="rect">
            <a:avLst/>
          </a:prstGeom>
          <a:solidFill>
            <a:srgbClr val="0033CC"/>
          </a:solidFill>
          <a:ln w="38100">
            <a:solidFill>
              <a:srgbClr val="FF3300"/>
            </a:solidFill>
            <a:miter lim="800000"/>
            <a:headEnd/>
            <a:tailEnd/>
          </a:ln>
        </p:spPr>
        <p:txBody>
          <a:bodyPr wrap="none" anchor="ctr"/>
          <a:lstStyle/>
          <a:p>
            <a:endParaRPr lang="zh-CN" altLang="en-US"/>
          </a:p>
        </p:txBody>
      </p:sp>
      <p:sp>
        <p:nvSpPr>
          <p:cNvPr id="184341" name="Oval 21"/>
          <p:cNvSpPr>
            <a:spLocks noChangeArrowheads="1"/>
          </p:cNvSpPr>
          <p:nvPr/>
        </p:nvSpPr>
        <p:spPr bwMode="auto">
          <a:xfrm>
            <a:off x="1295400" y="2038350"/>
            <a:ext cx="933450" cy="38100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底物</a:t>
            </a:r>
          </a:p>
        </p:txBody>
      </p:sp>
      <p:sp>
        <p:nvSpPr>
          <p:cNvPr id="184342" name="Oval 22"/>
          <p:cNvSpPr>
            <a:spLocks noChangeArrowheads="1"/>
          </p:cNvSpPr>
          <p:nvPr/>
        </p:nvSpPr>
        <p:spPr bwMode="auto">
          <a:xfrm>
            <a:off x="0" y="3695700"/>
            <a:ext cx="1085850" cy="43815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激活剂</a:t>
            </a:r>
          </a:p>
        </p:txBody>
      </p:sp>
      <p:sp>
        <p:nvSpPr>
          <p:cNvPr id="184343" name="Rectangle 23"/>
          <p:cNvSpPr>
            <a:spLocks noChangeArrowheads="1"/>
          </p:cNvSpPr>
          <p:nvPr/>
        </p:nvSpPr>
        <p:spPr bwMode="auto">
          <a:xfrm>
            <a:off x="1047750" y="4610100"/>
            <a:ext cx="1409700" cy="361950"/>
          </a:xfrm>
          <a:prstGeom prst="rect">
            <a:avLst/>
          </a:prstGeom>
          <a:solidFill>
            <a:srgbClr val="C4F4F8"/>
          </a:solidFill>
          <a:ln w="38100">
            <a:noFill/>
            <a:miter lim="800000"/>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无活性形式</a:t>
            </a:r>
          </a:p>
        </p:txBody>
      </p:sp>
      <p:sp>
        <p:nvSpPr>
          <p:cNvPr id="184344" name="Rectangle 24"/>
          <p:cNvSpPr>
            <a:spLocks noChangeArrowheads="1"/>
          </p:cNvSpPr>
          <p:nvPr/>
        </p:nvSpPr>
        <p:spPr bwMode="auto">
          <a:xfrm>
            <a:off x="2895600" y="4610100"/>
            <a:ext cx="1200150" cy="361950"/>
          </a:xfrm>
          <a:prstGeom prst="rect">
            <a:avLst/>
          </a:prstGeom>
          <a:solidFill>
            <a:srgbClr val="C4F4F8"/>
          </a:solidFill>
          <a:ln w="38100">
            <a:noFill/>
            <a:miter lim="800000"/>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活性形式</a:t>
            </a:r>
          </a:p>
        </p:txBody>
      </p:sp>
      <p:sp>
        <p:nvSpPr>
          <p:cNvPr id="184345" name="Rectangle 25"/>
          <p:cNvSpPr>
            <a:spLocks noChangeArrowheads="1"/>
          </p:cNvSpPr>
          <p:nvPr/>
        </p:nvSpPr>
        <p:spPr bwMode="auto">
          <a:xfrm>
            <a:off x="5734050" y="2552700"/>
            <a:ext cx="838200" cy="1333500"/>
          </a:xfrm>
          <a:prstGeom prst="rect">
            <a:avLst/>
          </a:prstGeom>
          <a:solidFill>
            <a:srgbClr val="F4E4E4"/>
          </a:solidFill>
          <a:ln w="38100">
            <a:solidFill>
              <a:srgbClr val="FF3300"/>
            </a:solidFill>
            <a:miter lim="800000"/>
            <a:headEnd/>
            <a:tailEnd/>
          </a:ln>
        </p:spPr>
        <p:txBody>
          <a:bodyPr wrap="none" anchor="ctr"/>
          <a:lstStyle/>
          <a:p>
            <a:endParaRPr lang="zh-CN" altLang="en-US"/>
          </a:p>
        </p:txBody>
      </p:sp>
      <p:sp>
        <p:nvSpPr>
          <p:cNvPr id="184346" name="Rectangle 26"/>
          <p:cNvSpPr>
            <a:spLocks noChangeArrowheads="1"/>
          </p:cNvSpPr>
          <p:nvPr/>
        </p:nvSpPr>
        <p:spPr bwMode="auto">
          <a:xfrm>
            <a:off x="6057900" y="2514600"/>
            <a:ext cx="152400" cy="133350"/>
          </a:xfrm>
          <a:prstGeom prst="rect">
            <a:avLst/>
          </a:prstGeom>
          <a:solidFill>
            <a:srgbClr val="FFFFFF"/>
          </a:solidFill>
          <a:ln w="38100">
            <a:noFill/>
            <a:miter lim="800000"/>
            <a:headEnd/>
            <a:tailEnd/>
          </a:ln>
        </p:spPr>
        <p:txBody>
          <a:bodyPr wrap="none" anchor="ctr"/>
          <a:lstStyle/>
          <a:p>
            <a:endParaRPr lang="zh-CN" altLang="en-US"/>
          </a:p>
        </p:txBody>
      </p:sp>
      <p:sp>
        <p:nvSpPr>
          <p:cNvPr id="184347" name="Rectangle 27"/>
          <p:cNvSpPr>
            <a:spLocks noChangeArrowheads="1"/>
          </p:cNvSpPr>
          <p:nvPr/>
        </p:nvSpPr>
        <p:spPr bwMode="auto">
          <a:xfrm>
            <a:off x="6019800" y="3790950"/>
            <a:ext cx="171450" cy="114300"/>
          </a:xfrm>
          <a:prstGeom prst="rect">
            <a:avLst/>
          </a:prstGeom>
          <a:solidFill>
            <a:srgbClr val="FFFFFF"/>
          </a:solidFill>
          <a:ln w="38100">
            <a:noFill/>
            <a:miter lim="800000"/>
            <a:headEnd/>
            <a:tailEnd/>
          </a:ln>
        </p:spPr>
        <p:txBody>
          <a:bodyPr wrap="none" anchor="ctr"/>
          <a:lstStyle/>
          <a:p>
            <a:endParaRPr lang="zh-CN" altLang="en-US"/>
          </a:p>
        </p:txBody>
      </p:sp>
      <p:sp>
        <p:nvSpPr>
          <p:cNvPr id="184348" name="Rectangle 28"/>
          <p:cNvSpPr>
            <a:spLocks noChangeArrowheads="1"/>
          </p:cNvSpPr>
          <p:nvPr/>
        </p:nvSpPr>
        <p:spPr bwMode="auto">
          <a:xfrm>
            <a:off x="6343650" y="2800350"/>
            <a:ext cx="247650" cy="152400"/>
          </a:xfrm>
          <a:prstGeom prst="rect">
            <a:avLst/>
          </a:prstGeom>
          <a:solidFill>
            <a:srgbClr val="FFFFFF"/>
          </a:solidFill>
          <a:ln w="38100">
            <a:noFill/>
            <a:miter lim="800000"/>
            <a:headEnd/>
            <a:tailEnd/>
          </a:ln>
        </p:spPr>
        <p:txBody>
          <a:bodyPr wrap="none" anchor="ctr"/>
          <a:lstStyle/>
          <a:p>
            <a:endParaRPr lang="zh-CN" altLang="en-US"/>
          </a:p>
        </p:txBody>
      </p:sp>
      <p:sp>
        <p:nvSpPr>
          <p:cNvPr id="184349" name="Rectangle 29"/>
          <p:cNvSpPr>
            <a:spLocks noChangeArrowheads="1"/>
          </p:cNvSpPr>
          <p:nvPr/>
        </p:nvSpPr>
        <p:spPr bwMode="auto">
          <a:xfrm>
            <a:off x="6305550" y="3467100"/>
            <a:ext cx="285750" cy="152400"/>
          </a:xfrm>
          <a:prstGeom prst="rect">
            <a:avLst/>
          </a:prstGeom>
          <a:solidFill>
            <a:srgbClr val="FFFFFF"/>
          </a:solidFill>
          <a:ln w="38100">
            <a:noFill/>
            <a:miter lim="800000"/>
            <a:headEnd/>
            <a:tailEnd/>
          </a:ln>
        </p:spPr>
        <p:txBody>
          <a:bodyPr wrap="none" anchor="ctr"/>
          <a:lstStyle/>
          <a:p>
            <a:endParaRPr lang="zh-CN" altLang="en-US"/>
          </a:p>
        </p:txBody>
      </p:sp>
      <p:sp>
        <p:nvSpPr>
          <p:cNvPr id="184350" name="Rectangle 30"/>
          <p:cNvSpPr>
            <a:spLocks noChangeArrowheads="1"/>
          </p:cNvSpPr>
          <p:nvPr/>
        </p:nvSpPr>
        <p:spPr bwMode="auto">
          <a:xfrm>
            <a:off x="7581900" y="2571750"/>
            <a:ext cx="857250" cy="1314450"/>
          </a:xfrm>
          <a:prstGeom prst="rect">
            <a:avLst/>
          </a:prstGeom>
          <a:solidFill>
            <a:schemeClr val="hlink"/>
          </a:solidFill>
          <a:ln w="38100">
            <a:solidFill>
              <a:srgbClr val="FF3300"/>
            </a:solidFill>
            <a:miter lim="800000"/>
            <a:headEnd/>
            <a:tailEnd/>
          </a:ln>
        </p:spPr>
        <p:txBody>
          <a:bodyPr wrap="none" anchor="ctr"/>
          <a:lstStyle/>
          <a:p>
            <a:endParaRPr lang="zh-CN" altLang="en-US"/>
          </a:p>
        </p:txBody>
      </p:sp>
      <p:sp>
        <p:nvSpPr>
          <p:cNvPr id="184351" name="AutoShape 31"/>
          <p:cNvSpPr>
            <a:spLocks noChangeArrowheads="1"/>
          </p:cNvSpPr>
          <p:nvPr/>
        </p:nvSpPr>
        <p:spPr bwMode="auto">
          <a:xfrm>
            <a:off x="4781550" y="2952750"/>
            <a:ext cx="304800" cy="266700"/>
          </a:xfrm>
          <a:prstGeom prst="hexagon">
            <a:avLst>
              <a:gd name="adj" fmla="val 28571"/>
              <a:gd name="vf" fmla="val 115470"/>
            </a:avLst>
          </a:prstGeom>
          <a:solidFill>
            <a:srgbClr val="FF6600"/>
          </a:solidFill>
          <a:ln w="38100">
            <a:solidFill>
              <a:srgbClr val="FF3300"/>
            </a:solidFill>
            <a:miter lim="800000"/>
            <a:headEnd/>
            <a:tailEnd/>
          </a:ln>
        </p:spPr>
        <p:txBody>
          <a:bodyPr wrap="none" anchor="ctr"/>
          <a:lstStyle/>
          <a:p>
            <a:endParaRPr lang="zh-CN" altLang="en-US"/>
          </a:p>
        </p:txBody>
      </p:sp>
      <p:sp>
        <p:nvSpPr>
          <p:cNvPr id="184352" name="AutoShape 32"/>
          <p:cNvSpPr>
            <a:spLocks noChangeArrowheads="1"/>
          </p:cNvSpPr>
          <p:nvPr/>
        </p:nvSpPr>
        <p:spPr bwMode="auto">
          <a:xfrm>
            <a:off x="7829550" y="2419350"/>
            <a:ext cx="266700" cy="228600"/>
          </a:xfrm>
          <a:prstGeom prst="hexagon">
            <a:avLst>
              <a:gd name="adj" fmla="val 29167"/>
              <a:gd name="vf" fmla="val 115470"/>
            </a:avLst>
          </a:prstGeom>
          <a:solidFill>
            <a:srgbClr val="FF6600"/>
          </a:solidFill>
          <a:ln w="38100">
            <a:solidFill>
              <a:srgbClr val="FF3300"/>
            </a:solidFill>
            <a:miter lim="800000"/>
            <a:headEnd/>
            <a:tailEnd/>
          </a:ln>
        </p:spPr>
        <p:txBody>
          <a:bodyPr wrap="none" anchor="ctr"/>
          <a:lstStyle/>
          <a:p>
            <a:endParaRPr lang="zh-CN" altLang="en-US"/>
          </a:p>
        </p:txBody>
      </p:sp>
      <p:sp>
        <p:nvSpPr>
          <p:cNvPr id="184353" name="AutoShape 33"/>
          <p:cNvSpPr>
            <a:spLocks noChangeArrowheads="1"/>
          </p:cNvSpPr>
          <p:nvPr/>
        </p:nvSpPr>
        <p:spPr bwMode="auto">
          <a:xfrm>
            <a:off x="7886700" y="3810000"/>
            <a:ext cx="247650" cy="228600"/>
          </a:xfrm>
          <a:prstGeom prst="hexagon">
            <a:avLst>
              <a:gd name="adj" fmla="val 27083"/>
              <a:gd name="vf" fmla="val 115470"/>
            </a:avLst>
          </a:prstGeom>
          <a:solidFill>
            <a:srgbClr val="FF6600"/>
          </a:solidFill>
          <a:ln w="38100">
            <a:solidFill>
              <a:srgbClr val="FF3300"/>
            </a:solidFill>
            <a:miter lim="800000"/>
            <a:headEnd/>
            <a:tailEnd/>
          </a:ln>
        </p:spPr>
        <p:txBody>
          <a:bodyPr wrap="none" anchor="ctr"/>
          <a:lstStyle/>
          <a:p>
            <a:endParaRPr lang="zh-CN" altLang="en-US"/>
          </a:p>
        </p:txBody>
      </p:sp>
      <p:sp>
        <p:nvSpPr>
          <p:cNvPr id="184354" name="AutoShape 34"/>
          <p:cNvSpPr>
            <a:spLocks noChangeArrowheads="1"/>
          </p:cNvSpPr>
          <p:nvPr/>
        </p:nvSpPr>
        <p:spPr bwMode="auto">
          <a:xfrm rot="-5400000">
            <a:off x="8210550" y="2800350"/>
            <a:ext cx="209550" cy="342900"/>
          </a:xfrm>
          <a:prstGeom prst="triangle">
            <a:avLst>
              <a:gd name="adj" fmla="val 50000"/>
            </a:avLst>
          </a:prstGeom>
          <a:solidFill>
            <a:srgbClr val="FFFFFF"/>
          </a:solidFill>
          <a:ln w="38100">
            <a:noFill/>
            <a:miter lim="800000"/>
            <a:headEnd/>
            <a:tailEnd/>
          </a:ln>
        </p:spPr>
        <p:txBody>
          <a:bodyPr wrap="none" anchor="ctr"/>
          <a:lstStyle/>
          <a:p>
            <a:endParaRPr lang="zh-CN" altLang="en-US"/>
          </a:p>
        </p:txBody>
      </p:sp>
      <p:sp>
        <p:nvSpPr>
          <p:cNvPr id="184355" name="AutoShape 35"/>
          <p:cNvSpPr>
            <a:spLocks noChangeArrowheads="1"/>
          </p:cNvSpPr>
          <p:nvPr/>
        </p:nvSpPr>
        <p:spPr bwMode="auto">
          <a:xfrm rot="-5400000">
            <a:off x="8191500" y="3276600"/>
            <a:ext cx="209550" cy="342900"/>
          </a:xfrm>
          <a:prstGeom prst="triangle">
            <a:avLst>
              <a:gd name="adj" fmla="val 50000"/>
            </a:avLst>
          </a:prstGeom>
          <a:solidFill>
            <a:srgbClr val="FFFFFF"/>
          </a:solidFill>
          <a:ln w="38100">
            <a:noFill/>
            <a:miter lim="800000"/>
            <a:headEnd/>
            <a:tailEnd/>
          </a:ln>
        </p:spPr>
        <p:txBody>
          <a:bodyPr wrap="none" anchor="ctr"/>
          <a:lstStyle/>
          <a:p>
            <a:endParaRPr lang="zh-CN" altLang="en-US"/>
          </a:p>
        </p:txBody>
      </p:sp>
      <p:sp>
        <p:nvSpPr>
          <p:cNvPr id="184356" name="Oval 36"/>
          <p:cNvSpPr>
            <a:spLocks noChangeArrowheads="1"/>
          </p:cNvSpPr>
          <p:nvPr/>
        </p:nvSpPr>
        <p:spPr bwMode="auto">
          <a:xfrm>
            <a:off x="5772150" y="2076450"/>
            <a:ext cx="1009650" cy="30480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底物</a:t>
            </a:r>
          </a:p>
        </p:txBody>
      </p:sp>
      <p:sp>
        <p:nvSpPr>
          <p:cNvPr id="184357" name="Rectangle 37"/>
          <p:cNvSpPr>
            <a:spLocks noChangeArrowheads="1"/>
          </p:cNvSpPr>
          <p:nvPr/>
        </p:nvSpPr>
        <p:spPr bwMode="auto">
          <a:xfrm>
            <a:off x="7010400" y="2076450"/>
            <a:ext cx="247650" cy="266700"/>
          </a:xfrm>
          <a:prstGeom prst="rect">
            <a:avLst/>
          </a:prstGeom>
          <a:solidFill>
            <a:srgbClr val="0033CC"/>
          </a:solidFill>
          <a:ln w="38100">
            <a:solidFill>
              <a:srgbClr val="FF3300"/>
            </a:solidFill>
            <a:miter lim="800000"/>
            <a:headEnd/>
            <a:tailEnd/>
          </a:ln>
        </p:spPr>
        <p:txBody>
          <a:bodyPr wrap="none" anchor="ctr"/>
          <a:lstStyle/>
          <a:p>
            <a:endParaRPr lang="zh-CN" altLang="en-US"/>
          </a:p>
        </p:txBody>
      </p:sp>
      <p:sp>
        <p:nvSpPr>
          <p:cNvPr id="184358" name="Rectangle 38"/>
          <p:cNvSpPr>
            <a:spLocks noChangeArrowheads="1"/>
          </p:cNvSpPr>
          <p:nvPr/>
        </p:nvSpPr>
        <p:spPr bwMode="auto">
          <a:xfrm>
            <a:off x="5467350" y="4591050"/>
            <a:ext cx="1238250" cy="361950"/>
          </a:xfrm>
          <a:prstGeom prst="rect">
            <a:avLst/>
          </a:prstGeom>
          <a:solidFill>
            <a:srgbClr val="C4F4F8"/>
          </a:solidFill>
          <a:ln w="38100">
            <a:noFill/>
            <a:miter lim="800000"/>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活性形式</a:t>
            </a:r>
          </a:p>
        </p:txBody>
      </p:sp>
      <p:sp>
        <p:nvSpPr>
          <p:cNvPr id="184359" name="Rectangle 39"/>
          <p:cNvSpPr>
            <a:spLocks noChangeArrowheads="1"/>
          </p:cNvSpPr>
          <p:nvPr/>
        </p:nvSpPr>
        <p:spPr bwMode="auto">
          <a:xfrm>
            <a:off x="7105650" y="4476750"/>
            <a:ext cx="1447800" cy="571500"/>
          </a:xfrm>
          <a:prstGeom prst="rect">
            <a:avLst/>
          </a:prstGeom>
          <a:solidFill>
            <a:srgbClr val="C4F4F8"/>
          </a:solidFill>
          <a:ln w="38100">
            <a:noFill/>
            <a:miter lim="800000"/>
            <a:headEnd/>
            <a:tailEnd/>
          </a:ln>
        </p:spPr>
        <p:txBody>
          <a:bodyPr wrap="none" anchor="ctr"/>
          <a:lstStyle/>
          <a:p>
            <a:pPr algn="ctr">
              <a:lnSpc>
                <a:spcPct val="8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无活性形式</a:t>
            </a:r>
          </a:p>
          <a:p>
            <a:pPr algn="ctr">
              <a:lnSpc>
                <a:spcPct val="70000"/>
              </a:lnSpc>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不能结合底物</a:t>
            </a:r>
            <a:endParaRPr kumimoji="1" lang="zh-CN" altLang="en-US" sz="2400" b="1">
              <a:latin typeface="Times New Roman" pitchFamily="18" charset="0"/>
              <a:sym typeface="Monotype Sorts" pitchFamily="2" charset="2"/>
            </a:endParaRPr>
          </a:p>
        </p:txBody>
      </p:sp>
      <p:sp>
        <p:nvSpPr>
          <p:cNvPr id="184360" name="Oval 40"/>
          <p:cNvSpPr>
            <a:spLocks noChangeArrowheads="1"/>
          </p:cNvSpPr>
          <p:nvPr/>
        </p:nvSpPr>
        <p:spPr bwMode="auto">
          <a:xfrm>
            <a:off x="4419600" y="3581400"/>
            <a:ext cx="1047750" cy="49530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抑制剂</a:t>
            </a:r>
          </a:p>
        </p:txBody>
      </p:sp>
      <p:sp>
        <p:nvSpPr>
          <p:cNvPr id="184361" name="Oval 41"/>
          <p:cNvSpPr>
            <a:spLocks noChangeArrowheads="1"/>
          </p:cNvSpPr>
          <p:nvPr/>
        </p:nvSpPr>
        <p:spPr bwMode="auto">
          <a:xfrm>
            <a:off x="876300" y="2914650"/>
            <a:ext cx="247650" cy="609600"/>
          </a:xfrm>
          <a:prstGeom prst="ellipse">
            <a:avLst/>
          </a:prstGeom>
          <a:solidFill>
            <a:srgbClr val="FFFFFF"/>
          </a:solidFill>
          <a:ln w="38100">
            <a:noFill/>
            <a:round/>
            <a:headEnd/>
            <a:tailEnd/>
          </a:ln>
        </p:spPr>
        <p:txBody>
          <a:bodyPr wrap="none" anchor="ctr"/>
          <a:lstStyle/>
          <a:p>
            <a:pPr algn="ctr">
              <a:lnSpc>
                <a:spcPct val="80000"/>
              </a:lnSpc>
              <a:spcBef>
                <a:spcPct val="20000"/>
              </a:spcBef>
              <a:buClr>
                <a:schemeClr val="bg2"/>
              </a:buClr>
              <a:buFont typeface="Monotype Sorts" pitchFamily="2" charset="2"/>
              <a:buNone/>
            </a:pPr>
            <a:r>
              <a:rPr kumimoji="1" lang="en-US" altLang="zh-CN" sz="3200" b="1">
                <a:latin typeface="Times New Roman" pitchFamily="18" charset="0"/>
                <a:sym typeface="Monotype Sorts" pitchFamily="2" charset="2"/>
              </a:rPr>
              <a:t> +</a:t>
            </a:r>
            <a:endParaRPr kumimoji="1" lang="en-US" altLang="zh-CN" sz="2400" b="1">
              <a:latin typeface="Times New Roman" pitchFamily="18" charset="0"/>
              <a:sym typeface="Monotype Sorts" pitchFamily="2" charset="2"/>
            </a:endParaRPr>
          </a:p>
        </p:txBody>
      </p:sp>
      <p:sp>
        <p:nvSpPr>
          <p:cNvPr id="184362" name="Oval 42"/>
          <p:cNvSpPr>
            <a:spLocks noChangeArrowheads="1"/>
          </p:cNvSpPr>
          <p:nvPr/>
        </p:nvSpPr>
        <p:spPr bwMode="auto">
          <a:xfrm>
            <a:off x="5295900" y="2895600"/>
            <a:ext cx="247650" cy="647700"/>
          </a:xfrm>
          <a:prstGeom prst="ellipse">
            <a:avLst/>
          </a:prstGeom>
          <a:solidFill>
            <a:srgbClr val="FFFFFF"/>
          </a:solidFill>
          <a:ln w="38100">
            <a:noFill/>
            <a:round/>
            <a:headEnd/>
            <a:tailEnd/>
          </a:ln>
        </p:spPr>
        <p:txBody>
          <a:bodyPr wrap="none" anchor="ctr"/>
          <a:lstStyle/>
          <a:p>
            <a:pPr algn="ctr">
              <a:lnSpc>
                <a:spcPct val="80000"/>
              </a:lnSpc>
              <a:spcBef>
                <a:spcPct val="20000"/>
              </a:spcBef>
              <a:buClr>
                <a:schemeClr val="bg2"/>
              </a:buClr>
              <a:buFont typeface="Monotype Sorts" pitchFamily="2" charset="2"/>
              <a:buNone/>
            </a:pPr>
            <a:r>
              <a:rPr kumimoji="1" lang="en-US" altLang="zh-CN" sz="3200" b="1">
                <a:latin typeface="Times New Roman" pitchFamily="18" charset="0"/>
                <a:sym typeface="Monotype Sorts" pitchFamily="2" charset="2"/>
              </a:rPr>
              <a:t> +</a:t>
            </a:r>
            <a:endParaRPr kumimoji="1" lang="en-US" altLang="zh-CN" sz="2400" b="1">
              <a:latin typeface="Times New Roman" pitchFamily="18" charset="0"/>
              <a:sym typeface="Monotype Sorts" pitchFamily="2" charset="2"/>
            </a:endParaRPr>
          </a:p>
        </p:txBody>
      </p:sp>
      <p:sp>
        <p:nvSpPr>
          <p:cNvPr id="184363" name="Line 43"/>
          <p:cNvSpPr>
            <a:spLocks noChangeShapeType="1"/>
          </p:cNvSpPr>
          <p:nvPr/>
        </p:nvSpPr>
        <p:spPr bwMode="auto">
          <a:xfrm>
            <a:off x="2133600" y="3333750"/>
            <a:ext cx="97155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84364" name="Line 44"/>
          <p:cNvSpPr>
            <a:spLocks noChangeShapeType="1"/>
          </p:cNvSpPr>
          <p:nvPr/>
        </p:nvSpPr>
        <p:spPr bwMode="auto">
          <a:xfrm>
            <a:off x="6591300" y="3257550"/>
            <a:ext cx="990600" cy="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84365" name="Line 45"/>
          <p:cNvSpPr>
            <a:spLocks noChangeShapeType="1"/>
          </p:cNvSpPr>
          <p:nvPr/>
        </p:nvSpPr>
        <p:spPr bwMode="auto">
          <a:xfrm>
            <a:off x="5753100" y="3257550"/>
            <a:ext cx="800100" cy="0"/>
          </a:xfrm>
          <a:prstGeom prst="line">
            <a:avLst/>
          </a:prstGeom>
          <a:noFill/>
          <a:ln w="38100">
            <a:solidFill>
              <a:srgbClr val="FF33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457200" y="274638"/>
            <a:ext cx="3827463" cy="777875"/>
          </a:xfrm>
        </p:spPr>
        <p:txBody>
          <a:bodyPr/>
          <a:lstStyle/>
          <a:p>
            <a:pPr algn="l" eaLnBrk="1" hangingPunct="1"/>
            <a:r>
              <a:rPr lang="zh-CN" altLang="en-US" sz="2800" b="1" smtClean="0">
                <a:solidFill>
                  <a:schemeClr val="hlink"/>
                </a:solidFill>
              </a:rPr>
              <a:t>（二）、酶合成的调节</a:t>
            </a:r>
          </a:p>
        </p:txBody>
      </p:sp>
      <p:sp>
        <p:nvSpPr>
          <p:cNvPr id="196611" name="Rectangle 3"/>
          <p:cNvSpPr>
            <a:spLocks noGrp="1" noChangeArrowheads="1"/>
          </p:cNvSpPr>
          <p:nvPr>
            <p:ph type="body" idx="1"/>
          </p:nvPr>
        </p:nvSpPr>
        <p:spPr>
          <a:xfrm>
            <a:off x="457200" y="1600200"/>
            <a:ext cx="8229600" cy="3557588"/>
          </a:xfrm>
          <a:solidFill>
            <a:srgbClr val="FFFF99"/>
          </a:solidFill>
          <a:ln>
            <a:solidFill>
              <a:srgbClr val="FFFF99"/>
            </a:solidFill>
          </a:ln>
        </p:spPr>
        <p:txBody>
          <a:bodyPr/>
          <a:lstStyle/>
          <a:p>
            <a:pPr eaLnBrk="1" hangingPunct="1"/>
            <a:r>
              <a:rPr lang="zh-CN" altLang="en-US" b="1" smtClean="0">
                <a:solidFill>
                  <a:srgbClr val="FF6600"/>
                </a:solidFill>
              </a:rPr>
              <a:t>调节方式：</a:t>
            </a:r>
            <a:r>
              <a:rPr lang="zh-CN" altLang="en-US" sz="2400" b="1" smtClean="0"/>
              <a:t>调节酶的</a:t>
            </a:r>
            <a:r>
              <a:rPr lang="zh-CN" altLang="en-US" sz="2400" b="1" smtClean="0">
                <a:solidFill>
                  <a:srgbClr val="0066FF"/>
                </a:solidFill>
              </a:rPr>
              <a:t>合成量</a:t>
            </a:r>
            <a:r>
              <a:rPr lang="zh-CN" altLang="en-US" sz="2400" b="1" smtClean="0"/>
              <a:t>，即在基因的</a:t>
            </a:r>
          </a:p>
          <a:p>
            <a:pPr eaLnBrk="1" hangingPunct="1"/>
            <a:r>
              <a:rPr lang="zh-CN" altLang="en-US" sz="2400" b="1" smtClean="0"/>
              <a:t>                          </a:t>
            </a:r>
            <a:r>
              <a:rPr lang="zh-CN" altLang="en-US" sz="2400" b="1" smtClean="0">
                <a:solidFill>
                  <a:srgbClr val="0066FF"/>
                </a:solidFill>
              </a:rPr>
              <a:t>转录水平</a:t>
            </a:r>
            <a:r>
              <a:rPr lang="zh-CN" altLang="en-US" sz="2400" b="1" smtClean="0"/>
              <a:t>上的调节，其可分为两种</a:t>
            </a:r>
            <a:r>
              <a:rPr lang="zh-CN" altLang="en-US" smtClean="0"/>
              <a:t>：</a:t>
            </a:r>
          </a:p>
          <a:p>
            <a:pPr eaLnBrk="1" hangingPunct="1"/>
            <a:r>
              <a:rPr lang="zh-CN" altLang="en-US" b="1" smtClean="0">
                <a:solidFill>
                  <a:srgbClr val="FF3300"/>
                </a:solidFill>
              </a:rPr>
              <a:t>诱导</a:t>
            </a:r>
            <a:r>
              <a:rPr lang="zh-CN" altLang="en-US" smtClean="0"/>
              <a:t>：</a:t>
            </a:r>
            <a:r>
              <a:rPr lang="zh-CN" altLang="en-US" sz="2400" b="1" smtClean="0">
                <a:solidFill>
                  <a:srgbClr val="FF3300"/>
                </a:solidFill>
              </a:rPr>
              <a:t>诱导</a:t>
            </a:r>
            <a:r>
              <a:rPr lang="zh-CN" altLang="en-US" sz="2400" b="1" smtClean="0"/>
              <a:t>是能促使胞内</a:t>
            </a:r>
            <a:r>
              <a:rPr lang="zh-CN" altLang="en-US" sz="2400" b="1" smtClean="0">
                <a:solidFill>
                  <a:srgbClr val="0066FF"/>
                </a:solidFill>
              </a:rPr>
              <a:t>诱导酶</a:t>
            </a:r>
            <a:r>
              <a:rPr lang="zh-CN" altLang="en-US" sz="2400" b="1" smtClean="0"/>
              <a:t>生物合成之现象</a:t>
            </a:r>
            <a:r>
              <a:rPr lang="zh-CN" altLang="en-US" smtClean="0"/>
              <a:t>。</a:t>
            </a:r>
          </a:p>
          <a:p>
            <a:pPr eaLnBrk="1" hangingPunct="1"/>
            <a:r>
              <a:rPr lang="zh-CN" altLang="en-US" b="1" smtClean="0">
                <a:solidFill>
                  <a:srgbClr val="FF3300"/>
                </a:solidFill>
              </a:rPr>
              <a:t>阻遏</a:t>
            </a:r>
            <a:r>
              <a:rPr lang="zh-CN" altLang="en-US" smtClean="0"/>
              <a:t>：</a:t>
            </a:r>
            <a:r>
              <a:rPr lang="zh-CN" altLang="en-US" sz="2400" b="1" smtClean="0">
                <a:solidFill>
                  <a:srgbClr val="FF3300"/>
                </a:solidFill>
              </a:rPr>
              <a:t>阻遏</a:t>
            </a:r>
            <a:r>
              <a:rPr lang="zh-CN" altLang="en-US" sz="2400" b="1" smtClean="0"/>
              <a:t>是能促使胞内</a:t>
            </a:r>
            <a:r>
              <a:rPr lang="zh-CN" altLang="en-US" sz="2400" b="1" smtClean="0">
                <a:solidFill>
                  <a:srgbClr val="0066FF"/>
                </a:solidFill>
              </a:rPr>
              <a:t>阻遏酶</a:t>
            </a:r>
            <a:r>
              <a:rPr lang="zh-CN" altLang="en-US" sz="2400" b="1" smtClean="0"/>
              <a:t>生物合成之现象</a:t>
            </a:r>
            <a:r>
              <a:rPr lang="zh-CN" altLang="en-US" smtClean="0"/>
              <a:t>。</a:t>
            </a:r>
          </a:p>
          <a:p>
            <a:pPr eaLnBrk="1" hangingPunct="1"/>
            <a:r>
              <a:rPr lang="zh-CN" altLang="en-US" b="1" smtClean="0">
                <a:solidFill>
                  <a:srgbClr val="FF3300"/>
                </a:solidFill>
              </a:rPr>
              <a:t>优缺点</a:t>
            </a:r>
            <a:r>
              <a:rPr lang="zh-CN" altLang="en-US" smtClean="0"/>
              <a:t>：</a:t>
            </a:r>
            <a:r>
              <a:rPr lang="zh-CN" altLang="en-US" sz="2400" b="1" smtClean="0"/>
              <a:t>节减酶蛋白的合成的原料与能量；	    </a:t>
            </a:r>
          </a:p>
          <a:p>
            <a:pPr eaLnBrk="1" hangingPunct="1"/>
            <a:r>
              <a:rPr lang="zh-CN" altLang="en-US" sz="2400" b="1" smtClean="0"/>
              <a:t>                     但是调节的速度较慢。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 calcmode="lin" valueType="num">
                                      <p:cBhvr additive="base">
                                        <p:cTn id="7" dur="500" fill="hold"/>
                                        <p:tgtEl>
                                          <p:spTgt spid="196610"/>
                                        </p:tgtEl>
                                        <p:attrNameLst>
                                          <p:attrName>ppt_x</p:attrName>
                                        </p:attrNameLst>
                                      </p:cBhvr>
                                      <p:tavLst>
                                        <p:tav tm="0">
                                          <p:val>
                                            <p:strVal val="1+#ppt_w/2"/>
                                          </p:val>
                                        </p:tav>
                                        <p:tav tm="100000">
                                          <p:val>
                                            <p:strVal val="#ppt_x"/>
                                          </p:val>
                                        </p:tav>
                                      </p:tavLst>
                                    </p:anim>
                                    <p:anim calcmode="lin" valueType="num">
                                      <p:cBhvr additive="base">
                                        <p:cTn id="8" dur="500" fill="hold"/>
                                        <p:tgtEl>
                                          <p:spTgt spid="1966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96611">
                                            <p:bg/>
                                          </p:spTgt>
                                        </p:tgtEl>
                                        <p:attrNameLst>
                                          <p:attrName>style.visibility</p:attrName>
                                        </p:attrNameLst>
                                      </p:cBhvr>
                                      <p:to>
                                        <p:strVal val="visible"/>
                                      </p:to>
                                    </p:set>
                                    <p:anim calcmode="lin" valueType="num">
                                      <p:cBhvr additive="base">
                                        <p:cTn id="12" dur="500" fill="hold"/>
                                        <p:tgtEl>
                                          <p:spTgt spid="196611">
                                            <p:bg/>
                                          </p:spTgt>
                                        </p:tgtEl>
                                        <p:attrNameLst>
                                          <p:attrName>ppt_x</p:attrName>
                                        </p:attrNameLst>
                                      </p:cBhvr>
                                      <p:tavLst>
                                        <p:tav tm="0">
                                          <p:val>
                                            <p:strVal val="1+#ppt_w/2"/>
                                          </p:val>
                                        </p:tav>
                                        <p:tav tm="100000">
                                          <p:val>
                                            <p:strVal val="#ppt_x"/>
                                          </p:val>
                                        </p:tav>
                                      </p:tavLst>
                                    </p:anim>
                                    <p:anim calcmode="lin" valueType="num">
                                      <p:cBhvr additive="base">
                                        <p:cTn id="13" dur="500" fill="hold"/>
                                        <p:tgtEl>
                                          <p:spTgt spid="196611">
                                            <p:bg/>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196611">
                                            <p:txEl>
                                              <p:pRg st="0" end="0"/>
                                            </p:txEl>
                                          </p:spTgt>
                                        </p:tgtEl>
                                        <p:attrNameLst>
                                          <p:attrName>style.visibility</p:attrName>
                                        </p:attrNameLst>
                                      </p:cBhvr>
                                      <p:to>
                                        <p:strVal val="visible"/>
                                      </p:to>
                                    </p:set>
                                    <p:anim calcmode="lin" valueType="num">
                                      <p:cBhvr additive="base">
                                        <p:cTn id="17" dur="500" fill="hold"/>
                                        <p:tgtEl>
                                          <p:spTgt spid="1966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196611">
                                            <p:txEl>
                                              <p:pRg st="1" end="1"/>
                                            </p:txEl>
                                          </p:spTgt>
                                        </p:tgtEl>
                                        <p:attrNameLst>
                                          <p:attrName>style.visibility</p:attrName>
                                        </p:attrNameLst>
                                      </p:cBhvr>
                                      <p:to>
                                        <p:strVal val="visible"/>
                                      </p:to>
                                    </p:set>
                                    <p:anim calcmode="lin" valueType="num">
                                      <p:cBhvr additive="base">
                                        <p:cTn id="22" dur="500" fill="hold"/>
                                        <p:tgtEl>
                                          <p:spTgt spid="196611">
                                            <p:txEl>
                                              <p:pRg st="1" end="1"/>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196611">
                                            <p:txEl>
                                              <p:pRg st="2" end="2"/>
                                            </p:txEl>
                                          </p:spTgt>
                                        </p:tgtEl>
                                        <p:attrNameLst>
                                          <p:attrName>style.visibility</p:attrName>
                                        </p:attrNameLst>
                                      </p:cBhvr>
                                      <p:to>
                                        <p:strVal val="visible"/>
                                      </p:to>
                                    </p:set>
                                    <p:anim calcmode="lin" valueType="num">
                                      <p:cBhvr additive="base">
                                        <p:cTn id="27" dur="500" fill="hold"/>
                                        <p:tgtEl>
                                          <p:spTgt spid="196611">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196611">
                                            <p:txEl>
                                              <p:pRg st="3" end="3"/>
                                            </p:txEl>
                                          </p:spTgt>
                                        </p:tgtEl>
                                        <p:attrNameLst>
                                          <p:attrName>style.visibility</p:attrName>
                                        </p:attrNameLst>
                                      </p:cBhvr>
                                      <p:to>
                                        <p:strVal val="visible"/>
                                      </p:to>
                                    </p:set>
                                    <p:anim calcmode="lin" valueType="num">
                                      <p:cBhvr additive="base">
                                        <p:cTn id="32" dur="500" fill="hold"/>
                                        <p:tgtEl>
                                          <p:spTgt spid="196611">
                                            <p:txEl>
                                              <p:pRg st="3" end="3"/>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966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196611">
                                            <p:txEl>
                                              <p:pRg st="4" end="4"/>
                                            </p:txEl>
                                          </p:spTgt>
                                        </p:tgtEl>
                                        <p:attrNameLst>
                                          <p:attrName>style.visibility</p:attrName>
                                        </p:attrNameLst>
                                      </p:cBhvr>
                                      <p:to>
                                        <p:strVal val="visible"/>
                                      </p:to>
                                    </p:set>
                                    <p:anim calcmode="lin" valueType="num">
                                      <p:cBhvr additive="base">
                                        <p:cTn id="37" dur="500" fill="hold"/>
                                        <p:tgtEl>
                                          <p:spTgt spid="196611">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grpId="0" nodeType="afterEffect">
                                  <p:stCondLst>
                                    <p:cond delay="0"/>
                                  </p:stCondLst>
                                  <p:childTnLst>
                                    <p:set>
                                      <p:cBhvr>
                                        <p:cTn id="41" dur="1" fill="hold">
                                          <p:stCondLst>
                                            <p:cond delay="0"/>
                                          </p:stCondLst>
                                        </p:cTn>
                                        <p:tgtEl>
                                          <p:spTgt spid="196611">
                                            <p:txEl>
                                              <p:pRg st="5" end="5"/>
                                            </p:txEl>
                                          </p:spTgt>
                                        </p:tgtEl>
                                        <p:attrNameLst>
                                          <p:attrName>style.visibility</p:attrName>
                                        </p:attrNameLst>
                                      </p:cBhvr>
                                      <p:to>
                                        <p:strVal val="visible"/>
                                      </p:to>
                                    </p:set>
                                    <p:anim calcmode="lin" valueType="num">
                                      <p:cBhvr additive="base">
                                        <p:cTn id="42" dur="500" fill="hold"/>
                                        <p:tgtEl>
                                          <p:spTgt spid="196611">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966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1"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9" name="Rectangle 49"/>
          <p:cNvSpPr>
            <a:spLocks noChangeArrowheads="1"/>
          </p:cNvSpPr>
          <p:nvPr/>
        </p:nvSpPr>
        <p:spPr bwMode="auto">
          <a:xfrm>
            <a:off x="755650" y="404813"/>
            <a:ext cx="5610225" cy="663575"/>
          </a:xfrm>
          <a:prstGeom prst="rect">
            <a:avLst/>
          </a:prstGeom>
          <a:noFill/>
          <a:ln w="9525">
            <a:noFill/>
            <a:miter lim="800000"/>
            <a:headEnd/>
            <a:tailEnd/>
          </a:ln>
        </p:spPr>
        <p:txBody>
          <a:bodyPr anchor="ctr"/>
          <a:lstStyle/>
          <a:p>
            <a:r>
              <a:rPr lang="en-US" altLang="zh-CN" sz="2800" b="1">
                <a:solidFill>
                  <a:srgbClr val="00CC00"/>
                </a:solidFill>
                <a:latin typeface="楷体_GB2312" pitchFamily="49" charset="-122"/>
                <a:ea typeface="楷体_GB2312" pitchFamily="49" charset="-122"/>
              </a:rPr>
              <a:t>ATP</a:t>
            </a:r>
            <a:r>
              <a:rPr lang="zh-CN" altLang="en-US" sz="2800" b="1">
                <a:solidFill>
                  <a:srgbClr val="00CC00"/>
                </a:solidFill>
                <a:latin typeface="楷体_GB2312" pitchFamily="49" charset="-122"/>
                <a:ea typeface="楷体_GB2312" pitchFamily="49" charset="-122"/>
              </a:rPr>
              <a:t>合成的机制</a:t>
            </a:r>
            <a:r>
              <a:rPr lang="en-US" altLang="zh-CN" sz="2800" b="1">
                <a:solidFill>
                  <a:srgbClr val="00CC00"/>
                </a:solidFill>
                <a:ea typeface="楷体_GB2312" pitchFamily="49" charset="-122"/>
              </a:rPr>
              <a:t>—</a:t>
            </a:r>
            <a:r>
              <a:rPr lang="zh-CN" altLang="en-US" sz="2800" b="1">
                <a:solidFill>
                  <a:srgbClr val="00CC00"/>
                </a:solidFill>
                <a:latin typeface="楷体_GB2312" pitchFamily="49" charset="-122"/>
                <a:ea typeface="楷体_GB2312" pitchFamily="49" charset="-122"/>
              </a:rPr>
              <a:t>化学渗透说</a:t>
            </a:r>
          </a:p>
        </p:txBody>
      </p:sp>
      <p:sp>
        <p:nvSpPr>
          <p:cNvPr id="61490" name="Rectangle 50"/>
          <p:cNvSpPr>
            <a:spLocks noChangeArrowheads="1"/>
          </p:cNvSpPr>
          <p:nvPr/>
        </p:nvSpPr>
        <p:spPr bwMode="auto">
          <a:xfrm>
            <a:off x="179388" y="1600200"/>
            <a:ext cx="8964612" cy="3844925"/>
          </a:xfrm>
          <a:prstGeom prst="rect">
            <a:avLst/>
          </a:prstGeom>
          <a:noFill/>
          <a:ln w="9525">
            <a:noFill/>
            <a:miter lim="800000"/>
            <a:headEnd/>
            <a:tailEnd/>
          </a:ln>
        </p:spPr>
        <p:txBody>
          <a:bodyPr/>
          <a:lstStyle/>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提出：</a:t>
            </a:r>
            <a:r>
              <a:rPr lang="en-US" altLang="zh-CN" sz="2400">
                <a:latin typeface="楷体_GB2312" pitchFamily="49" charset="-122"/>
                <a:ea typeface="楷体_GB2312" pitchFamily="49" charset="-122"/>
              </a:rPr>
              <a:t>1961</a:t>
            </a:r>
            <a:r>
              <a:rPr lang="zh-CN" altLang="en-US" sz="2400">
                <a:latin typeface="楷体_GB2312" pitchFamily="49" charset="-122"/>
                <a:ea typeface="楷体_GB2312" pitchFamily="49" charset="-122"/>
              </a:rPr>
              <a:t>年</a:t>
            </a:r>
            <a:r>
              <a:rPr lang="en-US" altLang="zh-CN" sz="2400">
                <a:latin typeface="楷体_GB2312" pitchFamily="49" charset="-122"/>
                <a:ea typeface="楷体_GB2312" pitchFamily="49" charset="-122"/>
              </a:rPr>
              <a:t>P.Mitchell </a:t>
            </a:r>
            <a:r>
              <a:rPr lang="zh-CN" altLang="zh-CN" sz="2400">
                <a:latin typeface="楷体_GB2312" pitchFamily="49" charset="-122"/>
                <a:ea typeface="楷体_GB2312" pitchFamily="49" charset="-122"/>
              </a:rPr>
              <a:t>提出</a:t>
            </a:r>
            <a:r>
              <a:rPr lang="zh-CN" altLang="en-US" sz="2400">
                <a:latin typeface="楷体_GB2312" pitchFamily="49" charset="-122"/>
                <a:ea typeface="楷体_GB2312" pitchFamily="49" charset="-122"/>
              </a:rPr>
              <a:t>。</a:t>
            </a:r>
            <a:endParaRPr lang="zh-CN" altLang="zh-CN" sz="2400">
              <a:latin typeface="楷体_GB2312" pitchFamily="49" charset="-122"/>
              <a:ea typeface="楷体_GB2312" pitchFamily="49" charset="-122"/>
            </a:endParaRPr>
          </a:p>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分布：</a:t>
            </a:r>
            <a:r>
              <a:rPr lang="en-US" altLang="zh-CN" sz="2400">
                <a:latin typeface="楷体_GB2312" pitchFamily="49" charset="-122"/>
                <a:ea typeface="楷体_GB2312" pitchFamily="49" charset="-122"/>
              </a:rPr>
              <a:t>RC</a:t>
            </a:r>
            <a:r>
              <a:rPr lang="zh-CN" altLang="zh-CN" sz="2400">
                <a:latin typeface="楷体_GB2312" pitchFamily="49" charset="-122"/>
                <a:ea typeface="楷体_GB2312" pitchFamily="49" charset="-122"/>
              </a:rPr>
              <a:t>酶原分布于膜上。</a:t>
            </a:r>
          </a:p>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序排：</a:t>
            </a:r>
            <a:r>
              <a:rPr lang="zh-CN" altLang="zh-CN" sz="2400">
                <a:latin typeface="楷体_GB2312" pitchFamily="49" charset="-122"/>
                <a:ea typeface="楷体_GB2312" pitchFamily="49" charset="-122"/>
              </a:rPr>
              <a:t>各组分按序排列（由</a:t>
            </a:r>
            <a:r>
              <a:rPr lang="en-US" altLang="zh-CN" sz="2400">
                <a:latin typeface="楷体_GB2312" pitchFamily="49" charset="-122"/>
                <a:ea typeface="楷体_GB2312" pitchFamily="49" charset="-122"/>
              </a:rPr>
              <a:t>Eh</a:t>
            </a:r>
            <a:r>
              <a:rPr lang="zh-CN" altLang="zh-CN" sz="2400">
                <a:latin typeface="楷体_GB2312" pitchFamily="49" charset="-122"/>
                <a:ea typeface="楷体_GB2312" pitchFamily="49" charset="-122"/>
              </a:rPr>
              <a:t>低至高）</a:t>
            </a:r>
          </a:p>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功能：</a:t>
            </a:r>
            <a:r>
              <a:rPr lang="zh-CN" altLang="zh-CN" sz="2400">
                <a:latin typeface="楷体_GB2312" pitchFamily="49" charset="-122"/>
                <a:ea typeface="楷体_GB2312" pitchFamily="49" charset="-122"/>
              </a:rPr>
              <a:t>将底物分子上的质子从膜内側传递至外側及传递电子。</a:t>
            </a:r>
          </a:p>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结果：</a:t>
            </a:r>
            <a:r>
              <a:rPr lang="zh-CN" altLang="zh-CN" sz="2400">
                <a:latin typeface="楷体_GB2312" pitchFamily="49" charset="-122"/>
                <a:ea typeface="楷体_GB2312" pitchFamily="49" charset="-122"/>
              </a:rPr>
              <a:t>使膜内、外形成质子梯度(势能)。</a:t>
            </a:r>
          </a:p>
          <a:p>
            <a:pPr marL="342900" indent="-342900">
              <a:lnSpc>
                <a:spcPct val="120000"/>
              </a:lnSpc>
              <a:spcBef>
                <a:spcPct val="50000"/>
              </a:spcBef>
              <a:buFontTx/>
              <a:buChar char="•"/>
            </a:pPr>
            <a:r>
              <a:rPr lang="zh-CN" altLang="zh-CN" sz="2400" b="1">
                <a:solidFill>
                  <a:srgbClr val="0000FF"/>
                </a:solidFill>
                <a:latin typeface="楷体_GB2312" pitchFamily="49" charset="-122"/>
                <a:ea typeface="楷体_GB2312" pitchFamily="49" charset="-122"/>
              </a:rPr>
              <a:t>产物</a:t>
            </a:r>
            <a:r>
              <a:rPr lang="zh-CN" altLang="zh-CN" sz="2400">
                <a:solidFill>
                  <a:srgbClr val="FFFF00"/>
                </a:solidFill>
                <a:latin typeface="楷体_GB2312" pitchFamily="49" charset="-122"/>
                <a:ea typeface="楷体_GB2312" pitchFamily="49" charset="-122"/>
              </a:rPr>
              <a:t>：</a:t>
            </a:r>
            <a:r>
              <a:rPr lang="zh-CN" altLang="zh-CN" sz="2400">
                <a:latin typeface="楷体_GB2312" pitchFamily="49" charset="-122"/>
                <a:ea typeface="楷体_GB2312" pitchFamily="49" charset="-122"/>
              </a:rPr>
              <a:t>在</a:t>
            </a:r>
            <a:r>
              <a:rPr lang="en-US" altLang="zh-CN" sz="2400">
                <a:latin typeface="楷体_GB2312" pitchFamily="49" charset="-122"/>
                <a:ea typeface="楷体_GB2312" pitchFamily="49" charset="-122"/>
              </a:rPr>
              <a:t>ATP</a:t>
            </a:r>
            <a:r>
              <a:rPr lang="zh-CN" altLang="zh-CN" sz="2400">
                <a:latin typeface="楷体_GB2312" pitchFamily="49" charset="-122"/>
                <a:ea typeface="楷体_GB2312" pitchFamily="49" charset="-122"/>
              </a:rPr>
              <a:t>酶参与下，质子由膜外返回至膜内側时合成</a:t>
            </a:r>
            <a:r>
              <a:rPr lang="en-US" altLang="zh-CN" sz="2400">
                <a:latin typeface="楷体_GB2312" pitchFamily="49" charset="-122"/>
                <a:ea typeface="楷体_GB2312" pitchFamily="49" charset="-122"/>
              </a:rPr>
              <a:t>ATP</a:t>
            </a:r>
            <a:r>
              <a:rPr lang="zh-CN" altLang="en-US" sz="2400">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89"/>
                                        </p:tgtEl>
                                        <p:attrNameLst>
                                          <p:attrName>style.visibility</p:attrName>
                                        </p:attrNameLst>
                                      </p:cBhvr>
                                      <p:to>
                                        <p:strVal val="visible"/>
                                      </p:to>
                                    </p:set>
                                    <p:anim calcmode="lin" valueType="num">
                                      <p:cBhvr additive="base">
                                        <p:cTn id="7" dur="500" fill="hold"/>
                                        <p:tgtEl>
                                          <p:spTgt spid="61489"/>
                                        </p:tgtEl>
                                        <p:attrNameLst>
                                          <p:attrName>ppt_x</p:attrName>
                                        </p:attrNameLst>
                                      </p:cBhvr>
                                      <p:tavLst>
                                        <p:tav tm="0">
                                          <p:val>
                                            <p:strVal val="0-#ppt_w/2"/>
                                          </p:val>
                                        </p:tav>
                                        <p:tav tm="100000">
                                          <p:val>
                                            <p:strVal val="#ppt_x"/>
                                          </p:val>
                                        </p:tav>
                                      </p:tavLst>
                                    </p:anim>
                                    <p:anim calcmode="lin" valueType="num">
                                      <p:cBhvr additive="base">
                                        <p:cTn id="8" dur="500" fill="hold"/>
                                        <p:tgtEl>
                                          <p:spTgt spid="614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490">
                                            <p:txEl>
                                              <p:pRg st="0" end="0"/>
                                            </p:txEl>
                                          </p:spTgt>
                                        </p:tgtEl>
                                        <p:attrNameLst>
                                          <p:attrName>style.visibility</p:attrName>
                                        </p:attrNameLst>
                                      </p:cBhvr>
                                      <p:to>
                                        <p:strVal val="visible"/>
                                      </p:to>
                                    </p:set>
                                    <p:anim calcmode="lin" valueType="num">
                                      <p:cBhvr additive="base">
                                        <p:cTn id="13" dur="500" fill="hold"/>
                                        <p:tgtEl>
                                          <p:spTgt spid="6149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9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490">
                                            <p:txEl>
                                              <p:pRg st="1" end="1"/>
                                            </p:txEl>
                                          </p:spTgt>
                                        </p:tgtEl>
                                        <p:attrNameLst>
                                          <p:attrName>style.visibility</p:attrName>
                                        </p:attrNameLst>
                                      </p:cBhvr>
                                      <p:to>
                                        <p:strVal val="visible"/>
                                      </p:to>
                                    </p:set>
                                    <p:anim calcmode="lin" valueType="num">
                                      <p:cBhvr additive="base">
                                        <p:cTn id="19" dur="500" fill="hold"/>
                                        <p:tgtEl>
                                          <p:spTgt spid="6149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9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61490">
                                            <p:txEl>
                                              <p:pRg st="2" end="2"/>
                                            </p:txEl>
                                          </p:spTgt>
                                        </p:tgtEl>
                                        <p:attrNameLst>
                                          <p:attrName>style.visibility</p:attrName>
                                        </p:attrNameLst>
                                      </p:cBhvr>
                                      <p:to>
                                        <p:strVal val="visible"/>
                                      </p:to>
                                    </p:set>
                                    <p:anim calcmode="lin" valueType="num">
                                      <p:cBhvr additive="base">
                                        <p:cTn id="25" dur="500" fill="hold"/>
                                        <p:tgtEl>
                                          <p:spTgt spid="6149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90">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490">
                                            <p:txEl>
                                              <p:pRg st="3" end="3"/>
                                            </p:txEl>
                                          </p:spTgt>
                                        </p:tgtEl>
                                        <p:attrNameLst>
                                          <p:attrName>style.visibility</p:attrName>
                                        </p:attrNameLst>
                                      </p:cBhvr>
                                      <p:to>
                                        <p:strVal val="visible"/>
                                      </p:to>
                                    </p:set>
                                    <p:anim calcmode="lin" valueType="num">
                                      <p:cBhvr additive="base">
                                        <p:cTn id="31" dur="500" fill="hold"/>
                                        <p:tgtEl>
                                          <p:spTgt spid="6149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90">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490">
                                            <p:txEl>
                                              <p:pRg st="4" end="4"/>
                                            </p:txEl>
                                          </p:spTgt>
                                        </p:tgtEl>
                                        <p:attrNameLst>
                                          <p:attrName>style.visibility</p:attrName>
                                        </p:attrNameLst>
                                      </p:cBhvr>
                                      <p:to>
                                        <p:strVal val="visible"/>
                                      </p:to>
                                    </p:set>
                                    <p:anim calcmode="lin" valueType="num">
                                      <p:cBhvr additive="base">
                                        <p:cTn id="37" dur="500" fill="hold"/>
                                        <p:tgtEl>
                                          <p:spTgt spid="61490">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90">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61490">
                                            <p:txEl>
                                              <p:pRg st="5" end="5"/>
                                            </p:txEl>
                                          </p:spTgt>
                                        </p:tgtEl>
                                        <p:attrNameLst>
                                          <p:attrName>style.visibility</p:attrName>
                                        </p:attrNameLst>
                                      </p:cBhvr>
                                      <p:to>
                                        <p:strVal val="visible"/>
                                      </p:to>
                                    </p:set>
                                    <p:anim calcmode="lin" valueType="num">
                                      <p:cBhvr additive="base">
                                        <p:cTn id="43" dur="500" fill="hold"/>
                                        <p:tgtEl>
                                          <p:spTgt spid="61490">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90">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9" grpId="0"/>
      <p:bldP spid="61490"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4" descr="29_r08_c05"/>
          <p:cNvPicPr>
            <a:picLocks noChangeAspect="1" noChangeArrowheads="1"/>
          </p:cNvPicPr>
          <p:nvPr/>
        </p:nvPicPr>
        <p:blipFill>
          <a:blip r:embed="rId2" cstate="print"/>
          <a:srcRect/>
          <a:stretch>
            <a:fillRect/>
          </a:stretch>
        </p:blipFill>
        <p:spPr bwMode="auto">
          <a:xfrm>
            <a:off x="6659563" y="333375"/>
            <a:ext cx="1754187" cy="2209800"/>
          </a:xfrm>
          <a:prstGeom prst="rect">
            <a:avLst/>
          </a:prstGeom>
          <a:noFill/>
          <a:ln w="9525">
            <a:noFill/>
            <a:miter lim="800000"/>
            <a:headEnd/>
            <a:tailEnd/>
          </a:ln>
        </p:spPr>
      </p:pic>
      <p:pic>
        <p:nvPicPr>
          <p:cNvPr id="186371" name="Picture 5" descr="29_r09_c03"/>
          <p:cNvPicPr>
            <a:picLocks noChangeAspect="1" noChangeArrowheads="1"/>
          </p:cNvPicPr>
          <p:nvPr/>
        </p:nvPicPr>
        <p:blipFill>
          <a:blip r:embed="rId3" cstate="print"/>
          <a:srcRect/>
          <a:stretch>
            <a:fillRect/>
          </a:stretch>
        </p:blipFill>
        <p:spPr bwMode="auto">
          <a:xfrm>
            <a:off x="4787900" y="333375"/>
            <a:ext cx="1781175" cy="2209800"/>
          </a:xfrm>
          <a:prstGeom prst="rect">
            <a:avLst/>
          </a:prstGeom>
          <a:noFill/>
          <a:ln w="9525">
            <a:noFill/>
            <a:miter lim="800000"/>
            <a:headEnd/>
            <a:tailEnd/>
          </a:ln>
        </p:spPr>
      </p:pic>
      <p:sp>
        <p:nvSpPr>
          <p:cNvPr id="186372" name="Text Box 6"/>
          <p:cNvSpPr txBox="1">
            <a:spLocks noChangeArrowheads="1"/>
          </p:cNvSpPr>
          <p:nvPr/>
        </p:nvSpPr>
        <p:spPr bwMode="auto">
          <a:xfrm>
            <a:off x="4859338" y="2636838"/>
            <a:ext cx="1511300" cy="396875"/>
          </a:xfrm>
          <a:prstGeom prst="rect">
            <a:avLst/>
          </a:prstGeom>
          <a:noFill/>
          <a:ln w="9525">
            <a:noFill/>
            <a:miter lim="800000"/>
            <a:headEnd/>
            <a:tailEnd/>
          </a:ln>
        </p:spPr>
        <p:txBody>
          <a:bodyPr>
            <a:spAutoFit/>
          </a:bodyPr>
          <a:lstStyle/>
          <a:p>
            <a:r>
              <a:rPr kumimoji="1" lang="zh-CN" altLang="en-US" sz="2000">
                <a:solidFill>
                  <a:srgbClr val="666699"/>
                </a:solidFill>
                <a:latin typeface="华文新魏" pitchFamily="2" charset="-122"/>
                <a:ea typeface="华文新魏" pitchFamily="2" charset="-122"/>
              </a:rPr>
              <a:t>雅各</a:t>
            </a:r>
            <a:r>
              <a:rPr kumimoji="1" lang="en-US" altLang="zh-CN" sz="2000">
                <a:solidFill>
                  <a:srgbClr val="666699"/>
                </a:solidFill>
                <a:latin typeface="华文新魏" pitchFamily="2" charset="-122"/>
                <a:ea typeface="华文新魏" pitchFamily="2" charset="-122"/>
              </a:rPr>
              <a:t>(Jacob)</a:t>
            </a:r>
            <a:r>
              <a:rPr kumimoji="1" lang="en-US" altLang="zh-CN" sz="2000">
                <a:latin typeface="华文新魏" pitchFamily="2" charset="-122"/>
                <a:ea typeface="华文新魏" pitchFamily="2" charset="-122"/>
              </a:rPr>
              <a:t> </a:t>
            </a:r>
            <a:endParaRPr kumimoji="1" lang="en-US" altLang="zh-CN" sz="2400">
              <a:latin typeface="Times New Roman" pitchFamily="18" charset="0"/>
            </a:endParaRPr>
          </a:p>
        </p:txBody>
      </p:sp>
      <p:sp>
        <p:nvSpPr>
          <p:cNvPr id="186373" name="Text Box 7"/>
          <p:cNvSpPr txBox="1">
            <a:spLocks noChangeArrowheads="1"/>
          </p:cNvSpPr>
          <p:nvPr/>
        </p:nvSpPr>
        <p:spPr bwMode="auto">
          <a:xfrm>
            <a:off x="6659563" y="2636838"/>
            <a:ext cx="2032000" cy="396875"/>
          </a:xfrm>
          <a:prstGeom prst="rect">
            <a:avLst/>
          </a:prstGeom>
          <a:noFill/>
          <a:ln w="9525">
            <a:noFill/>
            <a:miter lim="800000"/>
            <a:headEnd/>
            <a:tailEnd/>
          </a:ln>
        </p:spPr>
        <p:txBody>
          <a:bodyPr>
            <a:spAutoFit/>
          </a:bodyPr>
          <a:lstStyle/>
          <a:p>
            <a:r>
              <a:rPr kumimoji="1" lang="zh-CN" altLang="en-US" sz="2000">
                <a:solidFill>
                  <a:srgbClr val="666699"/>
                </a:solidFill>
                <a:latin typeface="华文新魏" pitchFamily="2" charset="-122"/>
                <a:ea typeface="华文新魏" pitchFamily="2" charset="-122"/>
              </a:rPr>
              <a:t>莫诺德</a:t>
            </a:r>
            <a:r>
              <a:rPr kumimoji="1" lang="en-US" altLang="zh-CN" sz="2000">
                <a:solidFill>
                  <a:srgbClr val="666699"/>
                </a:solidFill>
                <a:latin typeface="华文新魏" pitchFamily="2" charset="-122"/>
                <a:ea typeface="华文新魏" pitchFamily="2" charset="-122"/>
              </a:rPr>
              <a:t>(Monod)</a:t>
            </a:r>
            <a:endParaRPr kumimoji="1" lang="en-US" altLang="zh-CN" sz="2400">
              <a:latin typeface="Times New Roman" pitchFamily="18" charset="0"/>
            </a:endParaRPr>
          </a:p>
        </p:txBody>
      </p:sp>
      <p:sp>
        <p:nvSpPr>
          <p:cNvPr id="186374" name="Text Box 8"/>
          <p:cNvSpPr txBox="1">
            <a:spLocks noChangeArrowheads="1"/>
          </p:cNvSpPr>
          <p:nvPr/>
        </p:nvSpPr>
        <p:spPr bwMode="auto">
          <a:xfrm>
            <a:off x="323850" y="1844675"/>
            <a:ext cx="3810000" cy="822325"/>
          </a:xfrm>
          <a:prstGeom prst="rect">
            <a:avLst/>
          </a:prstGeom>
          <a:noFill/>
          <a:ln w="9525">
            <a:noFill/>
            <a:miter lim="800000"/>
            <a:headEnd/>
            <a:tailEnd/>
          </a:ln>
        </p:spPr>
        <p:txBody>
          <a:bodyPr>
            <a:spAutoFit/>
          </a:bodyPr>
          <a:lstStyle/>
          <a:p>
            <a:r>
              <a:rPr kumimoji="1" lang="zh-CN" altLang="en-US" sz="2400">
                <a:solidFill>
                  <a:srgbClr val="FF00FF"/>
                </a:solidFill>
                <a:latin typeface="华文新魏" pitchFamily="2" charset="-122"/>
                <a:ea typeface="华文新魏" pitchFamily="2" charset="-122"/>
              </a:rPr>
              <a:t>提出了操纵子学说</a:t>
            </a:r>
            <a:r>
              <a:rPr kumimoji="1" lang="zh-CN" altLang="en-US" sz="2400">
                <a:latin typeface="华文新魏" pitchFamily="2" charset="-122"/>
                <a:ea typeface="华文新魏" pitchFamily="2" charset="-122"/>
              </a:rPr>
              <a:t>，于</a:t>
            </a:r>
            <a:r>
              <a:rPr kumimoji="1" lang="en-US" altLang="zh-CN" sz="2400">
                <a:latin typeface="华文新魏" pitchFamily="2" charset="-122"/>
                <a:ea typeface="华文新魏" pitchFamily="2" charset="-122"/>
              </a:rPr>
              <a:t>1965</a:t>
            </a:r>
            <a:r>
              <a:rPr kumimoji="1" lang="zh-CN" altLang="en-US" sz="2400">
                <a:latin typeface="华文新魏" pitchFamily="2" charset="-122"/>
                <a:ea typeface="华文新魏" pitchFamily="2" charset="-122"/>
              </a:rPr>
              <a:t>年获诺贝尔奖。</a:t>
            </a:r>
          </a:p>
        </p:txBody>
      </p:sp>
      <p:pic>
        <p:nvPicPr>
          <p:cNvPr id="204809" name="Picture 9" descr="The Operon"/>
          <p:cNvPicPr>
            <a:picLocks noChangeAspect="1" noChangeArrowheads="1"/>
          </p:cNvPicPr>
          <p:nvPr/>
        </p:nvPicPr>
        <p:blipFill>
          <a:blip r:embed="rId4" cstate="print"/>
          <a:srcRect t="25197"/>
          <a:stretch>
            <a:fillRect/>
          </a:stretch>
        </p:blipFill>
        <p:spPr bwMode="auto">
          <a:xfrm>
            <a:off x="827088" y="3357563"/>
            <a:ext cx="7705725" cy="3413125"/>
          </a:xfrm>
          <a:prstGeom prst="rect">
            <a:avLst/>
          </a:prstGeom>
          <a:noFill/>
          <a:ln w="9525">
            <a:noFill/>
            <a:miter lim="800000"/>
            <a:headEnd/>
            <a:tailEnd/>
          </a:ln>
        </p:spPr>
      </p:pic>
      <p:sp>
        <p:nvSpPr>
          <p:cNvPr id="186376" name="Text Box 10"/>
          <p:cNvSpPr txBox="1">
            <a:spLocks noChangeArrowheads="1"/>
          </p:cNvSpPr>
          <p:nvPr/>
        </p:nvSpPr>
        <p:spPr bwMode="auto">
          <a:xfrm>
            <a:off x="468313" y="620713"/>
            <a:ext cx="3097212" cy="579437"/>
          </a:xfrm>
          <a:prstGeom prst="rect">
            <a:avLst/>
          </a:prstGeom>
          <a:noFill/>
          <a:ln w="9525">
            <a:noFill/>
            <a:miter lim="800000"/>
            <a:headEnd/>
            <a:tailEnd/>
          </a:ln>
        </p:spPr>
        <p:txBody>
          <a:bodyPr>
            <a:spAutoFit/>
          </a:bodyPr>
          <a:lstStyle/>
          <a:p>
            <a:r>
              <a:rPr kumimoji="1" lang="en-US" altLang="zh-CN" sz="3200" b="1">
                <a:solidFill>
                  <a:srgbClr val="FF00FF"/>
                </a:solidFill>
                <a:latin typeface="华文新魏" pitchFamily="2" charset="-122"/>
                <a:ea typeface="华文新魏" pitchFamily="2" charset="-122"/>
              </a:rPr>
              <a:t>Operon theory</a:t>
            </a:r>
            <a:r>
              <a:rPr kumimoji="1" lang="en-US" altLang="zh-CN" sz="2000">
                <a:latin typeface="华文新魏" pitchFamily="2" charset="-122"/>
                <a:ea typeface="华文新魏" pitchFamily="2" charset="-122"/>
              </a:rPr>
              <a:t> </a:t>
            </a:r>
            <a:endParaRPr kumimoji="1" lang="en-US" altLang="zh-CN"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09"/>
                                        </p:tgtEl>
                                        <p:attrNameLst>
                                          <p:attrName>style.visibility</p:attrName>
                                        </p:attrNameLst>
                                      </p:cBhvr>
                                      <p:to>
                                        <p:strVal val="visible"/>
                                      </p:to>
                                    </p:set>
                                    <p:animEffect transition="in" filter="wipe(up)">
                                      <p:cBhvr>
                                        <p:cTn id="7" dur="500"/>
                                        <p:tgtEl>
                                          <p:spTgt spid="204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95288" y="476250"/>
            <a:ext cx="2459037" cy="633413"/>
          </a:xfrm>
        </p:spPr>
        <p:txBody>
          <a:bodyPr/>
          <a:lstStyle/>
          <a:p>
            <a:pPr algn="l" eaLnBrk="1" hangingPunct="1"/>
            <a:r>
              <a:rPr lang="zh-CN" altLang="en-US" sz="2400" b="1" smtClean="0">
                <a:solidFill>
                  <a:schemeClr val="hlink"/>
                </a:solidFill>
              </a:rPr>
              <a:t>酶合成调节类型</a:t>
            </a:r>
          </a:p>
        </p:txBody>
      </p:sp>
      <p:sp>
        <p:nvSpPr>
          <p:cNvPr id="187395" name="Rectangle 3"/>
          <p:cNvSpPr>
            <a:spLocks noGrp="1" noChangeArrowheads="1"/>
          </p:cNvSpPr>
          <p:nvPr>
            <p:ph type="body" idx="1"/>
          </p:nvPr>
        </p:nvSpPr>
        <p:spPr>
          <a:xfrm>
            <a:off x="457200" y="1600200"/>
            <a:ext cx="8229600" cy="2692400"/>
          </a:xfrm>
          <a:solidFill>
            <a:srgbClr val="C0C0C0"/>
          </a:solidFill>
          <a:ln>
            <a:solidFill>
              <a:srgbClr val="FF0000"/>
            </a:solidFill>
          </a:ln>
        </p:spPr>
        <p:txBody>
          <a:bodyPr/>
          <a:lstStyle/>
          <a:p>
            <a:pPr eaLnBrk="1" hangingPunct="1">
              <a:lnSpc>
                <a:spcPct val="130000"/>
              </a:lnSpc>
            </a:pPr>
            <a:r>
              <a:rPr lang="zh-CN" altLang="en-US" b="1" smtClean="0">
                <a:solidFill>
                  <a:srgbClr val="FF3300"/>
                </a:solidFill>
              </a:rPr>
              <a:t>诱导</a:t>
            </a:r>
            <a:r>
              <a:rPr lang="zh-CN" altLang="en-US" smtClean="0"/>
              <a:t>：</a:t>
            </a:r>
            <a:r>
              <a:rPr lang="zh-CN" altLang="en-US" sz="2400" b="1" smtClean="0"/>
              <a:t>分</a:t>
            </a:r>
            <a:r>
              <a:rPr lang="zh-CN" altLang="en-US" sz="2400" b="1" smtClean="0">
                <a:solidFill>
                  <a:srgbClr val="3333CC"/>
                </a:solidFill>
              </a:rPr>
              <a:t>同时诱导</a:t>
            </a:r>
            <a:r>
              <a:rPr lang="zh-CN" altLang="en-US" sz="2400" b="1" smtClean="0"/>
              <a:t>与</a:t>
            </a:r>
            <a:r>
              <a:rPr lang="zh-CN" altLang="en-US" sz="2400" b="1" smtClean="0">
                <a:solidFill>
                  <a:srgbClr val="3333CC"/>
                </a:solidFill>
              </a:rPr>
              <a:t>顺序诱导</a:t>
            </a:r>
            <a:r>
              <a:rPr lang="zh-CN" altLang="en-US" sz="2400" b="1" smtClean="0"/>
              <a:t>。</a:t>
            </a:r>
          </a:p>
          <a:p>
            <a:pPr eaLnBrk="1" hangingPunct="1">
              <a:lnSpc>
                <a:spcPct val="130000"/>
              </a:lnSpc>
            </a:pPr>
            <a:r>
              <a:rPr lang="zh-CN" altLang="en-US" sz="2400" b="1" smtClean="0"/>
              <a:t>                前者为同时合成分解底物的几种酶；</a:t>
            </a:r>
          </a:p>
          <a:p>
            <a:pPr eaLnBrk="1" hangingPunct="1">
              <a:lnSpc>
                <a:spcPct val="130000"/>
              </a:lnSpc>
            </a:pPr>
            <a:r>
              <a:rPr lang="zh-CN" altLang="en-US" sz="2400" b="1" smtClean="0"/>
              <a:t>                而顺序诱导则按序合成分解底物的几种酶。</a:t>
            </a:r>
          </a:p>
          <a:p>
            <a:pPr eaLnBrk="1" hangingPunct="1">
              <a:lnSpc>
                <a:spcPct val="140000"/>
              </a:lnSpc>
            </a:pPr>
            <a:r>
              <a:rPr lang="zh-CN" altLang="en-US" b="1" smtClean="0">
                <a:solidFill>
                  <a:srgbClr val="FF3300"/>
                </a:solidFill>
              </a:rPr>
              <a:t>阻遏</a:t>
            </a:r>
            <a:r>
              <a:rPr lang="zh-CN" altLang="en-US" smtClean="0"/>
              <a:t>：</a:t>
            </a:r>
            <a:r>
              <a:rPr lang="zh-CN" altLang="en-US" sz="2400" b="1" smtClean="0"/>
              <a:t>分末端产物的阻遏与分解代谢物的阻遏等。</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Text Box 4"/>
          <p:cNvSpPr txBox="1">
            <a:spLocks noChangeArrowheads="1"/>
          </p:cNvSpPr>
          <p:nvPr/>
        </p:nvSpPr>
        <p:spPr bwMode="auto">
          <a:xfrm>
            <a:off x="0" y="0"/>
            <a:ext cx="684213" cy="6884988"/>
          </a:xfrm>
          <a:prstGeom prst="rect">
            <a:avLst/>
          </a:prstGeom>
          <a:solidFill>
            <a:srgbClr val="FFEBF5"/>
          </a:solidFill>
          <a:ln w="12700">
            <a:solidFill>
              <a:srgbClr val="CC0066"/>
            </a:solidFill>
            <a:miter lim="800000"/>
            <a:headEnd/>
            <a:tailEnd/>
          </a:ln>
        </p:spPr>
        <p:txBody>
          <a:bodyPr vert="eaVert">
            <a:spAutoFit/>
          </a:bodyPr>
          <a:lstStyle/>
          <a:p>
            <a:pPr algn="ctr" defTabSz="762000"/>
            <a:r>
              <a:rPr kumimoji="1" lang="zh-TW" altLang="en-US" sz="3200">
                <a:solidFill>
                  <a:srgbClr val="CC0066"/>
                </a:solidFill>
                <a:latin typeface="华文新魏" pitchFamily="2" charset="-122"/>
                <a:ea typeface="华文新魏" pitchFamily="2" charset="-122"/>
              </a:rPr>
              <a:t> </a:t>
            </a:r>
            <a:r>
              <a:rPr kumimoji="1" lang="zh-CN" altLang="en-US" sz="3200">
                <a:solidFill>
                  <a:srgbClr val="CC0066"/>
                </a:solidFill>
                <a:latin typeface="华文新魏" pitchFamily="2" charset="-122"/>
                <a:ea typeface="华文新魏" pitchFamily="2" charset="-122"/>
              </a:rPr>
              <a:t>酶合成的</a:t>
            </a:r>
            <a:r>
              <a:rPr kumimoji="1" lang="zh-CN" altLang="en-US" sz="3200">
                <a:solidFill>
                  <a:srgbClr val="0000FF"/>
                </a:solidFill>
                <a:latin typeface="华文新魏" pitchFamily="2" charset="-122"/>
                <a:ea typeface="华文新魏" pitchFamily="2" charset="-122"/>
              </a:rPr>
              <a:t>诱导</a:t>
            </a:r>
            <a:endParaRPr kumimoji="1" lang="en-US" altLang="zh-TW" sz="2800">
              <a:solidFill>
                <a:srgbClr val="0000FF"/>
              </a:solidFill>
              <a:latin typeface="华文新魏" pitchFamily="2" charset="-122"/>
              <a:ea typeface="华文新魏" pitchFamily="2" charset="-122"/>
            </a:endParaRPr>
          </a:p>
        </p:txBody>
      </p:sp>
      <p:sp>
        <p:nvSpPr>
          <p:cNvPr id="210949" name="AutoShape 5"/>
          <p:cNvSpPr>
            <a:spLocks noChangeArrowheads="1"/>
          </p:cNvSpPr>
          <p:nvPr/>
        </p:nvSpPr>
        <p:spPr bwMode="auto">
          <a:xfrm rot="-5400000">
            <a:off x="3409950" y="-133350"/>
            <a:ext cx="571500" cy="838200"/>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chemeClr val="bg1"/>
                </a:solidFill>
                <a:latin typeface="Arial Black" pitchFamily="34" charset="0"/>
                <a:ea typeface="MingLiU" pitchFamily="49" charset="-120"/>
              </a:rPr>
              <a:t>R</a:t>
            </a:r>
          </a:p>
        </p:txBody>
      </p:sp>
      <p:sp>
        <p:nvSpPr>
          <p:cNvPr id="210950" name="Oval 6"/>
          <p:cNvSpPr>
            <a:spLocks noChangeArrowheads="1"/>
          </p:cNvSpPr>
          <p:nvPr/>
        </p:nvSpPr>
        <p:spPr bwMode="auto">
          <a:xfrm>
            <a:off x="1752600" y="914400"/>
            <a:ext cx="1905000" cy="1295400"/>
          </a:xfrm>
          <a:prstGeom prst="ellipse">
            <a:avLst/>
          </a:prstGeom>
          <a:solidFill>
            <a:schemeClr val="accent2"/>
          </a:solidFill>
          <a:ln w="12700">
            <a:solidFill>
              <a:schemeClr val="tx1"/>
            </a:solidFill>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sp>
        <p:nvSpPr>
          <p:cNvPr id="210951" name="Text Box 7"/>
          <p:cNvSpPr txBox="1">
            <a:spLocks noChangeArrowheads="1"/>
          </p:cNvSpPr>
          <p:nvPr/>
        </p:nvSpPr>
        <p:spPr bwMode="auto">
          <a:xfrm>
            <a:off x="1143000" y="5943600"/>
            <a:ext cx="7696200" cy="822325"/>
          </a:xfrm>
          <a:prstGeom prst="rect">
            <a:avLst/>
          </a:prstGeom>
          <a:noFill/>
          <a:ln w="12700">
            <a:noFill/>
            <a:miter lim="800000"/>
            <a:headEnd/>
            <a:tailEnd/>
          </a:ln>
        </p:spPr>
        <p:txBody>
          <a:bodyPr>
            <a:spAutoFit/>
          </a:bodyPr>
          <a:lstStyle/>
          <a:p>
            <a:pPr defTabSz="762000"/>
            <a:r>
              <a:rPr kumimoji="1" lang="zh-CN" altLang="en-US" sz="2400">
                <a:latin typeface="华文新魏" pitchFamily="2" charset="-122"/>
                <a:ea typeface="华文新魏" pitchFamily="2" charset="-122"/>
              </a:rPr>
              <a:t>某些底物、上游代谢产物、底物类似物（</a:t>
            </a:r>
            <a:r>
              <a:rPr kumimoji="1" lang="en-US" altLang="zh-CN" sz="2400" b="1">
                <a:solidFill>
                  <a:srgbClr val="FF0000"/>
                </a:solidFill>
                <a:latin typeface="华文新魏" pitchFamily="2" charset="-122"/>
                <a:ea typeface="华文新魏" pitchFamily="2" charset="-122"/>
              </a:rPr>
              <a:t>S</a:t>
            </a:r>
            <a:r>
              <a:rPr kumimoji="1" lang="zh-CN" altLang="en-US" sz="2400">
                <a:latin typeface="华文新魏" pitchFamily="2" charset="-122"/>
                <a:ea typeface="华文新魏" pitchFamily="2" charset="-122"/>
              </a:rPr>
              <a:t>）均可诱导酶的生物合成</a:t>
            </a:r>
            <a:endParaRPr kumimoji="1" lang="zh-TW" altLang="en-US" sz="2400">
              <a:solidFill>
                <a:srgbClr val="0099CC"/>
              </a:solidFill>
              <a:latin typeface="华文新魏" pitchFamily="2" charset="-122"/>
              <a:ea typeface="华文新魏" pitchFamily="2" charset="-122"/>
            </a:endParaRPr>
          </a:p>
        </p:txBody>
      </p:sp>
      <p:sp>
        <p:nvSpPr>
          <p:cNvPr id="210952" name="Text Box 8"/>
          <p:cNvSpPr txBox="1">
            <a:spLocks noChangeArrowheads="1"/>
          </p:cNvSpPr>
          <p:nvPr/>
        </p:nvSpPr>
        <p:spPr bwMode="auto">
          <a:xfrm>
            <a:off x="8001000" y="1143000"/>
            <a:ext cx="844550" cy="457200"/>
          </a:xfrm>
          <a:prstGeom prst="rect">
            <a:avLst/>
          </a:prstGeom>
          <a:noFill/>
          <a:ln w="12700">
            <a:noFill/>
            <a:miter lim="800000"/>
            <a:headEnd/>
            <a:tailEnd/>
          </a:ln>
        </p:spPr>
        <p:txBody>
          <a:bodyPr wrap="none">
            <a:spAutoFit/>
          </a:bodyPr>
          <a:lstStyle/>
          <a:p>
            <a:pPr defTabSz="762000"/>
            <a:r>
              <a:rPr kumimoji="1" lang="en-US" altLang="zh-TW" sz="2400">
                <a:solidFill>
                  <a:schemeClr val="tx2"/>
                </a:solidFill>
                <a:latin typeface="Arial Black" pitchFamily="34" charset="0"/>
                <a:ea typeface="MingLiU" pitchFamily="49" charset="-120"/>
              </a:rPr>
              <a:t>OFF</a:t>
            </a:r>
          </a:p>
        </p:txBody>
      </p:sp>
      <p:grpSp>
        <p:nvGrpSpPr>
          <p:cNvPr id="188423" name="Group 9"/>
          <p:cNvGrpSpPr>
            <a:grpSpLocks/>
          </p:cNvGrpSpPr>
          <p:nvPr/>
        </p:nvGrpSpPr>
        <p:grpSpPr bwMode="auto">
          <a:xfrm>
            <a:off x="838200" y="609600"/>
            <a:ext cx="8001000" cy="304800"/>
            <a:chOff x="192" y="1296"/>
            <a:chExt cx="5040" cy="192"/>
          </a:xfrm>
        </p:grpSpPr>
        <p:sp>
          <p:nvSpPr>
            <p:cNvPr id="188449" name="Rectangle 10"/>
            <p:cNvSpPr>
              <a:spLocks noChangeArrowheads="1"/>
            </p:cNvSpPr>
            <p:nvPr/>
          </p:nvSpPr>
          <p:spPr bwMode="auto">
            <a:xfrm>
              <a:off x="192" y="1296"/>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88450" name="Rectangle 11"/>
            <p:cNvSpPr>
              <a:spLocks noChangeArrowheads="1"/>
            </p:cNvSpPr>
            <p:nvPr/>
          </p:nvSpPr>
          <p:spPr bwMode="auto">
            <a:xfrm>
              <a:off x="1680" y="1296"/>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88451" name="Rectangle 12"/>
            <p:cNvSpPr>
              <a:spLocks noChangeArrowheads="1"/>
            </p:cNvSpPr>
            <p:nvPr/>
          </p:nvSpPr>
          <p:spPr bwMode="auto">
            <a:xfrm>
              <a:off x="2304" y="1296"/>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88452" name="Rectangle 13"/>
            <p:cNvSpPr>
              <a:spLocks noChangeArrowheads="1"/>
            </p:cNvSpPr>
            <p:nvPr/>
          </p:nvSpPr>
          <p:spPr bwMode="auto">
            <a:xfrm>
              <a:off x="1056" y="1296"/>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88453" name="Rectangle 14"/>
            <p:cNvSpPr>
              <a:spLocks noChangeArrowheads="1"/>
            </p:cNvSpPr>
            <p:nvPr/>
          </p:nvSpPr>
          <p:spPr bwMode="auto">
            <a:xfrm>
              <a:off x="432" y="1296"/>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sp>
        <p:nvSpPr>
          <p:cNvPr id="210959" name="AutoShape 15"/>
          <p:cNvSpPr>
            <a:spLocks noChangeArrowheads="1"/>
          </p:cNvSpPr>
          <p:nvPr/>
        </p:nvSpPr>
        <p:spPr bwMode="auto">
          <a:xfrm rot="-5400000">
            <a:off x="3486150" y="3067050"/>
            <a:ext cx="571500" cy="838200"/>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chemeClr val="bg1"/>
                </a:solidFill>
                <a:latin typeface="Arial Black" pitchFamily="34" charset="0"/>
                <a:ea typeface="MingLiU" pitchFamily="49" charset="-120"/>
              </a:rPr>
              <a:t>R</a:t>
            </a:r>
          </a:p>
        </p:txBody>
      </p:sp>
      <p:grpSp>
        <p:nvGrpSpPr>
          <p:cNvPr id="3" name="Group 16"/>
          <p:cNvGrpSpPr>
            <a:grpSpLocks/>
          </p:cNvGrpSpPr>
          <p:nvPr/>
        </p:nvGrpSpPr>
        <p:grpSpPr bwMode="auto">
          <a:xfrm>
            <a:off x="2133600" y="2743200"/>
            <a:ext cx="533400" cy="519113"/>
            <a:chOff x="1728" y="509"/>
            <a:chExt cx="336" cy="327"/>
          </a:xfrm>
        </p:grpSpPr>
        <p:sp>
          <p:nvSpPr>
            <p:cNvPr id="188447" name="AutoShape 17"/>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2000">
                <a:latin typeface="MingLiU" pitchFamily="49" charset="-120"/>
                <a:ea typeface="MingLiU" pitchFamily="49" charset="-120"/>
              </a:endParaRPr>
            </a:p>
          </p:txBody>
        </p:sp>
        <p:sp>
          <p:nvSpPr>
            <p:cNvPr id="188448" name="Text Box 18"/>
            <p:cNvSpPr txBox="1">
              <a:spLocks noChangeArrowheads="1"/>
            </p:cNvSpPr>
            <p:nvPr/>
          </p:nvSpPr>
          <p:spPr bwMode="auto">
            <a:xfrm>
              <a:off x="1763" y="509"/>
              <a:ext cx="278" cy="327"/>
            </a:xfrm>
            <a:prstGeom prst="rect">
              <a:avLst/>
            </a:prstGeom>
            <a:noFill/>
            <a:ln w="12700">
              <a:noFill/>
              <a:miter lim="800000"/>
              <a:headEnd/>
              <a:tailEnd/>
            </a:ln>
          </p:spPr>
          <p:txBody>
            <a:bodyPr wrap="none">
              <a:spAutoFit/>
            </a:bodyPr>
            <a:lstStyle/>
            <a:p>
              <a:pPr defTabSz="762000"/>
              <a:r>
                <a:rPr kumimoji="1" lang="en-US" altLang="zh-TW" sz="2800">
                  <a:solidFill>
                    <a:srgbClr val="FF0000"/>
                  </a:solidFill>
                  <a:latin typeface="Arial Black" pitchFamily="34" charset="0"/>
                  <a:ea typeface="MingLiU" pitchFamily="49" charset="-120"/>
                </a:rPr>
                <a:t>S</a:t>
              </a:r>
            </a:p>
          </p:txBody>
        </p:sp>
      </p:grpSp>
      <p:grpSp>
        <p:nvGrpSpPr>
          <p:cNvPr id="4" name="Group 19"/>
          <p:cNvGrpSpPr>
            <a:grpSpLocks/>
          </p:cNvGrpSpPr>
          <p:nvPr/>
        </p:nvGrpSpPr>
        <p:grpSpPr bwMode="auto">
          <a:xfrm>
            <a:off x="3505200" y="2895600"/>
            <a:ext cx="533400" cy="519113"/>
            <a:chOff x="1728" y="509"/>
            <a:chExt cx="336" cy="327"/>
          </a:xfrm>
        </p:grpSpPr>
        <p:sp>
          <p:nvSpPr>
            <p:cNvPr id="188445" name="AutoShape 20"/>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2000">
                <a:latin typeface="MingLiU" pitchFamily="49" charset="-120"/>
                <a:ea typeface="MingLiU" pitchFamily="49" charset="-120"/>
              </a:endParaRPr>
            </a:p>
          </p:txBody>
        </p:sp>
        <p:sp>
          <p:nvSpPr>
            <p:cNvPr id="188446" name="Text Box 21"/>
            <p:cNvSpPr txBox="1">
              <a:spLocks noChangeArrowheads="1"/>
            </p:cNvSpPr>
            <p:nvPr/>
          </p:nvSpPr>
          <p:spPr bwMode="auto">
            <a:xfrm>
              <a:off x="1763" y="509"/>
              <a:ext cx="278" cy="327"/>
            </a:xfrm>
            <a:prstGeom prst="rect">
              <a:avLst/>
            </a:prstGeom>
            <a:noFill/>
            <a:ln w="12700">
              <a:noFill/>
              <a:miter lim="800000"/>
              <a:headEnd/>
              <a:tailEnd/>
            </a:ln>
          </p:spPr>
          <p:txBody>
            <a:bodyPr wrap="none">
              <a:spAutoFit/>
            </a:bodyPr>
            <a:lstStyle/>
            <a:p>
              <a:pPr defTabSz="762000"/>
              <a:r>
                <a:rPr kumimoji="1" lang="en-US" altLang="zh-TW" sz="2800">
                  <a:solidFill>
                    <a:srgbClr val="FF0000"/>
                  </a:solidFill>
                  <a:latin typeface="Arial Black" pitchFamily="34" charset="0"/>
                  <a:ea typeface="MingLiU" pitchFamily="49" charset="-120"/>
                </a:rPr>
                <a:t>S</a:t>
              </a:r>
            </a:p>
          </p:txBody>
        </p:sp>
      </p:grpSp>
      <p:sp>
        <p:nvSpPr>
          <p:cNvPr id="210966" name="Line 22"/>
          <p:cNvSpPr>
            <a:spLocks noChangeShapeType="1"/>
          </p:cNvSpPr>
          <p:nvPr/>
        </p:nvSpPr>
        <p:spPr bwMode="auto">
          <a:xfrm>
            <a:off x="2743200" y="2971800"/>
            <a:ext cx="609600" cy="228600"/>
          </a:xfrm>
          <a:prstGeom prst="line">
            <a:avLst/>
          </a:prstGeom>
          <a:noFill/>
          <a:ln w="12700">
            <a:solidFill>
              <a:schemeClr val="tx1"/>
            </a:solidFill>
            <a:round/>
            <a:headEnd/>
            <a:tailEnd type="triangle" w="med" len="med"/>
          </a:ln>
        </p:spPr>
        <p:txBody>
          <a:bodyPr/>
          <a:lstStyle/>
          <a:p>
            <a:endParaRPr lang="zh-CN" altLang="en-US"/>
          </a:p>
        </p:txBody>
      </p:sp>
      <p:sp>
        <p:nvSpPr>
          <p:cNvPr id="210967" name="Line 23"/>
          <p:cNvSpPr>
            <a:spLocks noChangeShapeType="1"/>
          </p:cNvSpPr>
          <p:nvPr/>
        </p:nvSpPr>
        <p:spPr bwMode="auto">
          <a:xfrm flipV="1">
            <a:off x="4114800" y="2971800"/>
            <a:ext cx="533400" cy="228600"/>
          </a:xfrm>
          <a:prstGeom prst="line">
            <a:avLst/>
          </a:prstGeom>
          <a:noFill/>
          <a:ln w="12700">
            <a:solidFill>
              <a:schemeClr val="tx1"/>
            </a:solidFill>
            <a:round/>
            <a:headEnd/>
            <a:tailEnd type="triangle" w="med" len="med"/>
          </a:ln>
        </p:spPr>
        <p:txBody>
          <a:bodyPr/>
          <a:lstStyle/>
          <a:p>
            <a:endParaRPr lang="zh-CN" altLang="en-US"/>
          </a:p>
        </p:txBody>
      </p:sp>
      <p:sp>
        <p:nvSpPr>
          <p:cNvPr id="210968" name="AutoShape 24"/>
          <p:cNvSpPr>
            <a:spLocks noChangeArrowheads="1"/>
          </p:cNvSpPr>
          <p:nvPr/>
        </p:nvSpPr>
        <p:spPr bwMode="auto">
          <a:xfrm>
            <a:off x="3810000" y="4267200"/>
            <a:ext cx="4114800" cy="609600"/>
          </a:xfrm>
          <a:prstGeom prst="rightArrow">
            <a:avLst>
              <a:gd name="adj1" fmla="val 54759"/>
              <a:gd name="adj2" fmla="val 71781"/>
            </a:avLst>
          </a:prstGeom>
          <a:solidFill>
            <a:srgbClr val="0099CC"/>
          </a:solidFill>
          <a:ln w="12700">
            <a:noFill/>
            <a:miter lim="800000"/>
            <a:headEnd/>
            <a:tailEnd/>
          </a:ln>
        </p:spPr>
        <p:txBody>
          <a:bodyPr wrap="none" anchor="ctr"/>
          <a:lstStyle/>
          <a:p>
            <a:pPr algn="ctr" defTabSz="762000"/>
            <a:r>
              <a:rPr kumimoji="1" lang="en-US" altLang="zh-TW" sz="2000">
                <a:solidFill>
                  <a:schemeClr val="bg1"/>
                </a:solidFill>
                <a:ea typeface="MingLiU" pitchFamily="49" charset="-120"/>
              </a:rPr>
              <a:t>mRNA</a:t>
            </a:r>
          </a:p>
        </p:txBody>
      </p:sp>
      <p:grpSp>
        <p:nvGrpSpPr>
          <p:cNvPr id="5" name="Group 25"/>
          <p:cNvGrpSpPr>
            <a:grpSpLocks/>
          </p:cNvGrpSpPr>
          <p:nvPr/>
        </p:nvGrpSpPr>
        <p:grpSpPr bwMode="auto">
          <a:xfrm>
            <a:off x="4724400" y="2514600"/>
            <a:ext cx="838200" cy="876300"/>
            <a:chOff x="2496" y="528"/>
            <a:chExt cx="528" cy="552"/>
          </a:xfrm>
        </p:grpSpPr>
        <p:sp>
          <p:nvSpPr>
            <p:cNvPr id="188441" name="AutoShape 26"/>
            <p:cNvSpPr>
              <a:spLocks noChangeArrowheads="1"/>
            </p:cNvSpPr>
            <p:nvPr/>
          </p:nvSpPr>
          <p:spPr bwMode="auto">
            <a:xfrm rot="-5400000">
              <a:off x="2580" y="636"/>
              <a:ext cx="360" cy="528"/>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chemeClr val="bg1"/>
                  </a:solidFill>
                  <a:latin typeface="Arial Black" pitchFamily="34" charset="0"/>
                  <a:ea typeface="MingLiU" pitchFamily="49" charset="-120"/>
                </a:rPr>
                <a:t>R</a:t>
              </a:r>
            </a:p>
          </p:txBody>
        </p:sp>
        <p:grpSp>
          <p:nvGrpSpPr>
            <p:cNvPr id="188442" name="Group 27"/>
            <p:cNvGrpSpPr>
              <a:grpSpLocks/>
            </p:cNvGrpSpPr>
            <p:nvPr/>
          </p:nvGrpSpPr>
          <p:grpSpPr bwMode="auto">
            <a:xfrm>
              <a:off x="2592" y="528"/>
              <a:ext cx="336" cy="327"/>
              <a:chOff x="1728" y="509"/>
              <a:chExt cx="336" cy="327"/>
            </a:xfrm>
          </p:grpSpPr>
          <p:sp>
            <p:nvSpPr>
              <p:cNvPr id="188443" name="AutoShape 28"/>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2000">
                  <a:latin typeface="MingLiU" pitchFamily="49" charset="-120"/>
                  <a:ea typeface="MingLiU" pitchFamily="49" charset="-120"/>
                </a:endParaRPr>
              </a:p>
            </p:txBody>
          </p:sp>
          <p:sp>
            <p:nvSpPr>
              <p:cNvPr id="188444" name="Text Box 29"/>
              <p:cNvSpPr txBox="1">
                <a:spLocks noChangeArrowheads="1"/>
              </p:cNvSpPr>
              <p:nvPr/>
            </p:nvSpPr>
            <p:spPr bwMode="auto">
              <a:xfrm>
                <a:off x="1763" y="509"/>
                <a:ext cx="278" cy="327"/>
              </a:xfrm>
              <a:prstGeom prst="rect">
                <a:avLst/>
              </a:prstGeom>
              <a:noFill/>
              <a:ln w="12700">
                <a:noFill/>
                <a:miter lim="800000"/>
                <a:headEnd/>
                <a:tailEnd/>
              </a:ln>
            </p:spPr>
            <p:txBody>
              <a:bodyPr wrap="none">
                <a:spAutoFit/>
              </a:bodyPr>
              <a:lstStyle/>
              <a:p>
                <a:pPr defTabSz="762000"/>
                <a:r>
                  <a:rPr kumimoji="1" lang="en-US" altLang="zh-TW" sz="2800">
                    <a:solidFill>
                      <a:srgbClr val="FF0000"/>
                    </a:solidFill>
                    <a:latin typeface="Arial Black" pitchFamily="34" charset="0"/>
                    <a:ea typeface="MingLiU" pitchFamily="49" charset="-120"/>
                  </a:rPr>
                  <a:t>S</a:t>
                </a:r>
              </a:p>
            </p:txBody>
          </p:sp>
        </p:grpSp>
      </p:grpSp>
      <p:sp>
        <p:nvSpPr>
          <p:cNvPr id="210974" name="Oval 30"/>
          <p:cNvSpPr>
            <a:spLocks noChangeArrowheads="1"/>
          </p:cNvSpPr>
          <p:nvPr/>
        </p:nvSpPr>
        <p:spPr bwMode="auto">
          <a:xfrm>
            <a:off x="1828800" y="4114800"/>
            <a:ext cx="1905000" cy="1295400"/>
          </a:xfrm>
          <a:prstGeom prst="ellipse">
            <a:avLst/>
          </a:prstGeom>
          <a:solidFill>
            <a:schemeClr val="accent2"/>
          </a:solidFill>
          <a:ln w="12700">
            <a:solidFill>
              <a:schemeClr val="tx1"/>
            </a:solidFill>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sp>
        <p:nvSpPr>
          <p:cNvPr id="210975" name="Text Box 31"/>
          <p:cNvSpPr txBox="1">
            <a:spLocks noChangeArrowheads="1"/>
          </p:cNvSpPr>
          <p:nvPr/>
        </p:nvSpPr>
        <p:spPr bwMode="auto">
          <a:xfrm>
            <a:off x="8077200" y="4343400"/>
            <a:ext cx="692150" cy="457200"/>
          </a:xfrm>
          <a:prstGeom prst="rect">
            <a:avLst/>
          </a:prstGeom>
          <a:noFill/>
          <a:ln w="12700">
            <a:noFill/>
            <a:miter lim="800000"/>
            <a:headEnd/>
            <a:tailEnd/>
          </a:ln>
        </p:spPr>
        <p:txBody>
          <a:bodyPr wrap="none">
            <a:spAutoFit/>
          </a:bodyPr>
          <a:lstStyle/>
          <a:p>
            <a:pPr defTabSz="762000"/>
            <a:r>
              <a:rPr kumimoji="1" lang="en-US" altLang="zh-TW" sz="2400">
                <a:solidFill>
                  <a:srgbClr val="009900"/>
                </a:solidFill>
                <a:latin typeface="Arial Black" pitchFamily="34" charset="0"/>
                <a:ea typeface="MingLiU" pitchFamily="49" charset="-120"/>
              </a:rPr>
              <a:t>ON</a:t>
            </a:r>
          </a:p>
        </p:txBody>
      </p:sp>
      <p:grpSp>
        <p:nvGrpSpPr>
          <p:cNvPr id="188433" name="Group 32"/>
          <p:cNvGrpSpPr>
            <a:grpSpLocks/>
          </p:cNvGrpSpPr>
          <p:nvPr/>
        </p:nvGrpSpPr>
        <p:grpSpPr bwMode="auto">
          <a:xfrm>
            <a:off x="914400" y="3810000"/>
            <a:ext cx="8001000" cy="304800"/>
            <a:chOff x="192" y="1296"/>
            <a:chExt cx="5040" cy="192"/>
          </a:xfrm>
        </p:grpSpPr>
        <p:sp>
          <p:nvSpPr>
            <p:cNvPr id="188436" name="Rectangle 33"/>
            <p:cNvSpPr>
              <a:spLocks noChangeArrowheads="1"/>
            </p:cNvSpPr>
            <p:nvPr/>
          </p:nvSpPr>
          <p:spPr bwMode="auto">
            <a:xfrm>
              <a:off x="192" y="1296"/>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88437" name="Rectangle 34"/>
            <p:cNvSpPr>
              <a:spLocks noChangeArrowheads="1"/>
            </p:cNvSpPr>
            <p:nvPr/>
          </p:nvSpPr>
          <p:spPr bwMode="auto">
            <a:xfrm>
              <a:off x="1680" y="1296"/>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88438" name="Rectangle 35"/>
            <p:cNvSpPr>
              <a:spLocks noChangeArrowheads="1"/>
            </p:cNvSpPr>
            <p:nvPr/>
          </p:nvSpPr>
          <p:spPr bwMode="auto">
            <a:xfrm>
              <a:off x="2304" y="1296"/>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88439" name="Rectangle 36"/>
            <p:cNvSpPr>
              <a:spLocks noChangeArrowheads="1"/>
            </p:cNvSpPr>
            <p:nvPr/>
          </p:nvSpPr>
          <p:spPr bwMode="auto">
            <a:xfrm>
              <a:off x="1056" y="1296"/>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88440" name="Rectangle 37"/>
            <p:cNvSpPr>
              <a:spLocks noChangeArrowheads="1"/>
            </p:cNvSpPr>
            <p:nvPr/>
          </p:nvSpPr>
          <p:spPr bwMode="auto">
            <a:xfrm>
              <a:off x="432" y="1296"/>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sp>
        <p:nvSpPr>
          <p:cNvPr id="210982" name="AutoShape 38"/>
          <p:cNvSpPr>
            <a:spLocks noChangeArrowheads="1"/>
          </p:cNvSpPr>
          <p:nvPr/>
        </p:nvSpPr>
        <p:spPr bwMode="auto">
          <a:xfrm>
            <a:off x="3810000" y="1066800"/>
            <a:ext cx="3962400" cy="639763"/>
          </a:xfrm>
          <a:prstGeom prst="rightArrow">
            <a:avLst>
              <a:gd name="adj1" fmla="val 54759"/>
              <a:gd name="adj2" fmla="val 65864"/>
            </a:avLst>
          </a:prstGeom>
          <a:noFill/>
          <a:ln w="12700">
            <a:solidFill>
              <a:schemeClr val="tx1"/>
            </a:solidFill>
            <a:prstDash val="sysDot"/>
            <a:miter lim="800000"/>
            <a:headEnd/>
            <a:tailEnd/>
          </a:ln>
        </p:spPr>
        <p:txBody>
          <a:bodyPr wrap="none" anchor="ctr"/>
          <a:lstStyle/>
          <a:p>
            <a:pPr algn="ctr" defTabSz="762000"/>
            <a:r>
              <a:rPr kumimoji="1" lang="en-US" altLang="zh-TW" sz="2000">
                <a:solidFill>
                  <a:schemeClr val="hlink"/>
                </a:solidFill>
                <a:ea typeface="MingLiU" pitchFamily="49" charset="-120"/>
              </a:rPr>
              <a:t>mRNA</a:t>
            </a:r>
          </a:p>
        </p:txBody>
      </p:sp>
      <p:sp>
        <p:nvSpPr>
          <p:cNvPr id="188435" name="AutoShape 39">
            <a:hlinkClick r:id="rId2" action="ppaction://hlinksldjump" highlightClick="1"/>
          </p:cNvPr>
          <p:cNvSpPr>
            <a:spLocks noChangeArrowheads="1"/>
          </p:cNvSpPr>
          <p:nvPr/>
        </p:nvSpPr>
        <p:spPr bwMode="auto">
          <a:xfrm>
            <a:off x="8610600" y="6477000"/>
            <a:ext cx="228600" cy="228600"/>
          </a:xfrm>
          <a:prstGeom prst="actionButtonBackPrevious">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0948"/>
                                        </p:tgtEl>
                                        <p:attrNameLst>
                                          <p:attrName>style.visibility</p:attrName>
                                        </p:attrNameLst>
                                      </p:cBhvr>
                                      <p:to>
                                        <p:strVal val="visible"/>
                                      </p:to>
                                    </p:set>
                                    <p:anim calcmode="lin" valueType="num">
                                      <p:cBhvr additive="base">
                                        <p:cTn id="7" dur="500" fill="hold"/>
                                        <p:tgtEl>
                                          <p:spTgt spid="210948"/>
                                        </p:tgtEl>
                                        <p:attrNameLst>
                                          <p:attrName>ppt_x</p:attrName>
                                        </p:attrNameLst>
                                      </p:cBhvr>
                                      <p:tavLst>
                                        <p:tav tm="0">
                                          <p:val>
                                            <p:strVal val="0-#ppt_w/2"/>
                                          </p:val>
                                        </p:tav>
                                        <p:tav tm="100000">
                                          <p:val>
                                            <p:strVal val="#ppt_x"/>
                                          </p:val>
                                        </p:tav>
                                      </p:tavLst>
                                    </p:anim>
                                    <p:anim calcmode="lin" valueType="num">
                                      <p:cBhvr additive="base">
                                        <p:cTn id="8" dur="500" fill="hold"/>
                                        <p:tgtEl>
                                          <p:spTgt spid="2109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109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499"/>
                                          </p:stCondLst>
                                        </p:cTn>
                                        <p:tgtEl>
                                          <p:spTgt spid="210950"/>
                                        </p:tgtEl>
                                        <p:attrNameLst>
                                          <p:attrName>style.visibility</p:attrName>
                                        </p:attrNameLst>
                                      </p:cBhvr>
                                      <p:to>
                                        <p:strVal val="visible"/>
                                      </p:to>
                                    </p:set>
                                  </p:childTnLst>
                                </p:cTn>
                              </p:par>
                            </p:childTnLst>
                          </p:cTn>
                        </p:par>
                        <p:par>
                          <p:cTn id="16" fill="hold">
                            <p:stCondLst>
                              <p:cond delay="2000"/>
                            </p:stCondLst>
                            <p:childTnLst>
                              <p:par>
                                <p:cTn id="17" presetID="12" presetClass="entr" presetSubtype="8" fill="hold" grpId="0" nodeType="afterEffect">
                                  <p:stCondLst>
                                    <p:cond delay="0"/>
                                  </p:stCondLst>
                                  <p:childTnLst>
                                    <p:set>
                                      <p:cBhvr>
                                        <p:cTn id="18" dur="1" fill="hold">
                                          <p:stCondLst>
                                            <p:cond delay="0"/>
                                          </p:stCondLst>
                                        </p:cTn>
                                        <p:tgtEl>
                                          <p:spTgt spid="210982"/>
                                        </p:tgtEl>
                                        <p:attrNameLst>
                                          <p:attrName>style.visibility</p:attrName>
                                        </p:attrNameLst>
                                      </p:cBhvr>
                                      <p:to>
                                        <p:strVal val="visible"/>
                                      </p:to>
                                    </p:set>
                                    <p:animEffect transition="in" filter="slide(fromLeft)">
                                      <p:cBhvr>
                                        <p:cTn id="19" dur="500"/>
                                        <p:tgtEl>
                                          <p:spTgt spid="210982"/>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210952"/>
                                        </p:tgtEl>
                                        <p:attrNameLst>
                                          <p:attrName>style.visibility</p:attrName>
                                        </p:attrNameLst>
                                      </p:cBhvr>
                                      <p:to>
                                        <p:strVal val="visible"/>
                                      </p:to>
                                    </p:set>
                                    <p:animEffect transition="in" filter="slide(fromTop)">
                                      <p:cBhvr>
                                        <p:cTn id="23" dur="500"/>
                                        <p:tgtEl>
                                          <p:spTgt spid="210952"/>
                                        </p:tgtEl>
                                      </p:cBhvr>
                                    </p:animEffec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2109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0951"/>
                                        </p:tgtEl>
                                        <p:attrNameLst>
                                          <p:attrName>style.visibility</p:attrName>
                                        </p:attrNameLst>
                                      </p:cBhvr>
                                      <p:to>
                                        <p:strVal val="visible"/>
                                      </p:to>
                                    </p:set>
                                    <p:anim calcmode="lin" valueType="num">
                                      <p:cBhvr additive="base">
                                        <p:cTn id="31" dur="500" fill="hold"/>
                                        <p:tgtEl>
                                          <p:spTgt spid="210951"/>
                                        </p:tgtEl>
                                        <p:attrNameLst>
                                          <p:attrName>ppt_x</p:attrName>
                                        </p:attrNameLst>
                                      </p:cBhvr>
                                      <p:tavLst>
                                        <p:tav tm="0">
                                          <p:val>
                                            <p:strVal val="1+#ppt_w/2"/>
                                          </p:val>
                                        </p:tav>
                                        <p:tav tm="100000">
                                          <p:val>
                                            <p:strVal val="#ppt_x"/>
                                          </p:val>
                                        </p:tav>
                                      </p:tavLst>
                                    </p:anim>
                                    <p:anim calcmode="lin" valueType="num">
                                      <p:cBhvr additive="base">
                                        <p:cTn id="32" dur="500" fill="hold"/>
                                        <p:tgtEl>
                                          <p:spTgt spid="2109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10966"/>
                                        </p:tgtEl>
                                        <p:attrNameLst>
                                          <p:attrName>style.visibility</p:attrName>
                                        </p:attrNameLst>
                                      </p:cBhvr>
                                      <p:to>
                                        <p:strVal val="visible"/>
                                      </p:to>
                                    </p:set>
                                    <p:animEffect transition="in" filter="wipe(left)">
                                      <p:cBhvr>
                                        <p:cTn id="42" dur="500"/>
                                        <p:tgtEl>
                                          <p:spTgt spid="210966"/>
                                        </p:tgtEl>
                                      </p:cBhvr>
                                    </p:animEffect>
                                  </p:childTnLst>
                                </p:cTn>
                              </p:par>
                            </p:childTnLst>
                          </p:cTn>
                        </p:par>
                        <p:par>
                          <p:cTn id="43" fill="hold">
                            <p:stCondLst>
                              <p:cond delay="1000"/>
                            </p:stCondLst>
                            <p:childTnLst>
                              <p:par>
                                <p:cTn id="44" presetID="12" presetClass="entr" presetSubtype="8"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slide(fromLeft)">
                                      <p:cBhvr>
                                        <p:cTn id="46" dur="500"/>
                                        <p:tgtEl>
                                          <p:spTgt spid="4"/>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210967"/>
                                        </p:tgtEl>
                                        <p:attrNameLst>
                                          <p:attrName>style.visibility</p:attrName>
                                        </p:attrNameLst>
                                      </p:cBhvr>
                                      <p:to>
                                        <p:strVal val="visible"/>
                                      </p:to>
                                    </p:set>
                                    <p:animEffect transition="in" filter="wipe(left)">
                                      <p:cBhvr>
                                        <p:cTn id="50" dur="500"/>
                                        <p:tgtEl>
                                          <p:spTgt spid="210967"/>
                                        </p:tgtEl>
                                      </p:cBhvr>
                                    </p:animEffect>
                                  </p:childTnLst>
                                </p:cTn>
                              </p:par>
                            </p:childTnLst>
                          </p:cTn>
                        </p:par>
                        <p:par>
                          <p:cTn id="51" fill="hold">
                            <p:stCondLst>
                              <p:cond delay="2000"/>
                            </p:stCondLst>
                            <p:childTnLst>
                              <p:par>
                                <p:cTn id="52" presetID="1" presetClass="entr" presetSubtype="0" fill="hold" nodeType="after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2500"/>
                            </p:stCondLst>
                            <p:childTnLst>
                              <p:par>
                                <p:cTn id="55" presetID="1" presetClass="entr" presetSubtype="0" fill="hold" grpId="0" nodeType="afterEffect">
                                  <p:stCondLst>
                                    <p:cond delay="3000"/>
                                  </p:stCondLst>
                                  <p:childTnLst>
                                    <p:set>
                                      <p:cBhvr>
                                        <p:cTn id="56" dur="1" fill="hold">
                                          <p:stCondLst>
                                            <p:cond delay="499"/>
                                          </p:stCondLst>
                                        </p:cTn>
                                        <p:tgtEl>
                                          <p:spTgt spid="210974"/>
                                        </p:tgtEl>
                                        <p:attrNameLst>
                                          <p:attrName>style.visibility</p:attrName>
                                        </p:attrNameLst>
                                      </p:cBhvr>
                                      <p:to>
                                        <p:strVal val="visible"/>
                                      </p:to>
                                    </p:set>
                                  </p:childTnLst>
                                </p:cTn>
                              </p:par>
                            </p:childTnLst>
                          </p:cTn>
                        </p:par>
                        <p:par>
                          <p:cTn id="57" fill="hold">
                            <p:stCondLst>
                              <p:cond delay="6000"/>
                            </p:stCondLst>
                            <p:childTnLst>
                              <p:par>
                                <p:cTn id="58" presetID="12" presetClass="entr" presetSubtype="8" fill="hold" grpId="0" nodeType="afterEffect">
                                  <p:stCondLst>
                                    <p:cond delay="0"/>
                                  </p:stCondLst>
                                  <p:childTnLst>
                                    <p:set>
                                      <p:cBhvr>
                                        <p:cTn id="59" dur="1" fill="hold">
                                          <p:stCondLst>
                                            <p:cond delay="0"/>
                                          </p:stCondLst>
                                        </p:cTn>
                                        <p:tgtEl>
                                          <p:spTgt spid="210968"/>
                                        </p:tgtEl>
                                        <p:attrNameLst>
                                          <p:attrName>style.visibility</p:attrName>
                                        </p:attrNameLst>
                                      </p:cBhvr>
                                      <p:to>
                                        <p:strVal val="visible"/>
                                      </p:to>
                                    </p:set>
                                    <p:animEffect transition="in" filter="slide(fromLeft)">
                                      <p:cBhvr>
                                        <p:cTn id="60" dur="500"/>
                                        <p:tgtEl>
                                          <p:spTgt spid="210968"/>
                                        </p:tgtEl>
                                      </p:cBhvr>
                                    </p:animEffect>
                                  </p:childTnLst>
                                </p:cTn>
                              </p:par>
                            </p:childTnLst>
                          </p:cTn>
                        </p:par>
                        <p:par>
                          <p:cTn id="61" fill="hold">
                            <p:stCondLst>
                              <p:cond delay="6500"/>
                            </p:stCondLst>
                            <p:childTnLst>
                              <p:par>
                                <p:cTn id="62" presetID="12" presetClass="entr" presetSubtype="1" fill="hold" grpId="0" nodeType="afterEffect">
                                  <p:stCondLst>
                                    <p:cond delay="0"/>
                                  </p:stCondLst>
                                  <p:childTnLst>
                                    <p:set>
                                      <p:cBhvr>
                                        <p:cTn id="63" dur="1" fill="hold">
                                          <p:stCondLst>
                                            <p:cond delay="0"/>
                                          </p:stCondLst>
                                        </p:cTn>
                                        <p:tgtEl>
                                          <p:spTgt spid="210975"/>
                                        </p:tgtEl>
                                        <p:attrNameLst>
                                          <p:attrName>style.visibility</p:attrName>
                                        </p:attrNameLst>
                                      </p:cBhvr>
                                      <p:to>
                                        <p:strVal val="visible"/>
                                      </p:to>
                                    </p:set>
                                    <p:animEffect transition="in" filter="slide(fromTop)">
                                      <p:cBhvr>
                                        <p:cTn id="64" dur="500"/>
                                        <p:tgtEl>
                                          <p:spTgt spid="21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autoUpdateAnimBg="0"/>
      <p:bldP spid="210949" grpId="0" animBg="1" autoUpdateAnimBg="0"/>
      <p:bldP spid="210950" grpId="0" animBg="1" autoUpdateAnimBg="0"/>
      <p:bldP spid="210951" grpId="0" autoUpdateAnimBg="0"/>
      <p:bldP spid="210952" grpId="0" autoUpdateAnimBg="0"/>
      <p:bldP spid="210959" grpId="0" animBg="1" autoUpdateAnimBg="0"/>
      <p:bldP spid="210966" grpId="0" animBg="1"/>
      <p:bldP spid="210967" grpId="0" animBg="1"/>
      <p:bldP spid="210968" grpId="0" animBg="1" autoUpdateAnimBg="0"/>
      <p:bldP spid="210974" grpId="0" animBg="1" autoUpdateAnimBg="0"/>
      <p:bldP spid="210975" grpId="0" autoUpdateAnimBg="0"/>
      <p:bldP spid="210982" grpId="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Text Box 4"/>
          <p:cNvSpPr txBox="1">
            <a:spLocks noChangeArrowheads="1"/>
          </p:cNvSpPr>
          <p:nvPr/>
        </p:nvSpPr>
        <p:spPr bwMode="auto">
          <a:xfrm>
            <a:off x="0" y="0"/>
            <a:ext cx="684213" cy="6884988"/>
          </a:xfrm>
          <a:prstGeom prst="rect">
            <a:avLst/>
          </a:prstGeom>
          <a:solidFill>
            <a:srgbClr val="FFEBF5"/>
          </a:solidFill>
          <a:ln w="12700">
            <a:solidFill>
              <a:srgbClr val="CC0066"/>
            </a:solidFill>
            <a:miter lim="800000"/>
            <a:headEnd/>
            <a:tailEnd/>
          </a:ln>
        </p:spPr>
        <p:txBody>
          <a:bodyPr vert="eaVert">
            <a:spAutoFit/>
          </a:bodyPr>
          <a:lstStyle/>
          <a:p>
            <a:pPr algn="ctr" defTabSz="762000"/>
            <a:r>
              <a:rPr kumimoji="1" lang="zh-TW" altLang="en-US" sz="3200">
                <a:solidFill>
                  <a:srgbClr val="CC0066"/>
                </a:solidFill>
                <a:latin typeface="华文新魏" pitchFamily="2" charset="-122"/>
                <a:ea typeface="华文新魏" pitchFamily="2" charset="-122"/>
              </a:rPr>
              <a:t> </a:t>
            </a:r>
            <a:r>
              <a:rPr kumimoji="1" lang="zh-CN" altLang="en-US" sz="3200">
                <a:solidFill>
                  <a:srgbClr val="CC0066"/>
                </a:solidFill>
                <a:latin typeface="华文新魏" pitchFamily="2" charset="-122"/>
                <a:ea typeface="华文新魏" pitchFamily="2" charset="-122"/>
              </a:rPr>
              <a:t>酶合成的</a:t>
            </a:r>
            <a:r>
              <a:rPr kumimoji="1" lang="zh-CN" altLang="en-US" sz="3200">
                <a:solidFill>
                  <a:srgbClr val="0000FF"/>
                </a:solidFill>
                <a:latin typeface="华文新魏" pitchFamily="2" charset="-122"/>
                <a:ea typeface="华文新魏" pitchFamily="2" charset="-122"/>
              </a:rPr>
              <a:t>阻遏</a:t>
            </a:r>
            <a:r>
              <a:rPr kumimoji="1" lang="zh-CN" altLang="en-US" sz="3200">
                <a:solidFill>
                  <a:srgbClr val="CC0066"/>
                </a:solidFill>
                <a:latin typeface="华文新魏" pitchFamily="2" charset="-122"/>
                <a:ea typeface="华文新魏" pitchFamily="2" charset="-122"/>
              </a:rPr>
              <a:t>（</a:t>
            </a:r>
            <a:r>
              <a:rPr kumimoji="1" lang="zh-CN" altLang="en-US" sz="3200">
                <a:solidFill>
                  <a:schemeClr val="hlink"/>
                </a:solidFill>
                <a:latin typeface="华文新魏" pitchFamily="2" charset="-122"/>
                <a:ea typeface="华文新魏" pitchFamily="2" charset="-122"/>
              </a:rPr>
              <a:t>分解代谢物阻遏</a:t>
            </a:r>
            <a:r>
              <a:rPr kumimoji="1" lang="en-US" altLang="zh-CN" sz="3200">
                <a:solidFill>
                  <a:srgbClr val="CC0066"/>
                </a:solidFill>
                <a:latin typeface="华文新魏" pitchFamily="2" charset="-122"/>
                <a:ea typeface="华文新魏" pitchFamily="2" charset="-122"/>
              </a:rPr>
              <a:t>)</a:t>
            </a:r>
            <a:endParaRPr kumimoji="1" lang="en-US" altLang="zh-TW" sz="2800">
              <a:solidFill>
                <a:schemeClr val="accent2"/>
              </a:solidFill>
              <a:latin typeface="华文新魏" pitchFamily="2" charset="-122"/>
              <a:ea typeface="华文新魏" pitchFamily="2" charset="-122"/>
            </a:endParaRPr>
          </a:p>
        </p:txBody>
      </p:sp>
      <p:sp>
        <p:nvSpPr>
          <p:cNvPr id="206853" name="AutoShape 5"/>
          <p:cNvSpPr>
            <a:spLocks noChangeArrowheads="1"/>
          </p:cNvSpPr>
          <p:nvPr/>
        </p:nvSpPr>
        <p:spPr bwMode="auto">
          <a:xfrm>
            <a:off x="4437063" y="1993900"/>
            <a:ext cx="3498850" cy="639763"/>
          </a:xfrm>
          <a:prstGeom prst="rightArrow">
            <a:avLst>
              <a:gd name="adj1" fmla="val 54759"/>
              <a:gd name="adj2" fmla="val 58159"/>
            </a:avLst>
          </a:prstGeom>
          <a:solidFill>
            <a:srgbClr val="CC66FF"/>
          </a:solidFill>
          <a:ln w="12700">
            <a:noFill/>
            <a:miter lim="800000"/>
            <a:headEnd/>
            <a:tailEnd/>
          </a:ln>
        </p:spPr>
        <p:txBody>
          <a:bodyPr wrap="none" anchor="ctr"/>
          <a:lstStyle/>
          <a:p>
            <a:pPr algn="ctr" defTabSz="762000"/>
            <a:r>
              <a:rPr kumimoji="1" lang="en-US" altLang="zh-TW" sz="2000">
                <a:solidFill>
                  <a:schemeClr val="bg1"/>
                </a:solidFill>
                <a:ea typeface="MingLiU" pitchFamily="49" charset="-120"/>
              </a:rPr>
              <a:t>mRNA</a:t>
            </a:r>
          </a:p>
        </p:txBody>
      </p:sp>
      <p:sp>
        <p:nvSpPr>
          <p:cNvPr id="206854" name="Oval 6"/>
          <p:cNvSpPr>
            <a:spLocks noChangeArrowheads="1"/>
          </p:cNvSpPr>
          <p:nvPr/>
        </p:nvSpPr>
        <p:spPr bwMode="auto">
          <a:xfrm>
            <a:off x="2874963" y="1754188"/>
            <a:ext cx="1822450" cy="1360487"/>
          </a:xfrm>
          <a:prstGeom prst="ellipse">
            <a:avLst/>
          </a:prstGeom>
          <a:solidFill>
            <a:schemeClr val="accent2"/>
          </a:solidFill>
          <a:ln w="12700">
            <a:solidFill>
              <a:schemeClr val="tx1"/>
            </a:solidFill>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sp>
        <p:nvSpPr>
          <p:cNvPr id="206855" name="Text Box 7"/>
          <p:cNvSpPr txBox="1">
            <a:spLocks noChangeArrowheads="1"/>
          </p:cNvSpPr>
          <p:nvPr/>
        </p:nvSpPr>
        <p:spPr bwMode="auto">
          <a:xfrm>
            <a:off x="8080375" y="2073275"/>
            <a:ext cx="692150" cy="457200"/>
          </a:xfrm>
          <a:prstGeom prst="rect">
            <a:avLst/>
          </a:prstGeom>
          <a:noFill/>
          <a:ln w="12700">
            <a:noFill/>
            <a:miter lim="800000"/>
            <a:headEnd/>
            <a:tailEnd/>
          </a:ln>
        </p:spPr>
        <p:txBody>
          <a:bodyPr wrap="none">
            <a:spAutoFit/>
          </a:bodyPr>
          <a:lstStyle/>
          <a:p>
            <a:pPr defTabSz="762000"/>
            <a:r>
              <a:rPr kumimoji="1" lang="en-US" altLang="zh-TW" sz="2400">
                <a:solidFill>
                  <a:srgbClr val="009900"/>
                </a:solidFill>
                <a:latin typeface="Arial Black" pitchFamily="34" charset="0"/>
                <a:ea typeface="MingLiU" pitchFamily="49" charset="-120"/>
              </a:rPr>
              <a:t>ON</a:t>
            </a:r>
          </a:p>
        </p:txBody>
      </p:sp>
      <p:grpSp>
        <p:nvGrpSpPr>
          <p:cNvPr id="189446" name="Group 8"/>
          <p:cNvGrpSpPr>
            <a:grpSpLocks/>
          </p:cNvGrpSpPr>
          <p:nvPr/>
        </p:nvGrpSpPr>
        <p:grpSpPr bwMode="auto">
          <a:xfrm>
            <a:off x="1198563" y="1512888"/>
            <a:ext cx="7653337" cy="320675"/>
            <a:chOff x="432" y="1200"/>
            <a:chExt cx="5040" cy="192"/>
          </a:xfrm>
        </p:grpSpPr>
        <p:sp>
          <p:nvSpPr>
            <p:cNvPr id="189499" name="Rectangle 9"/>
            <p:cNvSpPr>
              <a:spLocks noChangeArrowheads="1"/>
            </p:cNvSpPr>
            <p:nvPr/>
          </p:nvSpPr>
          <p:spPr bwMode="auto">
            <a:xfrm>
              <a:off x="432" y="1200"/>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89500" name="Rectangle 10"/>
            <p:cNvSpPr>
              <a:spLocks noChangeArrowheads="1"/>
            </p:cNvSpPr>
            <p:nvPr/>
          </p:nvSpPr>
          <p:spPr bwMode="auto">
            <a:xfrm>
              <a:off x="2448" y="1200"/>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89501" name="Rectangle 11"/>
            <p:cNvSpPr>
              <a:spLocks noChangeArrowheads="1"/>
            </p:cNvSpPr>
            <p:nvPr/>
          </p:nvSpPr>
          <p:spPr bwMode="auto">
            <a:xfrm>
              <a:off x="3072" y="1200"/>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89502" name="Rectangle 12"/>
            <p:cNvSpPr>
              <a:spLocks noChangeArrowheads="1"/>
            </p:cNvSpPr>
            <p:nvPr/>
          </p:nvSpPr>
          <p:spPr bwMode="auto">
            <a:xfrm>
              <a:off x="1824" y="1200"/>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89503" name="Rectangle 13"/>
            <p:cNvSpPr>
              <a:spLocks noChangeArrowheads="1"/>
            </p:cNvSpPr>
            <p:nvPr/>
          </p:nvSpPr>
          <p:spPr bwMode="auto">
            <a:xfrm>
              <a:off x="1200" y="1200"/>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grpSp>
        <p:nvGrpSpPr>
          <p:cNvPr id="3" name="Group 14"/>
          <p:cNvGrpSpPr>
            <a:grpSpLocks/>
          </p:cNvGrpSpPr>
          <p:nvPr/>
        </p:nvGrpSpPr>
        <p:grpSpPr bwMode="auto">
          <a:xfrm>
            <a:off x="762000" y="231775"/>
            <a:ext cx="3717925" cy="1249363"/>
            <a:chOff x="240" y="432"/>
            <a:chExt cx="2448" cy="749"/>
          </a:xfrm>
        </p:grpSpPr>
        <p:grpSp>
          <p:nvGrpSpPr>
            <p:cNvPr id="189486" name="Group 15"/>
            <p:cNvGrpSpPr>
              <a:grpSpLocks/>
            </p:cNvGrpSpPr>
            <p:nvPr/>
          </p:nvGrpSpPr>
          <p:grpSpPr bwMode="auto">
            <a:xfrm>
              <a:off x="240" y="480"/>
              <a:ext cx="572" cy="291"/>
              <a:chOff x="1728" y="528"/>
              <a:chExt cx="572" cy="291"/>
            </a:xfrm>
          </p:grpSpPr>
          <p:sp>
            <p:nvSpPr>
              <p:cNvPr id="189497" name="AutoShape 16"/>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1600">
                  <a:latin typeface="MingLiU" pitchFamily="49" charset="-120"/>
                  <a:ea typeface="MingLiU" pitchFamily="49" charset="-120"/>
                </a:endParaRPr>
              </a:p>
            </p:txBody>
          </p:sp>
          <p:sp>
            <p:nvSpPr>
              <p:cNvPr id="189498" name="Text Box 17"/>
              <p:cNvSpPr txBox="1">
                <a:spLocks noChangeArrowheads="1"/>
              </p:cNvSpPr>
              <p:nvPr/>
            </p:nvSpPr>
            <p:spPr bwMode="auto">
              <a:xfrm>
                <a:off x="1763" y="600"/>
                <a:ext cx="537" cy="201"/>
              </a:xfrm>
              <a:prstGeom prst="rect">
                <a:avLst/>
              </a:prstGeom>
              <a:noFill/>
              <a:ln w="12700">
                <a:noFill/>
                <a:miter lim="800000"/>
                <a:headEnd/>
                <a:tailEnd/>
              </a:ln>
            </p:spPr>
            <p:txBody>
              <a:bodyPr wrap="none">
                <a:spAutoFit/>
              </a:bodyPr>
              <a:lstStyle/>
              <a:p>
                <a:pPr defTabSz="762000"/>
                <a:r>
                  <a:rPr kumimoji="1" lang="en-US" altLang="zh-TW" sz="1600">
                    <a:solidFill>
                      <a:srgbClr val="FF0000"/>
                    </a:solidFill>
                    <a:latin typeface="Arial Black" pitchFamily="34" charset="0"/>
                    <a:ea typeface="MingLiU" pitchFamily="49" charset="-120"/>
                  </a:rPr>
                  <a:t>cAMP</a:t>
                </a:r>
              </a:p>
            </p:txBody>
          </p:sp>
        </p:grpSp>
        <p:sp>
          <p:nvSpPr>
            <p:cNvPr id="189487" name="AutoShape 18"/>
            <p:cNvSpPr>
              <a:spLocks noChangeArrowheads="1"/>
            </p:cNvSpPr>
            <p:nvPr/>
          </p:nvSpPr>
          <p:spPr bwMode="auto">
            <a:xfrm rot="-5400000">
              <a:off x="1044" y="348"/>
              <a:ext cx="360" cy="528"/>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rgbClr val="FF0000"/>
                  </a:solidFill>
                  <a:latin typeface="Arial Black" pitchFamily="34" charset="0"/>
                  <a:ea typeface="MingLiU" pitchFamily="49" charset="-120"/>
                </a:rPr>
                <a:t>C</a:t>
              </a:r>
              <a:r>
                <a:rPr kumimoji="1" lang="en-US" altLang="zh-CN" sz="2000">
                  <a:solidFill>
                    <a:srgbClr val="FF0000"/>
                  </a:solidFill>
                  <a:latin typeface="Arial Black" pitchFamily="34" charset="0"/>
                  <a:ea typeface="MingLiU" pitchFamily="49" charset="-120"/>
                </a:rPr>
                <a:t>A</a:t>
              </a:r>
              <a:r>
                <a:rPr kumimoji="1" lang="en-US" altLang="zh-TW" sz="2000">
                  <a:solidFill>
                    <a:srgbClr val="FF0000"/>
                  </a:solidFill>
                  <a:latin typeface="Arial Black" pitchFamily="34" charset="0"/>
                  <a:ea typeface="MingLiU" pitchFamily="49" charset="-120"/>
                </a:rPr>
                <a:t>P</a:t>
              </a:r>
            </a:p>
          </p:txBody>
        </p:sp>
        <p:grpSp>
          <p:nvGrpSpPr>
            <p:cNvPr id="189488" name="Group 19"/>
            <p:cNvGrpSpPr>
              <a:grpSpLocks/>
            </p:cNvGrpSpPr>
            <p:nvPr/>
          </p:nvGrpSpPr>
          <p:grpSpPr bwMode="auto">
            <a:xfrm>
              <a:off x="1968" y="624"/>
              <a:ext cx="720" cy="557"/>
              <a:chOff x="1728" y="1824"/>
              <a:chExt cx="720" cy="557"/>
            </a:xfrm>
          </p:grpSpPr>
          <p:grpSp>
            <p:nvGrpSpPr>
              <p:cNvPr id="189491" name="Group 20"/>
              <p:cNvGrpSpPr>
                <a:grpSpLocks/>
              </p:cNvGrpSpPr>
              <p:nvPr/>
            </p:nvGrpSpPr>
            <p:grpSpPr bwMode="auto">
              <a:xfrm>
                <a:off x="1728" y="1824"/>
                <a:ext cx="528" cy="557"/>
                <a:chOff x="2496" y="523"/>
                <a:chExt cx="528" cy="557"/>
              </a:xfrm>
            </p:grpSpPr>
            <p:sp>
              <p:nvSpPr>
                <p:cNvPr id="189493" name="AutoShape 21"/>
                <p:cNvSpPr>
                  <a:spLocks noChangeArrowheads="1"/>
                </p:cNvSpPr>
                <p:nvPr/>
              </p:nvSpPr>
              <p:spPr bwMode="auto">
                <a:xfrm rot="-5400000">
                  <a:off x="2580" y="636"/>
                  <a:ext cx="360" cy="528"/>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rgbClr val="FF0000"/>
                      </a:solidFill>
                      <a:latin typeface="Arial Black" pitchFamily="34" charset="0"/>
                      <a:ea typeface="MingLiU" pitchFamily="49" charset="-120"/>
                    </a:rPr>
                    <a:t>C</a:t>
                  </a:r>
                  <a:r>
                    <a:rPr kumimoji="1" lang="en-US" altLang="zh-CN" sz="2000">
                      <a:solidFill>
                        <a:srgbClr val="FF0000"/>
                      </a:solidFill>
                      <a:latin typeface="Arial Black" pitchFamily="34" charset="0"/>
                      <a:ea typeface="MingLiU" pitchFamily="49" charset="-120"/>
                    </a:rPr>
                    <a:t>A</a:t>
                  </a:r>
                  <a:r>
                    <a:rPr kumimoji="1" lang="en-US" altLang="zh-TW" sz="2000">
                      <a:solidFill>
                        <a:srgbClr val="FF0000"/>
                      </a:solidFill>
                      <a:latin typeface="Arial Black" pitchFamily="34" charset="0"/>
                      <a:ea typeface="MingLiU" pitchFamily="49" charset="-120"/>
                    </a:rPr>
                    <a:t>P</a:t>
                  </a:r>
                </a:p>
              </p:txBody>
            </p:sp>
            <p:grpSp>
              <p:nvGrpSpPr>
                <p:cNvPr id="189494" name="Group 22"/>
                <p:cNvGrpSpPr>
                  <a:grpSpLocks/>
                </p:cNvGrpSpPr>
                <p:nvPr/>
              </p:nvGrpSpPr>
              <p:grpSpPr bwMode="auto">
                <a:xfrm>
                  <a:off x="2592" y="523"/>
                  <a:ext cx="336" cy="315"/>
                  <a:chOff x="1728" y="504"/>
                  <a:chExt cx="336" cy="315"/>
                </a:xfrm>
              </p:grpSpPr>
              <p:sp>
                <p:nvSpPr>
                  <p:cNvPr id="189495" name="AutoShape 23"/>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2000">
                      <a:latin typeface="MingLiU" pitchFamily="49" charset="-120"/>
                      <a:ea typeface="MingLiU" pitchFamily="49" charset="-120"/>
                    </a:endParaRPr>
                  </a:p>
                </p:txBody>
              </p:sp>
              <p:sp>
                <p:nvSpPr>
                  <p:cNvPr id="189496" name="Text Box 24"/>
                  <p:cNvSpPr txBox="1">
                    <a:spLocks noChangeArrowheads="1"/>
                  </p:cNvSpPr>
                  <p:nvPr/>
                </p:nvSpPr>
                <p:spPr bwMode="auto">
                  <a:xfrm>
                    <a:off x="1760" y="504"/>
                    <a:ext cx="121" cy="311"/>
                  </a:xfrm>
                  <a:prstGeom prst="rect">
                    <a:avLst/>
                  </a:prstGeom>
                  <a:noFill/>
                  <a:ln w="12700">
                    <a:noFill/>
                    <a:miter lim="800000"/>
                    <a:headEnd/>
                    <a:tailEnd/>
                  </a:ln>
                </p:spPr>
                <p:txBody>
                  <a:bodyPr wrap="none">
                    <a:spAutoFit/>
                  </a:bodyPr>
                  <a:lstStyle/>
                  <a:p>
                    <a:pPr defTabSz="762000"/>
                    <a:endParaRPr kumimoji="1" lang="en-US" altLang="zh-TW" sz="2800">
                      <a:solidFill>
                        <a:schemeClr val="hlink"/>
                      </a:solidFill>
                      <a:latin typeface="Arial Black" pitchFamily="34" charset="0"/>
                      <a:ea typeface="MingLiU" pitchFamily="49" charset="-120"/>
                    </a:endParaRPr>
                  </a:p>
                </p:txBody>
              </p:sp>
            </p:grpSp>
          </p:grpSp>
          <p:sp>
            <p:nvSpPr>
              <p:cNvPr id="189492" name="Text Box 25"/>
              <p:cNvSpPr txBox="1">
                <a:spLocks noChangeArrowheads="1"/>
              </p:cNvSpPr>
              <p:nvPr/>
            </p:nvSpPr>
            <p:spPr bwMode="auto">
              <a:xfrm>
                <a:off x="1872" y="1920"/>
                <a:ext cx="576" cy="202"/>
              </a:xfrm>
              <a:prstGeom prst="rect">
                <a:avLst/>
              </a:prstGeom>
              <a:noFill/>
              <a:ln w="9525">
                <a:noFill/>
                <a:miter lim="800000"/>
                <a:headEnd/>
                <a:tailEnd/>
              </a:ln>
            </p:spPr>
            <p:txBody>
              <a:bodyPr>
                <a:spAutoFit/>
              </a:bodyPr>
              <a:lstStyle/>
              <a:p>
                <a:pPr algn="ctr">
                  <a:spcBef>
                    <a:spcPct val="50000"/>
                  </a:spcBef>
                </a:pPr>
                <a:r>
                  <a:rPr kumimoji="1" lang="en-US" altLang="zh-TW" sz="1600">
                    <a:solidFill>
                      <a:srgbClr val="FF0000"/>
                    </a:solidFill>
                    <a:latin typeface="Arial Black" pitchFamily="34" charset="0"/>
                    <a:ea typeface="MingLiU" pitchFamily="49" charset="-120"/>
                  </a:rPr>
                  <a:t>cAMP</a:t>
                </a:r>
                <a:endParaRPr kumimoji="1" lang="en-US" altLang="zh-CN" sz="1600">
                  <a:solidFill>
                    <a:srgbClr val="FF0000"/>
                  </a:solidFill>
                  <a:latin typeface="Arial Black" pitchFamily="34" charset="0"/>
                  <a:ea typeface="MingLiU" pitchFamily="49" charset="-120"/>
                </a:endParaRPr>
              </a:p>
            </p:txBody>
          </p:sp>
        </p:grpSp>
        <p:sp>
          <p:nvSpPr>
            <p:cNvPr id="189489" name="Text Box 26"/>
            <p:cNvSpPr txBox="1">
              <a:spLocks noChangeArrowheads="1"/>
            </p:cNvSpPr>
            <p:nvPr/>
          </p:nvSpPr>
          <p:spPr bwMode="auto">
            <a:xfrm>
              <a:off x="672" y="529"/>
              <a:ext cx="240" cy="274"/>
            </a:xfrm>
            <a:prstGeom prst="rect">
              <a:avLst/>
            </a:prstGeom>
            <a:noFill/>
            <a:ln w="9525">
              <a:noFill/>
              <a:miter lim="800000"/>
              <a:headEnd/>
              <a:tailEnd/>
            </a:ln>
          </p:spPr>
          <p:txBody>
            <a:bodyPr>
              <a:spAutoFit/>
            </a:bodyPr>
            <a:lstStyle/>
            <a:p>
              <a:pPr algn="ctr">
                <a:spcBef>
                  <a:spcPct val="50000"/>
                </a:spcBef>
              </a:pPr>
              <a:r>
                <a:rPr kumimoji="1" lang="en-US" altLang="zh-CN" sz="2400">
                  <a:latin typeface="Tahoma" pitchFamily="34" charset="0"/>
                </a:rPr>
                <a:t>+</a:t>
              </a:r>
            </a:p>
          </p:txBody>
        </p:sp>
        <p:sp>
          <p:nvSpPr>
            <p:cNvPr id="189490" name="Line 27"/>
            <p:cNvSpPr>
              <a:spLocks noChangeShapeType="1"/>
            </p:cNvSpPr>
            <p:nvPr/>
          </p:nvSpPr>
          <p:spPr bwMode="auto">
            <a:xfrm>
              <a:off x="1536" y="720"/>
              <a:ext cx="432" cy="192"/>
            </a:xfrm>
            <a:prstGeom prst="line">
              <a:avLst/>
            </a:prstGeom>
            <a:noFill/>
            <a:ln w="9525">
              <a:solidFill>
                <a:schemeClr val="tx1"/>
              </a:solidFill>
              <a:miter lim="800000"/>
              <a:headEnd/>
              <a:tailEnd type="triangle" w="med" len="med"/>
            </a:ln>
          </p:spPr>
          <p:txBody>
            <a:bodyPr wrap="none"/>
            <a:lstStyle/>
            <a:p>
              <a:endParaRPr lang="zh-CN" altLang="en-US"/>
            </a:p>
          </p:txBody>
        </p:sp>
      </p:grpSp>
      <p:sp>
        <p:nvSpPr>
          <p:cNvPr id="206876" name="AutoShape 28"/>
          <p:cNvSpPr>
            <a:spLocks noChangeArrowheads="1"/>
          </p:cNvSpPr>
          <p:nvPr/>
        </p:nvSpPr>
        <p:spPr bwMode="auto">
          <a:xfrm>
            <a:off x="4479925" y="5519738"/>
            <a:ext cx="3497263" cy="639762"/>
          </a:xfrm>
          <a:prstGeom prst="rightArrow">
            <a:avLst>
              <a:gd name="adj1" fmla="val 54759"/>
              <a:gd name="adj2" fmla="val 58132"/>
            </a:avLst>
          </a:prstGeom>
          <a:noFill/>
          <a:ln w="12700">
            <a:solidFill>
              <a:schemeClr val="tx1"/>
            </a:solidFill>
            <a:prstDash val="sysDot"/>
            <a:miter lim="800000"/>
            <a:headEnd/>
            <a:tailEnd/>
          </a:ln>
        </p:spPr>
        <p:txBody>
          <a:bodyPr wrap="none" anchor="ctr"/>
          <a:lstStyle/>
          <a:p>
            <a:pPr algn="ctr" defTabSz="762000"/>
            <a:r>
              <a:rPr kumimoji="1" lang="en-US" altLang="zh-TW" sz="2000">
                <a:solidFill>
                  <a:schemeClr val="bg1"/>
                </a:solidFill>
                <a:ea typeface="MingLiU" pitchFamily="49" charset="-120"/>
              </a:rPr>
              <a:t>mRNA</a:t>
            </a:r>
          </a:p>
        </p:txBody>
      </p:sp>
      <p:sp>
        <p:nvSpPr>
          <p:cNvPr id="206877" name="Oval 29"/>
          <p:cNvSpPr>
            <a:spLocks noChangeArrowheads="1"/>
          </p:cNvSpPr>
          <p:nvPr/>
        </p:nvSpPr>
        <p:spPr bwMode="auto">
          <a:xfrm>
            <a:off x="2874963" y="5359400"/>
            <a:ext cx="1822450" cy="1360488"/>
          </a:xfrm>
          <a:prstGeom prst="ellipse">
            <a:avLst/>
          </a:prstGeom>
          <a:solidFill>
            <a:schemeClr val="accent2"/>
          </a:solidFill>
          <a:ln w="12700">
            <a:solidFill>
              <a:schemeClr val="tx1"/>
            </a:solidFill>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sp>
        <p:nvSpPr>
          <p:cNvPr id="206878" name="Text Box 30"/>
          <p:cNvSpPr txBox="1">
            <a:spLocks noChangeArrowheads="1"/>
          </p:cNvSpPr>
          <p:nvPr/>
        </p:nvSpPr>
        <p:spPr bwMode="auto">
          <a:xfrm>
            <a:off x="8123238" y="5599113"/>
            <a:ext cx="844550" cy="457200"/>
          </a:xfrm>
          <a:prstGeom prst="rect">
            <a:avLst/>
          </a:prstGeom>
          <a:noFill/>
          <a:ln w="12700">
            <a:noFill/>
            <a:miter lim="800000"/>
            <a:headEnd/>
            <a:tailEnd/>
          </a:ln>
        </p:spPr>
        <p:txBody>
          <a:bodyPr wrap="none">
            <a:spAutoFit/>
          </a:bodyPr>
          <a:lstStyle/>
          <a:p>
            <a:pPr defTabSz="762000"/>
            <a:r>
              <a:rPr kumimoji="1" lang="en-US" altLang="zh-TW" sz="2400">
                <a:solidFill>
                  <a:schemeClr val="tx2"/>
                </a:solidFill>
                <a:latin typeface="Arial Black" pitchFamily="34" charset="0"/>
                <a:ea typeface="MingLiU" pitchFamily="49" charset="-120"/>
              </a:rPr>
              <a:t>OFF</a:t>
            </a:r>
          </a:p>
        </p:txBody>
      </p:sp>
      <p:grpSp>
        <p:nvGrpSpPr>
          <p:cNvPr id="189451" name="Group 31"/>
          <p:cNvGrpSpPr>
            <a:grpSpLocks/>
          </p:cNvGrpSpPr>
          <p:nvPr/>
        </p:nvGrpSpPr>
        <p:grpSpPr bwMode="auto">
          <a:xfrm>
            <a:off x="1198563" y="5038725"/>
            <a:ext cx="7653337" cy="320675"/>
            <a:chOff x="480" y="3120"/>
            <a:chExt cx="5040" cy="192"/>
          </a:xfrm>
        </p:grpSpPr>
        <p:sp>
          <p:nvSpPr>
            <p:cNvPr id="189481" name="Rectangle 32"/>
            <p:cNvSpPr>
              <a:spLocks noChangeArrowheads="1"/>
            </p:cNvSpPr>
            <p:nvPr/>
          </p:nvSpPr>
          <p:spPr bwMode="auto">
            <a:xfrm>
              <a:off x="480" y="3120"/>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89482" name="Rectangle 33"/>
            <p:cNvSpPr>
              <a:spLocks noChangeArrowheads="1"/>
            </p:cNvSpPr>
            <p:nvPr/>
          </p:nvSpPr>
          <p:spPr bwMode="auto">
            <a:xfrm>
              <a:off x="2496" y="3120"/>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89483" name="Rectangle 34"/>
            <p:cNvSpPr>
              <a:spLocks noChangeArrowheads="1"/>
            </p:cNvSpPr>
            <p:nvPr/>
          </p:nvSpPr>
          <p:spPr bwMode="auto">
            <a:xfrm>
              <a:off x="3120" y="3120"/>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89484" name="Rectangle 35"/>
            <p:cNvSpPr>
              <a:spLocks noChangeArrowheads="1"/>
            </p:cNvSpPr>
            <p:nvPr/>
          </p:nvSpPr>
          <p:spPr bwMode="auto">
            <a:xfrm>
              <a:off x="1872" y="3120"/>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89485" name="Rectangle 36"/>
            <p:cNvSpPr>
              <a:spLocks noChangeArrowheads="1"/>
            </p:cNvSpPr>
            <p:nvPr/>
          </p:nvSpPr>
          <p:spPr bwMode="auto">
            <a:xfrm>
              <a:off x="1248" y="3120"/>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sp>
        <p:nvSpPr>
          <p:cNvPr id="206885" name="Rectangle 37"/>
          <p:cNvSpPr>
            <a:spLocks noChangeArrowheads="1"/>
          </p:cNvSpPr>
          <p:nvPr/>
        </p:nvSpPr>
        <p:spPr bwMode="auto">
          <a:xfrm>
            <a:off x="3459163" y="5118100"/>
            <a:ext cx="579437" cy="701675"/>
          </a:xfrm>
          <a:prstGeom prst="rect">
            <a:avLst/>
          </a:prstGeom>
          <a:noFill/>
          <a:ln w="12700">
            <a:noFill/>
            <a:miter lim="800000"/>
            <a:headEnd/>
            <a:tailEnd/>
          </a:ln>
        </p:spPr>
        <p:txBody>
          <a:bodyPr wrap="none">
            <a:spAutoFit/>
          </a:bodyPr>
          <a:lstStyle/>
          <a:p>
            <a:pPr defTabSz="762000"/>
            <a:r>
              <a:rPr kumimoji="1" lang="en-US" altLang="zh-TW" sz="4000">
                <a:solidFill>
                  <a:srgbClr val="FF0000"/>
                </a:solidFill>
                <a:latin typeface="Arial Black" pitchFamily="34" charset="0"/>
                <a:ea typeface="MingLiU" pitchFamily="49" charset="-120"/>
              </a:rPr>
              <a:t>X</a:t>
            </a:r>
          </a:p>
        </p:txBody>
      </p:sp>
      <p:grpSp>
        <p:nvGrpSpPr>
          <p:cNvPr id="9" name="Group 38"/>
          <p:cNvGrpSpPr>
            <a:grpSpLocks/>
          </p:cNvGrpSpPr>
          <p:nvPr/>
        </p:nvGrpSpPr>
        <p:grpSpPr bwMode="auto">
          <a:xfrm>
            <a:off x="762000" y="3748088"/>
            <a:ext cx="3717925" cy="1249362"/>
            <a:chOff x="316" y="2352"/>
            <a:chExt cx="2448" cy="749"/>
          </a:xfrm>
        </p:grpSpPr>
        <p:grpSp>
          <p:nvGrpSpPr>
            <p:cNvPr id="189467" name="Group 39"/>
            <p:cNvGrpSpPr>
              <a:grpSpLocks/>
            </p:cNvGrpSpPr>
            <p:nvPr/>
          </p:nvGrpSpPr>
          <p:grpSpPr bwMode="auto">
            <a:xfrm>
              <a:off x="316" y="2400"/>
              <a:ext cx="572" cy="291"/>
              <a:chOff x="1728" y="528"/>
              <a:chExt cx="572" cy="291"/>
            </a:xfrm>
          </p:grpSpPr>
          <p:sp>
            <p:nvSpPr>
              <p:cNvPr id="189479" name="AutoShape 40"/>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1600">
                  <a:latin typeface="MingLiU" pitchFamily="49" charset="-120"/>
                  <a:ea typeface="MingLiU" pitchFamily="49" charset="-120"/>
                </a:endParaRPr>
              </a:p>
            </p:txBody>
          </p:sp>
          <p:sp>
            <p:nvSpPr>
              <p:cNvPr id="189480" name="Text Box 41"/>
              <p:cNvSpPr txBox="1">
                <a:spLocks noChangeArrowheads="1"/>
              </p:cNvSpPr>
              <p:nvPr/>
            </p:nvSpPr>
            <p:spPr bwMode="auto">
              <a:xfrm>
                <a:off x="1763" y="600"/>
                <a:ext cx="537" cy="202"/>
              </a:xfrm>
              <a:prstGeom prst="rect">
                <a:avLst/>
              </a:prstGeom>
              <a:noFill/>
              <a:ln w="12700">
                <a:noFill/>
                <a:miter lim="800000"/>
                <a:headEnd/>
                <a:tailEnd/>
              </a:ln>
            </p:spPr>
            <p:txBody>
              <a:bodyPr wrap="none">
                <a:spAutoFit/>
              </a:bodyPr>
              <a:lstStyle/>
              <a:p>
                <a:pPr defTabSz="762000"/>
                <a:r>
                  <a:rPr kumimoji="1" lang="en-US" altLang="zh-TW" sz="1600">
                    <a:solidFill>
                      <a:srgbClr val="FF0000"/>
                    </a:solidFill>
                    <a:latin typeface="Arial Black" pitchFamily="34" charset="0"/>
                    <a:ea typeface="MingLiU" pitchFamily="49" charset="-120"/>
                  </a:rPr>
                  <a:t>cAMP</a:t>
                </a:r>
              </a:p>
            </p:txBody>
          </p:sp>
        </p:grpSp>
        <p:sp>
          <p:nvSpPr>
            <p:cNvPr id="189468" name="AutoShape 42"/>
            <p:cNvSpPr>
              <a:spLocks noChangeArrowheads="1"/>
            </p:cNvSpPr>
            <p:nvPr/>
          </p:nvSpPr>
          <p:spPr bwMode="auto">
            <a:xfrm rot="-5400000">
              <a:off x="1120" y="2268"/>
              <a:ext cx="360" cy="528"/>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rgbClr val="FF0000"/>
                  </a:solidFill>
                  <a:latin typeface="Arial Black" pitchFamily="34" charset="0"/>
                  <a:ea typeface="MingLiU" pitchFamily="49" charset="-120"/>
                </a:rPr>
                <a:t>C</a:t>
              </a:r>
              <a:r>
                <a:rPr kumimoji="1" lang="en-US" altLang="zh-CN" sz="2000">
                  <a:solidFill>
                    <a:srgbClr val="FF0000"/>
                  </a:solidFill>
                  <a:latin typeface="Arial Black" pitchFamily="34" charset="0"/>
                  <a:ea typeface="MingLiU" pitchFamily="49" charset="-120"/>
                </a:rPr>
                <a:t>A</a:t>
              </a:r>
              <a:r>
                <a:rPr kumimoji="1" lang="en-US" altLang="zh-TW" sz="2000">
                  <a:solidFill>
                    <a:srgbClr val="FF0000"/>
                  </a:solidFill>
                  <a:latin typeface="Arial Black" pitchFamily="34" charset="0"/>
                  <a:ea typeface="MingLiU" pitchFamily="49" charset="-120"/>
                </a:rPr>
                <a:t>P</a:t>
              </a:r>
            </a:p>
          </p:txBody>
        </p:sp>
        <p:grpSp>
          <p:nvGrpSpPr>
            <p:cNvPr id="189469" name="Group 43"/>
            <p:cNvGrpSpPr>
              <a:grpSpLocks/>
            </p:cNvGrpSpPr>
            <p:nvPr/>
          </p:nvGrpSpPr>
          <p:grpSpPr bwMode="auto">
            <a:xfrm>
              <a:off x="2044" y="2544"/>
              <a:ext cx="720" cy="557"/>
              <a:chOff x="1728" y="1824"/>
              <a:chExt cx="720" cy="557"/>
            </a:xfrm>
          </p:grpSpPr>
          <p:grpSp>
            <p:nvGrpSpPr>
              <p:cNvPr id="189473" name="Group 44"/>
              <p:cNvGrpSpPr>
                <a:grpSpLocks/>
              </p:cNvGrpSpPr>
              <p:nvPr/>
            </p:nvGrpSpPr>
            <p:grpSpPr bwMode="auto">
              <a:xfrm>
                <a:off x="1728" y="1824"/>
                <a:ext cx="528" cy="557"/>
                <a:chOff x="2496" y="523"/>
                <a:chExt cx="528" cy="557"/>
              </a:xfrm>
            </p:grpSpPr>
            <p:sp>
              <p:nvSpPr>
                <p:cNvPr id="189475" name="AutoShape 45"/>
                <p:cNvSpPr>
                  <a:spLocks noChangeArrowheads="1"/>
                </p:cNvSpPr>
                <p:nvPr/>
              </p:nvSpPr>
              <p:spPr bwMode="auto">
                <a:xfrm rot="-5400000">
                  <a:off x="2580" y="636"/>
                  <a:ext cx="360" cy="528"/>
                </a:xfrm>
                <a:prstGeom prst="flowChartDelay">
                  <a:avLst/>
                </a:prstGeom>
                <a:solidFill>
                  <a:schemeClr val="hlink"/>
                </a:solidFill>
                <a:ln w="12700">
                  <a:solidFill>
                    <a:schemeClr val="tx1"/>
                  </a:solidFill>
                  <a:miter lim="800000"/>
                  <a:headEnd/>
                  <a:tailEnd/>
                </a:ln>
              </p:spPr>
              <p:txBody>
                <a:bodyPr vert="eaVert" wrap="none" anchor="ctr"/>
                <a:lstStyle/>
                <a:p>
                  <a:pPr algn="ctr" defTabSz="762000">
                    <a:lnSpc>
                      <a:spcPct val="140000"/>
                    </a:lnSpc>
                  </a:pPr>
                  <a:r>
                    <a:rPr kumimoji="1" lang="en-US" altLang="zh-TW" sz="2000">
                      <a:solidFill>
                        <a:srgbClr val="FF0000"/>
                      </a:solidFill>
                      <a:latin typeface="Arial Black" pitchFamily="34" charset="0"/>
                      <a:ea typeface="MingLiU" pitchFamily="49" charset="-120"/>
                    </a:rPr>
                    <a:t>CRP</a:t>
                  </a:r>
                </a:p>
              </p:txBody>
            </p:sp>
            <p:grpSp>
              <p:nvGrpSpPr>
                <p:cNvPr id="189476" name="Group 46"/>
                <p:cNvGrpSpPr>
                  <a:grpSpLocks/>
                </p:cNvGrpSpPr>
                <p:nvPr/>
              </p:nvGrpSpPr>
              <p:grpSpPr bwMode="auto">
                <a:xfrm>
                  <a:off x="2592" y="523"/>
                  <a:ext cx="336" cy="315"/>
                  <a:chOff x="1728" y="504"/>
                  <a:chExt cx="336" cy="315"/>
                </a:xfrm>
              </p:grpSpPr>
              <p:sp>
                <p:nvSpPr>
                  <p:cNvPr id="189477" name="AutoShape 47"/>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2000">
                      <a:latin typeface="MingLiU" pitchFamily="49" charset="-120"/>
                      <a:ea typeface="MingLiU" pitchFamily="49" charset="-120"/>
                    </a:endParaRPr>
                  </a:p>
                </p:txBody>
              </p:sp>
              <p:sp>
                <p:nvSpPr>
                  <p:cNvPr id="189478" name="Text Box 48"/>
                  <p:cNvSpPr txBox="1">
                    <a:spLocks noChangeArrowheads="1"/>
                  </p:cNvSpPr>
                  <p:nvPr/>
                </p:nvSpPr>
                <p:spPr bwMode="auto">
                  <a:xfrm>
                    <a:off x="1760" y="504"/>
                    <a:ext cx="121" cy="311"/>
                  </a:xfrm>
                  <a:prstGeom prst="rect">
                    <a:avLst/>
                  </a:prstGeom>
                  <a:noFill/>
                  <a:ln w="12700">
                    <a:noFill/>
                    <a:miter lim="800000"/>
                    <a:headEnd/>
                    <a:tailEnd/>
                  </a:ln>
                </p:spPr>
                <p:txBody>
                  <a:bodyPr wrap="none">
                    <a:spAutoFit/>
                  </a:bodyPr>
                  <a:lstStyle/>
                  <a:p>
                    <a:pPr defTabSz="762000"/>
                    <a:endParaRPr kumimoji="1" lang="en-US" altLang="zh-TW" sz="2800">
                      <a:solidFill>
                        <a:schemeClr val="hlink"/>
                      </a:solidFill>
                      <a:latin typeface="Arial Black" pitchFamily="34" charset="0"/>
                      <a:ea typeface="MingLiU" pitchFamily="49" charset="-120"/>
                    </a:endParaRPr>
                  </a:p>
                </p:txBody>
              </p:sp>
            </p:grpSp>
          </p:grpSp>
          <p:sp>
            <p:nvSpPr>
              <p:cNvPr id="189474" name="Text Box 49"/>
              <p:cNvSpPr txBox="1">
                <a:spLocks noChangeArrowheads="1"/>
              </p:cNvSpPr>
              <p:nvPr/>
            </p:nvSpPr>
            <p:spPr bwMode="auto">
              <a:xfrm>
                <a:off x="1872" y="1920"/>
                <a:ext cx="576" cy="202"/>
              </a:xfrm>
              <a:prstGeom prst="rect">
                <a:avLst/>
              </a:prstGeom>
              <a:noFill/>
              <a:ln w="9525">
                <a:noFill/>
                <a:miter lim="800000"/>
                <a:headEnd/>
                <a:tailEnd/>
              </a:ln>
            </p:spPr>
            <p:txBody>
              <a:bodyPr>
                <a:spAutoFit/>
              </a:bodyPr>
              <a:lstStyle/>
              <a:p>
                <a:pPr algn="ctr">
                  <a:spcBef>
                    <a:spcPct val="50000"/>
                  </a:spcBef>
                </a:pPr>
                <a:r>
                  <a:rPr kumimoji="1" lang="en-US" altLang="zh-TW" sz="1600">
                    <a:solidFill>
                      <a:srgbClr val="FF0000"/>
                    </a:solidFill>
                    <a:latin typeface="Arial Black" pitchFamily="34" charset="0"/>
                    <a:ea typeface="MingLiU" pitchFamily="49" charset="-120"/>
                  </a:rPr>
                  <a:t>c</a:t>
                </a:r>
                <a:r>
                  <a:rPr kumimoji="1" lang="en-US" altLang="zh-CN" sz="1600">
                    <a:solidFill>
                      <a:srgbClr val="FF0000"/>
                    </a:solidFill>
                    <a:latin typeface="Arial Black" pitchFamily="34" charset="0"/>
                    <a:ea typeface="MingLiU" pitchFamily="49" charset="-120"/>
                  </a:rPr>
                  <a:t>A</a:t>
                </a:r>
                <a:r>
                  <a:rPr kumimoji="1" lang="en-US" altLang="zh-TW" sz="1600">
                    <a:solidFill>
                      <a:srgbClr val="FF0000"/>
                    </a:solidFill>
                    <a:latin typeface="Arial Black" pitchFamily="34" charset="0"/>
                    <a:ea typeface="MingLiU" pitchFamily="49" charset="-120"/>
                  </a:rPr>
                  <a:t>MP</a:t>
                </a:r>
                <a:endParaRPr kumimoji="1" lang="en-US" altLang="zh-CN" sz="1600">
                  <a:solidFill>
                    <a:srgbClr val="FF0000"/>
                  </a:solidFill>
                  <a:latin typeface="Arial Black" pitchFamily="34" charset="0"/>
                  <a:ea typeface="MingLiU" pitchFamily="49" charset="-120"/>
                </a:endParaRPr>
              </a:p>
            </p:txBody>
          </p:sp>
        </p:grpSp>
        <p:sp>
          <p:nvSpPr>
            <p:cNvPr id="189470" name="Text Box 50"/>
            <p:cNvSpPr txBox="1">
              <a:spLocks noChangeArrowheads="1"/>
            </p:cNvSpPr>
            <p:nvPr/>
          </p:nvSpPr>
          <p:spPr bwMode="auto">
            <a:xfrm>
              <a:off x="748" y="2449"/>
              <a:ext cx="240" cy="274"/>
            </a:xfrm>
            <a:prstGeom prst="rect">
              <a:avLst/>
            </a:prstGeom>
            <a:noFill/>
            <a:ln w="9525">
              <a:noFill/>
              <a:miter lim="800000"/>
              <a:headEnd/>
              <a:tailEnd/>
            </a:ln>
          </p:spPr>
          <p:txBody>
            <a:bodyPr>
              <a:spAutoFit/>
            </a:bodyPr>
            <a:lstStyle/>
            <a:p>
              <a:pPr algn="ctr">
                <a:spcBef>
                  <a:spcPct val="50000"/>
                </a:spcBef>
              </a:pPr>
              <a:r>
                <a:rPr kumimoji="1" lang="en-US" altLang="zh-CN" sz="2400">
                  <a:latin typeface="Tahoma" pitchFamily="34" charset="0"/>
                </a:rPr>
                <a:t>+</a:t>
              </a:r>
            </a:p>
          </p:txBody>
        </p:sp>
        <p:sp>
          <p:nvSpPr>
            <p:cNvPr id="189471" name="Line 51"/>
            <p:cNvSpPr>
              <a:spLocks noChangeShapeType="1"/>
            </p:cNvSpPr>
            <p:nvPr/>
          </p:nvSpPr>
          <p:spPr bwMode="auto">
            <a:xfrm>
              <a:off x="1612" y="2640"/>
              <a:ext cx="432" cy="192"/>
            </a:xfrm>
            <a:prstGeom prst="line">
              <a:avLst/>
            </a:prstGeom>
            <a:noFill/>
            <a:ln w="9525">
              <a:solidFill>
                <a:schemeClr val="tx1"/>
              </a:solidFill>
              <a:miter lim="800000"/>
              <a:headEnd/>
              <a:tailEnd type="triangle" w="med" len="med"/>
            </a:ln>
          </p:spPr>
          <p:txBody>
            <a:bodyPr wrap="none"/>
            <a:lstStyle/>
            <a:p>
              <a:endParaRPr lang="zh-CN" altLang="en-US"/>
            </a:p>
          </p:txBody>
        </p:sp>
        <p:sp>
          <p:nvSpPr>
            <p:cNvPr id="189472" name="Rectangle 52"/>
            <p:cNvSpPr>
              <a:spLocks noChangeArrowheads="1"/>
            </p:cNvSpPr>
            <p:nvPr/>
          </p:nvSpPr>
          <p:spPr bwMode="auto">
            <a:xfrm>
              <a:off x="1631" y="2544"/>
              <a:ext cx="382" cy="421"/>
            </a:xfrm>
            <a:prstGeom prst="rect">
              <a:avLst/>
            </a:prstGeom>
            <a:noFill/>
            <a:ln w="12700">
              <a:noFill/>
              <a:miter lim="800000"/>
              <a:headEnd/>
              <a:tailEnd/>
            </a:ln>
          </p:spPr>
          <p:txBody>
            <a:bodyPr wrap="none">
              <a:spAutoFit/>
            </a:bodyPr>
            <a:lstStyle/>
            <a:p>
              <a:pPr defTabSz="762000"/>
              <a:r>
                <a:rPr kumimoji="1" lang="en-US" altLang="zh-TW" sz="4000">
                  <a:solidFill>
                    <a:srgbClr val="FF0000"/>
                  </a:solidFill>
                  <a:latin typeface="Arial Black" pitchFamily="34" charset="0"/>
                  <a:ea typeface="MingLiU" pitchFamily="49" charset="-120"/>
                </a:rPr>
                <a:t>X</a:t>
              </a:r>
            </a:p>
          </p:txBody>
        </p:sp>
      </p:grpSp>
      <p:grpSp>
        <p:nvGrpSpPr>
          <p:cNvPr id="14" name="Group 53"/>
          <p:cNvGrpSpPr>
            <a:grpSpLocks/>
          </p:cNvGrpSpPr>
          <p:nvPr/>
        </p:nvGrpSpPr>
        <p:grpSpPr bwMode="auto">
          <a:xfrm>
            <a:off x="4624388" y="3436938"/>
            <a:ext cx="4373562" cy="1446212"/>
            <a:chOff x="2736" y="2016"/>
            <a:chExt cx="2880" cy="867"/>
          </a:xfrm>
        </p:grpSpPr>
        <p:sp>
          <p:nvSpPr>
            <p:cNvPr id="189455" name="Text Box 54"/>
            <p:cNvSpPr txBox="1">
              <a:spLocks noChangeArrowheads="1"/>
            </p:cNvSpPr>
            <p:nvPr/>
          </p:nvSpPr>
          <p:spPr bwMode="auto">
            <a:xfrm>
              <a:off x="2736" y="2214"/>
              <a:ext cx="1300" cy="245"/>
            </a:xfrm>
            <a:prstGeom prst="rect">
              <a:avLst/>
            </a:prstGeom>
            <a:solidFill>
              <a:srgbClr val="CC99FF"/>
            </a:solidFill>
            <a:ln w="12700">
              <a:solidFill>
                <a:srgbClr val="FF3399"/>
              </a:solidFill>
              <a:miter lim="800000"/>
              <a:headEnd/>
              <a:tailEnd/>
            </a:ln>
          </p:spPr>
          <p:txBody>
            <a:bodyPr wrap="none">
              <a:spAutoFit/>
            </a:bodyPr>
            <a:lstStyle/>
            <a:p>
              <a:pPr defTabSz="762000"/>
              <a:r>
                <a:rPr kumimoji="1" lang="zh-CN" altLang="en-US" sz="2000" b="1">
                  <a:solidFill>
                    <a:schemeClr val="tx2"/>
                  </a:solidFill>
                  <a:latin typeface="Times New Roman" pitchFamily="18" charset="0"/>
                  <a:ea typeface="华文新魏" pitchFamily="2" charset="-122"/>
                </a:rPr>
                <a:t>容易利用的碳源</a:t>
              </a:r>
              <a:endParaRPr kumimoji="1" lang="zh-TW" altLang="en-US" sz="2000" b="1">
                <a:solidFill>
                  <a:schemeClr val="tx2"/>
                </a:solidFill>
                <a:latin typeface="Times New Roman" pitchFamily="18" charset="0"/>
                <a:ea typeface="华文新魏" pitchFamily="2" charset="-122"/>
              </a:endParaRPr>
            </a:p>
          </p:txBody>
        </p:sp>
        <p:sp>
          <p:nvSpPr>
            <p:cNvPr id="189456" name="Line 55"/>
            <p:cNvSpPr>
              <a:spLocks noChangeShapeType="1"/>
            </p:cNvSpPr>
            <p:nvPr/>
          </p:nvSpPr>
          <p:spPr bwMode="auto">
            <a:xfrm>
              <a:off x="4032" y="2304"/>
              <a:ext cx="48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189457" name="Text Box 56"/>
            <p:cNvSpPr txBox="1">
              <a:spLocks noChangeArrowheads="1"/>
            </p:cNvSpPr>
            <p:nvPr/>
          </p:nvSpPr>
          <p:spPr bwMode="auto">
            <a:xfrm>
              <a:off x="3984" y="2016"/>
              <a:ext cx="528" cy="220"/>
            </a:xfrm>
            <a:prstGeom prst="rect">
              <a:avLst/>
            </a:prstGeom>
            <a:noFill/>
            <a:ln w="9525">
              <a:noFill/>
              <a:miter lim="800000"/>
              <a:headEnd/>
              <a:tailEnd/>
            </a:ln>
          </p:spPr>
          <p:txBody>
            <a:bodyPr>
              <a:spAutoFit/>
            </a:bodyPr>
            <a:lstStyle/>
            <a:p>
              <a:pPr algn="ctr">
                <a:spcBef>
                  <a:spcPct val="50000"/>
                </a:spcBef>
              </a:pPr>
              <a:r>
                <a:rPr kumimoji="1" lang="zh-CN" altLang="en-US">
                  <a:latin typeface="Tahoma" pitchFamily="34" charset="0"/>
                  <a:ea typeface="华文新魏" pitchFamily="2" charset="-122"/>
                </a:rPr>
                <a:t>分解</a:t>
              </a:r>
            </a:p>
          </p:txBody>
        </p:sp>
        <p:sp>
          <p:nvSpPr>
            <p:cNvPr id="189458" name="Line 57"/>
            <p:cNvSpPr>
              <a:spLocks noChangeShapeType="1"/>
            </p:cNvSpPr>
            <p:nvPr/>
          </p:nvSpPr>
          <p:spPr bwMode="auto">
            <a:xfrm>
              <a:off x="4608" y="2304"/>
              <a:ext cx="48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189459" name="Text Box 58"/>
            <p:cNvSpPr txBox="1">
              <a:spLocks noChangeArrowheads="1"/>
            </p:cNvSpPr>
            <p:nvPr/>
          </p:nvSpPr>
          <p:spPr bwMode="auto">
            <a:xfrm>
              <a:off x="4416" y="2016"/>
              <a:ext cx="768" cy="220"/>
            </a:xfrm>
            <a:prstGeom prst="rect">
              <a:avLst/>
            </a:prstGeom>
            <a:noFill/>
            <a:ln w="9525">
              <a:noFill/>
              <a:miter lim="800000"/>
              <a:headEnd/>
              <a:tailEnd/>
            </a:ln>
          </p:spPr>
          <p:txBody>
            <a:bodyPr>
              <a:spAutoFit/>
            </a:bodyPr>
            <a:lstStyle/>
            <a:p>
              <a:pPr algn="ctr">
                <a:spcBef>
                  <a:spcPct val="50000"/>
                </a:spcBef>
              </a:pPr>
              <a:r>
                <a:rPr kumimoji="1" lang="zh-CN" altLang="en-US">
                  <a:latin typeface="Tahoma" pitchFamily="34" charset="0"/>
                  <a:ea typeface="华文新魏" pitchFamily="2" charset="-122"/>
                </a:rPr>
                <a:t>能量储存</a:t>
              </a:r>
            </a:p>
          </p:txBody>
        </p:sp>
        <p:sp>
          <p:nvSpPr>
            <p:cNvPr id="189460" name="Text Box 59"/>
            <p:cNvSpPr txBox="1">
              <a:spLocks noChangeArrowheads="1"/>
            </p:cNvSpPr>
            <p:nvPr/>
          </p:nvSpPr>
          <p:spPr bwMode="auto">
            <a:xfrm>
              <a:off x="5088" y="2158"/>
              <a:ext cx="465" cy="246"/>
            </a:xfrm>
            <a:prstGeom prst="rect">
              <a:avLst/>
            </a:prstGeom>
            <a:solidFill>
              <a:srgbClr val="CC99FF"/>
            </a:solidFill>
            <a:ln w="12700">
              <a:solidFill>
                <a:srgbClr val="FF3399"/>
              </a:solidFill>
              <a:miter lim="800000"/>
              <a:headEnd/>
              <a:tailEnd/>
            </a:ln>
          </p:spPr>
          <p:txBody>
            <a:bodyPr wrap="none">
              <a:spAutoFit/>
            </a:bodyPr>
            <a:lstStyle/>
            <a:p>
              <a:pPr defTabSz="762000"/>
              <a:r>
                <a:rPr kumimoji="1" lang="en-US" altLang="zh-CN" sz="2000" b="1">
                  <a:solidFill>
                    <a:schemeClr val="tx2"/>
                  </a:solidFill>
                  <a:latin typeface="Times New Roman" pitchFamily="18" charset="0"/>
                </a:rPr>
                <a:t>ATP</a:t>
              </a:r>
              <a:endParaRPr kumimoji="1" lang="en-US" altLang="zh-TW" sz="2000" b="1">
                <a:solidFill>
                  <a:schemeClr val="tx2"/>
                </a:solidFill>
                <a:latin typeface="Times New Roman" pitchFamily="18" charset="0"/>
              </a:endParaRPr>
            </a:p>
          </p:txBody>
        </p:sp>
        <p:grpSp>
          <p:nvGrpSpPr>
            <p:cNvPr id="189461" name="Group 60"/>
            <p:cNvGrpSpPr>
              <a:grpSpLocks/>
            </p:cNvGrpSpPr>
            <p:nvPr/>
          </p:nvGrpSpPr>
          <p:grpSpPr bwMode="auto">
            <a:xfrm>
              <a:off x="4272" y="2592"/>
              <a:ext cx="571" cy="291"/>
              <a:chOff x="1728" y="528"/>
              <a:chExt cx="571" cy="291"/>
            </a:xfrm>
          </p:grpSpPr>
          <p:sp>
            <p:nvSpPr>
              <p:cNvPr id="189465" name="AutoShape 61"/>
              <p:cNvSpPr>
                <a:spLocks noChangeArrowheads="1"/>
              </p:cNvSpPr>
              <p:nvPr/>
            </p:nvSpPr>
            <p:spPr bwMode="auto">
              <a:xfrm rot="-1800000">
                <a:off x="1728" y="528"/>
                <a:ext cx="336" cy="291"/>
              </a:xfrm>
              <a:prstGeom prst="hexagon">
                <a:avLst>
                  <a:gd name="adj" fmla="val 28866"/>
                  <a:gd name="vf" fmla="val 115470"/>
                </a:avLst>
              </a:prstGeom>
              <a:solidFill>
                <a:schemeClr val="tx2"/>
              </a:solidFill>
              <a:ln w="12700">
                <a:solidFill>
                  <a:schemeClr val="tx1"/>
                </a:solidFill>
                <a:miter lim="800000"/>
                <a:headEnd/>
                <a:tailEnd/>
              </a:ln>
            </p:spPr>
            <p:txBody>
              <a:bodyPr wrap="none" anchor="ctr"/>
              <a:lstStyle/>
              <a:p>
                <a:pPr algn="ctr" defTabSz="762000"/>
                <a:endParaRPr kumimoji="1" lang="zh-CN" altLang="zh-CN" sz="1600">
                  <a:latin typeface="MingLiU" pitchFamily="49" charset="-120"/>
                  <a:ea typeface="MingLiU" pitchFamily="49" charset="-120"/>
                </a:endParaRPr>
              </a:p>
            </p:txBody>
          </p:sp>
          <p:sp>
            <p:nvSpPr>
              <p:cNvPr id="189466" name="Text Box 62"/>
              <p:cNvSpPr txBox="1">
                <a:spLocks noChangeArrowheads="1"/>
              </p:cNvSpPr>
              <p:nvPr/>
            </p:nvSpPr>
            <p:spPr bwMode="auto">
              <a:xfrm>
                <a:off x="1762" y="599"/>
                <a:ext cx="537" cy="202"/>
              </a:xfrm>
              <a:prstGeom prst="rect">
                <a:avLst/>
              </a:prstGeom>
              <a:noFill/>
              <a:ln w="12700">
                <a:noFill/>
                <a:miter lim="800000"/>
                <a:headEnd/>
                <a:tailEnd/>
              </a:ln>
            </p:spPr>
            <p:txBody>
              <a:bodyPr wrap="none">
                <a:spAutoFit/>
              </a:bodyPr>
              <a:lstStyle/>
              <a:p>
                <a:pPr defTabSz="762000"/>
                <a:r>
                  <a:rPr kumimoji="1" lang="en-US" altLang="zh-TW" sz="1600">
                    <a:solidFill>
                      <a:srgbClr val="FF0000"/>
                    </a:solidFill>
                    <a:latin typeface="Arial Black" pitchFamily="34" charset="0"/>
                    <a:ea typeface="MingLiU" pitchFamily="49" charset="-120"/>
                  </a:rPr>
                  <a:t>cAMP</a:t>
                </a:r>
              </a:p>
            </p:txBody>
          </p:sp>
        </p:grpSp>
        <p:sp>
          <p:nvSpPr>
            <p:cNvPr id="189462" name="Line 63"/>
            <p:cNvSpPr>
              <a:spLocks noChangeShapeType="1"/>
            </p:cNvSpPr>
            <p:nvPr/>
          </p:nvSpPr>
          <p:spPr bwMode="auto">
            <a:xfrm flipV="1">
              <a:off x="4800" y="2448"/>
              <a:ext cx="288" cy="240"/>
            </a:xfrm>
            <a:prstGeom prst="line">
              <a:avLst/>
            </a:prstGeom>
            <a:noFill/>
            <a:ln w="9525">
              <a:solidFill>
                <a:schemeClr val="tx1"/>
              </a:solidFill>
              <a:miter lim="800000"/>
              <a:headEnd/>
              <a:tailEnd type="triangle" w="med" len="med"/>
            </a:ln>
          </p:spPr>
          <p:txBody>
            <a:bodyPr wrap="none"/>
            <a:lstStyle/>
            <a:p>
              <a:endParaRPr lang="zh-CN" altLang="en-US"/>
            </a:p>
          </p:txBody>
        </p:sp>
        <p:sp>
          <p:nvSpPr>
            <p:cNvPr id="189463" name="Line 64"/>
            <p:cNvSpPr>
              <a:spLocks noChangeShapeType="1"/>
            </p:cNvSpPr>
            <p:nvPr/>
          </p:nvSpPr>
          <p:spPr bwMode="auto">
            <a:xfrm flipV="1">
              <a:off x="5616" y="2160"/>
              <a:ext cx="0" cy="288"/>
            </a:xfrm>
            <a:prstGeom prst="line">
              <a:avLst/>
            </a:prstGeom>
            <a:noFill/>
            <a:ln w="57150">
              <a:solidFill>
                <a:srgbClr val="99FFCC"/>
              </a:solidFill>
              <a:miter lim="800000"/>
              <a:headEnd/>
              <a:tailEnd type="arrow" w="med" len="med"/>
            </a:ln>
          </p:spPr>
          <p:txBody>
            <a:bodyPr wrap="none"/>
            <a:lstStyle/>
            <a:p>
              <a:endParaRPr lang="zh-CN" altLang="en-US"/>
            </a:p>
          </p:txBody>
        </p:sp>
        <p:sp>
          <p:nvSpPr>
            <p:cNvPr id="189464" name="Line 65"/>
            <p:cNvSpPr>
              <a:spLocks noChangeShapeType="1"/>
            </p:cNvSpPr>
            <p:nvPr/>
          </p:nvSpPr>
          <p:spPr bwMode="auto">
            <a:xfrm>
              <a:off x="4128" y="2592"/>
              <a:ext cx="0" cy="288"/>
            </a:xfrm>
            <a:prstGeom prst="line">
              <a:avLst/>
            </a:prstGeom>
            <a:noFill/>
            <a:ln w="57150">
              <a:solidFill>
                <a:srgbClr val="99FFCC"/>
              </a:solidFill>
              <a:miter lim="800000"/>
              <a:headEnd/>
              <a:tailEnd type="arrow" w="med" len="me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6852"/>
                                        </p:tgtEl>
                                        <p:attrNameLst>
                                          <p:attrName>style.visibility</p:attrName>
                                        </p:attrNameLst>
                                      </p:cBhvr>
                                      <p:to>
                                        <p:strVal val="visible"/>
                                      </p:to>
                                    </p:set>
                                    <p:anim calcmode="lin" valueType="num">
                                      <p:cBhvr additive="base">
                                        <p:cTn id="7" dur="500" fill="hold"/>
                                        <p:tgtEl>
                                          <p:spTgt spid="206852"/>
                                        </p:tgtEl>
                                        <p:attrNameLst>
                                          <p:attrName>ppt_x</p:attrName>
                                        </p:attrNameLst>
                                      </p:cBhvr>
                                      <p:tavLst>
                                        <p:tav tm="0">
                                          <p:val>
                                            <p:strVal val="0-#ppt_w/2"/>
                                          </p:val>
                                        </p:tav>
                                        <p:tav tm="100000">
                                          <p:val>
                                            <p:strVal val="#ppt_x"/>
                                          </p:val>
                                        </p:tav>
                                      </p:tavLst>
                                    </p:anim>
                                    <p:anim calcmode="lin" valueType="num">
                                      <p:cBhvr additive="base">
                                        <p:cTn id="8" dur="500" fill="hold"/>
                                        <p:tgtEl>
                                          <p:spTgt spid="2068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499"/>
                                          </p:stCondLst>
                                        </p:cTn>
                                        <p:tgtEl>
                                          <p:spTgt spid="206854"/>
                                        </p:tgtEl>
                                        <p:attrNameLst>
                                          <p:attrName>style.visibility</p:attrName>
                                        </p:attrNameLst>
                                      </p:cBhvr>
                                      <p:to>
                                        <p:strVal val="visible"/>
                                      </p:to>
                                    </p:set>
                                  </p:childTnLst>
                                </p:cTn>
                              </p:par>
                            </p:childTnLst>
                          </p:cTn>
                        </p:par>
                        <p:par>
                          <p:cTn id="17" fill="hold">
                            <p:stCondLst>
                              <p:cond delay="2500"/>
                            </p:stCondLst>
                            <p:childTnLst>
                              <p:par>
                                <p:cTn id="18" presetID="12" presetClass="entr" presetSubtype="8" fill="hold" grpId="0" nodeType="afterEffect">
                                  <p:stCondLst>
                                    <p:cond delay="0"/>
                                  </p:stCondLst>
                                  <p:childTnLst>
                                    <p:set>
                                      <p:cBhvr>
                                        <p:cTn id="19" dur="1" fill="hold">
                                          <p:stCondLst>
                                            <p:cond delay="0"/>
                                          </p:stCondLst>
                                        </p:cTn>
                                        <p:tgtEl>
                                          <p:spTgt spid="206853"/>
                                        </p:tgtEl>
                                        <p:attrNameLst>
                                          <p:attrName>style.visibility</p:attrName>
                                        </p:attrNameLst>
                                      </p:cBhvr>
                                      <p:to>
                                        <p:strVal val="visible"/>
                                      </p:to>
                                    </p:set>
                                    <p:animEffect transition="in" filter="slide(fromLeft)">
                                      <p:cBhvr>
                                        <p:cTn id="20" dur="500"/>
                                        <p:tgtEl>
                                          <p:spTgt spid="206853"/>
                                        </p:tgtEl>
                                      </p:cBhvr>
                                    </p:animEffect>
                                  </p:childTnLst>
                                </p:cTn>
                              </p:par>
                            </p:childTnLst>
                          </p:cTn>
                        </p:par>
                        <p:par>
                          <p:cTn id="21" fill="hold">
                            <p:stCondLst>
                              <p:cond delay="3000"/>
                            </p:stCondLst>
                            <p:childTnLst>
                              <p:par>
                                <p:cTn id="22" presetID="12" presetClass="entr" presetSubtype="1" fill="hold" grpId="0" nodeType="afterEffect">
                                  <p:stCondLst>
                                    <p:cond delay="0"/>
                                  </p:stCondLst>
                                  <p:childTnLst>
                                    <p:set>
                                      <p:cBhvr>
                                        <p:cTn id="23" dur="1" fill="hold">
                                          <p:stCondLst>
                                            <p:cond delay="0"/>
                                          </p:stCondLst>
                                        </p:cTn>
                                        <p:tgtEl>
                                          <p:spTgt spid="206855"/>
                                        </p:tgtEl>
                                        <p:attrNameLst>
                                          <p:attrName>style.visibility</p:attrName>
                                        </p:attrNameLst>
                                      </p:cBhvr>
                                      <p:to>
                                        <p:strVal val="visible"/>
                                      </p:to>
                                    </p:set>
                                    <p:animEffect transition="in" filter="slide(fromTop)">
                                      <p:cBhvr>
                                        <p:cTn id="24" dur="500"/>
                                        <p:tgtEl>
                                          <p:spTgt spid="20685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 presetClass="entr" presetSubtype="0" fill="hold" grpId="0" nodeType="afterEffect">
                                  <p:stCondLst>
                                    <p:cond delay="1000"/>
                                  </p:stCondLst>
                                  <p:childTnLst>
                                    <p:set>
                                      <p:cBhvr>
                                        <p:cTn id="39" dur="1" fill="hold">
                                          <p:stCondLst>
                                            <p:cond delay="499"/>
                                          </p:stCondLst>
                                        </p:cTn>
                                        <p:tgtEl>
                                          <p:spTgt spid="206877"/>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499"/>
                                          </p:stCondLst>
                                        </p:cTn>
                                        <p:tgtEl>
                                          <p:spTgt spid="206885"/>
                                        </p:tgtEl>
                                        <p:attrNameLst>
                                          <p:attrName>style.visibility</p:attrName>
                                        </p:attrNameLst>
                                      </p:cBhvr>
                                      <p:to>
                                        <p:strVal val="visible"/>
                                      </p:to>
                                    </p:set>
                                  </p:childTnLst>
                                </p:cTn>
                              </p:par>
                            </p:childTnLst>
                          </p:cTn>
                        </p:par>
                        <p:par>
                          <p:cTn id="43" fill="hold">
                            <p:stCondLst>
                              <p:cond delay="2500"/>
                            </p:stCondLst>
                            <p:childTnLst>
                              <p:par>
                                <p:cTn id="44" presetID="12" presetClass="entr" presetSubtype="8" fill="hold" grpId="0" nodeType="afterEffect">
                                  <p:stCondLst>
                                    <p:cond delay="0"/>
                                  </p:stCondLst>
                                  <p:childTnLst>
                                    <p:set>
                                      <p:cBhvr>
                                        <p:cTn id="45" dur="1" fill="hold">
                                          <p:stCondLst>
                                            <p:cond delay="0"/>
                                          </p:stCondLst>
                                        </p:cTn>
                                        <p:tgtEl>
                                          <p:spTgt spid="206876"/>
                                        </p:tgtEl>
                                        <p:attrNameLst>
                                          <p:attrName>style.visibility</p:attrName>
                                        </p:attrNameLst>
                                      </p:cBhvr>
                                      <p:to>
                                        <p:strVal val="visible"/>
                                      </p:to>
                                    </p:set>
                                    <p:animEffect transition="in" filter="slide(fromLeft)">
                                      <p:cBhvr>
                                        <p:cTn id="46" dur="500"/>
                                        <p:tgtEl>
                                          <p:spTgt spid="206876"/>
                                        </p:tgtEl>
                                      </p:cBhvr>
                                    </p:animEffect>
                                  </p:childTnLst>
                                </p:cTn>
                              </p:par>
                            </p:childTnLst>
                          </p:cTn>
                        </p:par>
                        <p:par>
                          <p:cTn id="47" fill="hold">
                            <p:stCondLst>
                              <p:cond delay="3000"/>
                            </p:stCondLst>
                            <p:childTnLst>
                              <p:par>
                                <p:cTn id="48" presetID="12" presetClass="entr" presetSubtype="1" fill="hold" grpId="0" nodeType="afterEffect">
                                  <p:stCondLst>
                                    <p:cond delay="0"/>
                                  </p:stCondLst>
                                  <p:childTnLst>
                                    <p:set>
                                      <p:cBhvr>
                                        <p:cTn id="49" dur="1" fill="hold">
                                          <p:stCondLst>
                                            <p:cond delay="0"/>
                                          </p:stCondLst>
                                        </p:cTn>
                                        <p:tgtEl>
                                          <p:spTgt spid="206878"/>
                                        </p:tgtEl>
                                        <p:attrNameLst>
                                          <p:attrName>style.visibility</p:attrName>
                                        </p:attrNameLst>
                                      </p:cBhvr>
                                      <p:to>
                                        <p:strVal val="visible"/>
                                      </p:to>
                                    </p:set>
                                    <p:animEffect transition="in" filter="slide(fromTop)">
                                      <p:cBhvr>
                                        <p:cTn id="50" dur="500"/>
                                        <p:tgtEl>
                                          <p:spTgt spid="206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animBg="1" autoUpdateAnimBg="0"/>
      <p:bldP spid="206853" grpId="0" animBg="1" autoUpdateAnimBg="0"/>
      <p:bldP spid="206854" grpId="0" animBg="1" autoUpdateAnimBg="0"/>
      <p:bldP spid="206855" grpId="0" autoUpdateAnimBg="0"/>
      <p:bldP spid="206876" grpId="0" animBg="1" autoUpdateAnimBg="0"/>
      <p:bldP spid="206877" grpId="0" animBg="1" autoUpdateAnimBg="0"/>
      <p:bldP spid="206878" grpId="0" autoUpdateAnimBg="0"/>
      <p:bldP spid="206885"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4" descr="8"/>
          <p:cNvPicPr>
            <a:picLocks noChangeAspect="1" noChangeArrowheads="1"/>
          </p:cNvPicPr>
          <p:nvPr/>
        </p:nvPicPr>
        <p:blipFill>
          <a:blip r:embed="rId2" cstate="print"/>
          <a:srcRect/>
          <a:stretch>
            <a:fillRect/>
          </a:stretch>
        </p:blipFill>
        <p:spPr bwMode="auto">
          <a:xfrm>
            <a:off x="1835150" y="620713"/>
            <a:ext cx="5356225" cy="5791200"/>
          </a:xfrm>
          <a:prstGeom prst="rect">
            <a:avLst/>
          </a:prstGeom>
          <a:noFill/>
          <a:ln w="9525">
            <a:noFill/>
            <a:miter lim="800000"/>
            <a:headEnd/>
            <a:tailEnd/>
          </a:ln>
        </p:spPr>
      </p:pic>
      <p:sp>
        <p:nvSpPr>
          <p:cNvPr id="190467" name="Text Box 5"/>
          <p:cNvSpPr txBox="1">
            <a:spLocks noChangeArrowheads="1"/>
          </p:cNvSpPr>
          <p:nvPr/>
        </p:nvSpPr>
        <p:spPr bwMode="auto">
          <a:xfrm>
            <a:off x="250825" y="188913"/>
            <a:ext cx="4537075" cy="457200"/>
          </a:xfrm>
          <a:prstGeom prst="rect">
            <a:avLst/>
          </a:prstGeom>
          <a:noFill/>
          <a:ln w="9525">
            <a:noFill/>
            <a:miter lim="800000"/>
            <a:headEnd/>
            <a:tailEnd/>
          </a:ln>
        </p:spPr>
        <p:txBody>
          <a:bodyPr>
            <a:spAutoFit/>
          </a:bodyPr>
          <a:lstStyle/>
          <a:p>
            <a:pPr>
              <a:spcBef>
                <a:spcPct val="50000"/>
              </a:spcBef>
            </a:pPr>
            <a:r>
              <a:rPr lang="zh-CN" altLang="en-US" sz="2400" b="1">
                <a:solidFill>
                  <a:srgbClr val="0000FF"/>
                </a:solidFill>
              </a:rPr>
              <a:t>葡萄糖效应（二次生长曲线）</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827088" y="476250"/>
          <a:ext cx="7239000" cy="5791200"/>
        </p:xfrm>
        <a:graphic>
          <a:graphicData uri="http://schemas.openxmlformats.org/presentationml/2006/ole">
            <p:oleObj spid="_x0000_s9218" name="文档" r:id="rId3" imgW="7639200" imgH="4933800" progId="Word.Document.8">
              <p:embed/>
            </p:oleObj>
          </a:graphicData>
        </a:graphic>
      </p:graphicFrame>
      <p:sp>
        <p:nvSpPr>
          <p:cNvPr id="9219" name="AutoShape 5"/>
          <p:cNvSpPr>
            <a:spLocks noChangeArrowheads="1"/>
          </p:cNvSpPr>
          <p:nvPr/>
        </p:nvSpPr>
        <p:spPr bwMode="auto">
          <a:xfrm>
            <a:off x="0" y="2133600"/>
            <a:ext cx="1752600" cy="914400"/>
          </a:xfrm>
          <a:prstGeom prst="wedgeRoundRectCallout">
            <a:avLst>
              <a:gd name="adj1" fmla="val 69477"/>
              <a:gd name="adj2" fmla="val 111287"/>
              <a:gd name="adj3" fmla="val 16667"/>
            </a:avLst>
          </a:prstGeom>
          <a:solidFill>
            <a:srgbClr val="3333FF"/>
          </a:solidFill>
          <a:ln w="9525">
            <a:solidFill>
              <a:schemeClr val="tx1"/>
            </a:solidFill>
            <a:miter lim="800000"/>
            <a:headEnd/>
            <a:tailEnd/>
          </a:ln>
        </p:spPr>
        <p:txBody>
          <a:bodyPr/>
          <a:lstStyle/>
          <a:p>
            <a:r>
              <a:rPr kumimoji="1" lang="en-US" altLang="zh-CN">
                <a:solidFill>
                  <a:srgbClr val="CCFFFF"/>
                </a:solidFill>
                <a:latin typeface="Times New Roman" pitchFamily="18" charset="0"/>
              </a:rPr>
              <a:t>cAMP-CAP</a:t>
            </a:r>
            <a:r>
              <a:rPr kumimoji="1" lang="zh-CN" altLang="en-US">
                <a:solidFill>
                  <a:srgbClr val="CCFFFF"/>
                </a:solidFill>
                <a:latin typeface="Times New Roman" pitchFamily="18" charset="0"/>
              </a:rPr>
              <a:t>复合物对</a:t>
            </a:r>
            <a:r>
              <a:rPr kumimoji="1" lang="en-US" altLang="zh-CN">
                <a:solidFill>
                  <a:srgbClr val="CCFFFF"/>
                </a:solidFill>
                <a:latin typeface="Times New Roman" pitchFamily="18" charset="0"/>
              </a:rPr>
              <a:t>lac</a:t>
            </a:r>
            <a:r>
              <a:rPr kumimoji="1" lang="zh-CN" altLang="en-US">
                <a:solidFill>
                  <a:srgbClr val="CCFFFF"/>
                </a:solidFill>
                <a:latin typeface="Times New Roman" pitchFamily="18" charset="0"/>
              </a:rPr>
              <a:t>操纵子的正调控</a:t>
            </a:r>
          </a:p>
        </p:txBody>
      </p:sp>
      <p:sp>
        <p:nvSpPr>
          <p:cNvPr id="9220" name="AutoShape 6"/>
          <p:cNvSpPr>
            <a:spLocks noChangeArrowheads="1"/>
          </p:cNvSpPr>
          <p:nvPr/>
        </p:nvSpPr>
        <p:spPr bwMode="auto">
          <a:xfrm>
            <a:off x="6477000" y="1219200"/>
            <a:ext cx="2286000" cy="1524000"/>
          </a:xfrm>
          <a:prstGeom prst="wedgeRoundRectCallout">
            <a:avLst>
              <a:gd name="adj1" fmla="val -63125"/>
              <a:gd name="adj2" fmla="val 91458"/>
              <a:gd name="adj3" fmla="val 16667"/>
            </a:avLst>
          </a:prstGeom>
          <a:solidFill>
            <a:srgbClr val="3333FF"/>
          </a:solidFill>
          <a:ln w="9525">
            <a:solidFill>
              <a:schemeClr val="tx1"/>
            </a:solidFill>
            <a:miter lim="800000"/>
            <a:headEnd/>
            <a:tailEnd/>
          </a:ln>
        </p:spPr>
        <p:txBody>
          <a:bodyPr/>
          <a:lstStyle/>
          <a:p>
            <a:r>
              <a:rPr kumimoji="1" lang="zh-CN" altLang="en-US">
                <a:solidFill>
                  <a:srgbClr val="CCFFFF"/>
                </a:solidFill>
                <a:latin typeface="Times New Roman" pitchFamily="18" charset="0"/>
              </a:rPr>
              <a:t>葡萄糖效应：葡萄糖代谢产物降低了</a:t>
            </a:r>
            <a:r>
              <a:rPr kumimoji="1" lang="en-US" altLang="zh-CN">
                <a:solidFill>
                  <a:srgbClr val="CCFFFF"/>
                </a:solidFill>
                <a:latin typeface="Times New Roman" pitchFamily="18" charset="0"/>
              </a:rPr>
              <a:t>cAMP</a:t>
            </a:r>
            <a:r>
              <a:rPr kumimoji="1" lang="zh-CN" altLang="en-US">
                <a:solidFill>
                  <a:srgbClr val="CCFFFF"/>
                </a:solidFill>
                <a:latin typeface="Times New Roman" pitchFamily="18" charset="0"/>
              </a:rPr>
              <a:t>酶的合成，不能形成</a:t>
            </a:r>
            <a:r>
              <a:rPr kumimoji="1" lang="en-US" altLang="zh-CN">
                <a:solidFill>
                  <a:srgbClr val="CCFFFF"/>
                </a:solidFill>
                <a:latin typeface="Times New Roman" pitchFamily="18" charset="0"/>
              </a:rPr>
              <a:t>cAMP-CAP</a:t>
            </a:r>
            <a:r>
              <a:rPr kumimoji="1" lang="zh-CN" altLang="en-US">
                <a:solidFill>
                  <a:srgbClr val="CCFFFF"/>
                </a:solidFill>
                <a:latin typeface="Times New Roman" pitchFamily="18" charset="0"/>
              </a:rPr>
              <a:t>复合物，操纵子关闭</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Text Box 4"/>
          <p:cNvSpPr txBox="1">
            <a:spLocks noChangeArrowheads="1"/>
          </p:cNvSpPr>
          <p:nvPr/>
        </p:nvSpPr>
        <p:spPr bwMode="auto">
          <a:xfrm>
            <a:off x="0" y="0"/>
            <a:ext cx="684213" cy="6884988"/>
          </a:xfrm>
          <a:prstGeom prst="rect">
            <a:avLst/>
          </a:prstGeom>
          <a:solidFill>
            <a:srgbClr val="FFEBF5"/>
          </a:solidFill>
          <a:ln w="12700">
            <a:solidFill>
              <a:srgbClr val="CC0066"/>
            </a:solidFill>
            <a:miter lim="800000"/>
            <a:headEnd/>
            <a:tailEnd/>
          </a:ln>
        </p:spPr>
        <p:txBody>
          <a:bodyPr vert="eaVert">
            <a:spAutoFit/>
          </a:bodyPr>
          <a:lstStyle/>
          <a:p>
            <a:pPr algn="ctr" defTabSz="762000"/>
            <a:r>
              <a:rPr kumimoji="1" lang="zh-CN" altLang="en-US" sz="3200">
                <a:solidFill>
                  <a:srgbClr val="CC0066"/>
                </a:solidFill>
                <a:latin typeface="华文新魏" pitchFamily="2" charset="-122"/>
                <a:ea typeface="华文新魏" pitchFamily="2" charset="-122"/>
              </a:rPr>
              <a:t>酶合成的阻遏（末端产物反馈阻遏）</a:t>
            </a:r>
            <a:endParaRPr kumimoji="1" lang="en-US" altLang="zh-TW" sz="3200">
              <a:solidFill>
                <a:srgbClr val="CC0066"/>
              </a:solidFill>
              <a:latin typeface="华文新魏" pitchFamily="2" charset="-122"/>
              <a:ea typeface="华文新魏" pitchFamily="2" charset="-122"/>
            </a:endParaRPr>
          </a:p>
        </p:txBody>
      </p:sp>
      <p:grpSp>
        <p:nvGrpSpPr>
          <p:cNvPr id="191491" name="Group 6"/>
          <p:cNvGrpSpPr>
            <a:grpSpLocks/>
          </p:cNvGrpSpPr>
          <p:nvPr/>
        </p:nvGrpSpPr>
        <p:grpSpPr bwMode="auto">
          <a:xfrm>
            <a:off x="838200" y="1143000"/>
            <a:ext cx="8001000" cy="304800"/>
            <a:chOff x="192" y="1296"/>
            <a:chExt cx="5040" cy="192"/>
          </a:xfrm>
        </p:grpSpPr>
        <p:sp>
          <p:nvSpPr>
            <p:cNvPr id="191513" name="Rectangle 7"/>
            <p:cNvSpPr>
              <a:spLocks noChangeArrowheads="1"/>
            </p:cNvSpPr>
            <p:nvPr/>
          </p:nvSpPr>
          <p:spPr bwMode="auto">
            <a:xfrm>
              <a:off x="192" y="1296"/>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91514" name="Rectangle 8"/>
            <p:cNvSpPr>
              <a:spLocks noChangeArrowheads="1"/>
            </p:cNvSpPr>
            <p:nvPr/>
          </p:nvSpPr>
          <p:spPr bwMode="auto">
            <a:xfrm>
              <a:off x="1680" y="1296"/>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91515" name="Rectangle 9"/>
            <p:cNvSpPr>
              <a:spLocks noChangeArrowheads="1"/>
            </p:cNvSpPr>
            <p:nvPr/>
          </p:nvSpPr>
          <p:spPr bwMode="auto">
            <a:xfrm>
              <a:off x="2304" y="1296"/>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91516" name="Rectangle 10"/>
            <p:cNvSpPr>
              <a:spLocks noChangeArrowheads="1"/>
            </p:cNvSpPr>
            <p:nvPr/>
          </p:nvSpPr>
          <p:spPr bwMode="auto">
            <a:xfrm>
              <a:off x="1056" y="1296"/>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91517" name="Rectangle 11"/>
            <p:cNvSpPr>
              <a:spLocks noChangeArrowheads="1"/>
            </p:cNvSpPr>
            <p:nvPr/>
          </p:nvSpPr>
          <p:spPr bwMode="auto">
            <a:xfrm>
              <a:off x="432" y="1296"/>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sp>
        <p:nvSpPr>
          <p:cNvPr id="209932" name="AutoShape 12" descr="深色右斜對角線"/>
          <p:cNvSpPr>
            <a:spLocks noChangeArrowheads="1"/>
          </p:cNvSpPr>
          <p:nvPr/>
        </p:nvSpPr>
        <p:spPr bwMode="auto">
          <a:xfrm rot="-5400000">
            <a:off x="4781550" y="95250"/>
            <a:ext cx="571500" cy="838200"/>
          </a:xfrm>
          <a:prstGeom prst="flowChartDelay">
            <a:avLst/>
          </a:prstGeom>
          <a:pattFill prst="dkUpDiag">
            <a:fgClr>
              <a:schemeClr val="hlink"/>
            </a:fgClr>
            <a:bgClr>
              <a:srgbClr val="FFFFFF"/>
            </a:bgClr>
          </a:pattFill>
          <a:ln w="12700">
            <a:solidFill>
              <a:schemeClr val="tx1"/>
            </a:solidFill>
            <a:miter lim="800000"/>
            <a:headEnd/>
            <a:tailEnd/>
          </a:ln>
        </p:spPr>
        <p:txBody>
          <a:bodyPr vert="eaVert" wrap="none" anchor="ctr"/>
          <a:lstStyle/>
          <a:p>
            <a:pPr algn="ctr" defTabSz="762000">
              <a:lnSpc>
                <a:spcPct val="140000"/>
              </a:lnSpc>
            </a:pPr>
            <a:r>
              <a:rPr kumimoji="1" lang="en-US" altLang="zh-TW" sz="2000">
                <a:latin typeface="Arial Black" pitchFamily="34" charset="0"/>
                <a:ea typeface="MingLiU" pitchFamily="49" charset="-120"/>
              </a:rPr>
              <a:t>R’</a:t>
            </a:r>
          </a:p>
        </p:txBody>
      </p:sp>
      <p:sp>
        <p:nvSpPr>
          <p:cNvPr id="209933" name="Oval 13"/>
          <p:cNvSpPr>
            <a:spLocks noChangeArrowheads="1"/>
          </p:cNvSpPr>
          <p:nvPr/>
        </p:nvSpPr>
        <p:spPr bwMode="auto">
          <a:xfrm>
            <a:off x="1905000" y="1447800"/>
            <a:ext cx="1676400" cy="1295400"/>
          </a:xfrm>
          <a:prstGeom prst="ellipse">
            <a:avLst/>
          </a:prstGeom>
          <a:solidFill>
            <a:schemeClr val="accent2"/>
          </a:solidFill>
          <a:ln w="12700">
            <a:solidFill>
              <a:schemeClr val="tx1"/>
            </a:solidFill>
            <a:prstDash val="dash"/>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sp>
        <p:nvSpPr>
          <p:cNvPr id="209934" name="Text Box 14"/>
          <p:cNvSpPr txBox="1">
            <a:spLocks noChangeArrowheads="1"/>
          </p:cNvSpPr>
          <p:nvPr/>
        </p:nvSpPr>
        <p:spPr bwMode="auto">
          <a:xfrm>
            <a:off x="1143000" y="5867400"/>
            <a:ext cx="7821613" cy="822325"/>
          </a:xfrm>
          <a:prstGeom prst="rect">
            <a:avLst/>
          </a:prstGeom>
          <a:noFill/>
          <a:ln w="12700">
            <a:noFill/>
            <a:miter lim="800000"/>
            <a:headEnd/>
            <a:tailEnd/>
          </a:ln>
        </p:spPr>
        <p:txBody>
          <a:bodyPr>
            <a:spAutoFit/>
          </a:bodyPr>
          <a:lstStyle/>
          <a:p>
            <a:pPr defTabSz="762000"/>
            <a:r>
              <a:rPr kumimoji="1" lang="zh-CN" altLang="en-US" sz="2400">
                <a:latin typeface="华文新魏" pitchFamily="2" charset="-122"/>
                <a:ea typeface="华文新魏" pitchFamily="2" charset="-122"/>
              </a:rPr>
              <a:t>产物或</a:t>
            </a:r>
            <a:r>
              <a:rPr kumimoji="1" lang="zh-TW" altLang="en-US" sz="2400">
                <a:latin typeface="华文新魏" pitchFamily="2" charset="-122"/>
                <a:ea typeface="华文新魏" pitchFamily="2" charset="-122"/>
              </a:rPr>
              <a:t>下游</a:t>
            </a:r>
            <a:r>
              <a:rPr kumimoji="1" lang="zh-CN" altLang="en-US" sz="2400">
                <a:latin typeface="华文新魏" pitchFamily="2" charset="-122"/>
                <a:ea typeface="华文新魏" pitchFamily="2" charset="-122"/>
              </a:rPr>
              <a:t>代谢</a:t>
            </a:r>
            <a:r>
              <a:rPr kumimoji="1" lang="zh-TW" altLang="en-US" sz="2400">
                <a:latin typeface="华文新魏" pitchFamily="2" charset="-122"/>
                <a:ea typeface="华文新魏" pitchFamily="2" charset="-122"/>
              </a:rPr>
              <a:t>物 (</a:t>
            </a:r>
            <a:r>
              <a:rPr kumimoji="1" lang="en-US" altLang="zh-TW" sz="2400">
                <a:solidFill>
                  <a:srgbClr val="FF0000"/>
                </a:solidFill>
                <a:latin typeface="华文新魏" pitchFamily="2" charset="-122"/>
                <a:ea typeface="华文新魏" pitchFamily="2" charset="-122"/>
              </a:rPr>
              <a:t>P</a:t>
            </a:r>
            <a:r>
              <a:rPr kumimoji="1" lang="en-US" altLang="zh-TW" sz="2400">
                <a:latin typeface="华文新魏" pitchFamily="2" charset="-122"/>
                <a:ea typeface="华文新魏" pitchFamily="2" charset="-122"/>
              </a:rPr>
              <a:t>)</a:t>
            </a:r>
            <a:r>
              <a:rPr kumimoji="1" lang="zh-CN" altLang="en-US" sz="2400">
                <a:latin typeface="华文新魏" pitchFamily="2" charset="-122"/>
                <a:ea typeface="华文新魏" pitchFamily="2" charset="-122"/>
              </a:rPr>
              <a:t>与调节基因产生的阻遏蛋白结合</a:t>
            </a:r>
            <a:r>
              <a:rPr kumimoji="1" lang="zh-TW" altLang="en-US" sz="2400">
                <a:latin typeface="华文新魏" pitchFamily="2" charset="-122"/>
                <a:ea typeface="华文新魏" pitchFamily="2" charset="-122"/>
              </a:rPr>
              <a:t> </a:t>
            </a:r>
            <a:r>
              <a:rPr kumimoji="1" lang="zh-TW" altLang="en-US" sz="2400">
                <a:solidFill>
                  <a:srgbClr val="FF0000"/>
                </a:solidFill>
                <a:latin typeface="华文新魏" pitchFamily="2" charset="-122"/>
                <a:ea typeface="华文新魏" pitchFamily="2" charset="-122"/>
              </a:rPr>
              <a:t>抑制</a:t>
            </a:r>
            <a:r>
              <a:rPr kumimoji="1" lang="zh-CN" altLang="en-US" sz="2400">
                <a:latin typeface="华文新魏" pitchFamily="2" charset="-122"/>
                <a:ea typeface="华文新魏" pitchFamily="2" charset="-122"/>
              </a:rPr>
              <a:t>结构基因的转录</a:t>
            </a:r>
            <a:endParaRPr kumimoji="1" lang="zh-TW" altLang="en-US" sz="2400">
              <a:latin typeface="华文新魏" pitchFamily="2" charset="-122"/>
              <a:ea typeface="华文新魏" pitchFamily="2" charset="-122"/>
            </a:endParaRPr>
          </a:p>
        </p:txBody>
      </p:sp>
      <p:grpSp>
        <p:nvGrpSpPr>
          <p:cNvPr id="191495" name="Group 15"/>
          <p:cNvGrpSpPr>
            <a:grpSpLocks/>
          </p:cNvGrpSpPr>
          <p:nvPr/>
        </p:nvGrpSpPr>
        <p:grpSpPr bwMode="auto">
          <a:xfrm>
            <a:off x="838200" y="3962400"/>
            <a:ext cx="8001000" cy="304800"/>
            <a:chOff x="192" y="1296"/>
            <a:chExt cx="5040" cy="192"/>
          </a:xfrm>
        </p:grpSpPr>
        <p:sp>
          <p:nvSpPr>
            <p:cNvPr id="191508" name="Rectangle 16"/>
            <p:cNvSpPr>
              <a:spLocks noChangeArrowheads="1"/>
            </p:cNvSpPr>
            <p:nvPr/>
          </p:nvSpPr>
          <p:spPr bwMode="auto">
            <a:xfrm>
              <a:off x="192" y="1296"/>
              <a:ext cx="5040" cy="192"/>
            </a:xfrm>
            <a:prstGeom prst="rect">
              <a:avLst/>
            </a:prstGeom>
            <a:solidFill>
              <a:srgbClr val="008000"/>
            </a:solidFill>
            <a:ln w="12700">
              <a:solidFill>
                <a:srgbClr val="008000"/>
              </a:solidFill>
              <a:miter lim="800000"/>
              <a:headEnd/>
              <a:tailEnd/>
            </a:ln>
          </p:spPr>
          <p:txBody>
            <a:bodyPr wrap="none" anchor="ctr"/>
            <a:lstStyle/>
            <a:p>
              <a:endParaRPr lang="zh-CN" altLang="en-US"/>
            </a:p>
          </p:txBody>
        </p:sp>
        <p:sp>
          <p:nvSpPr>
            <p:cNvPr id="191509" name="Rectangle 17"/>
            <p:cNvSpPr>
              <a:spLocks noChangeArrowheads="1"/>
            </p:cNvSpPr>
            <p:nvPr/>
          </p:nvSpPr>
          <p:spPr bwMode="auto">
            <a:xfrm>
              <a:off x="1680" y="1296"/>
              <a:ext cx="624" cy="192"/>
            </a:xfrm>
            <a:prstGeom prst="rect">
              <a:avLst/>
            </a:prstGeom>
            <a:solidFill>
              <a:srgbClr val="FF66FF"/>
            </a:solidFill>
            <a:ln w="12700">
              <a:solidFill>
                <a:srgbClr val="FF66FF"/>
              </a:solidFill>
              <a:miter lim="800000"/>
              <a:headEnd/>
              <a:tailEnd/>
            </a:ln>
          </p:spPr>
          <p:txBody>
            <a:bodyPr wrap="none" anchor="ctr"/>
            <a:lstStyle/>
            <a:p>
              <a:pPr algn="ctr" defTabSz="762000"/>
              <a:r>
                <a:rPr kumimoji="1" lang="en-US" altLang="zh-TW">
                  <a:solidFill>
                    <a:schemeClr val="bg1"/>
                  </a:solidFill>
                  <a:ea typeface="MingLiU" pitchFamily="49" charset="-120"/>
                </a:rPr>
                <a:t>Operator</a:t>
              </a:r>
            </a:p>
          </p:txBody>
        </p:sp>
        <p:sp>
          <p:nvSpPr>
            <p:cNvPr id="191510" name="Rectangle 18"/>
            <p:cNvSpPr>
              <a:spLocks noChangeArrowheads="1"/>
            </p:cNvSpPr>
            <p:nvPr/>
          </p:nvSpPr>
          <p:spPr bwMode="auto">
            <a:xfrm>
              <a:off x="2304" y="1296"/>
              <a:ext cx="2256" cy="192"/>
            </a:xfrm>
            <a:prstGeom prst="rect">
              <a:avLst/>
            </a:prstGeom>
            <a:solidFill>
              <a:srgbClr val="9999FF"/>
            </a:solidFill>
            <a:ln w="12700">
              <a:solidFill>
                <a:srgbClr val="008000"/>
              </a:solidFill>
              <a:miter lim="800000"/>
              <a:headEnd/>
              <a:tailEnd/>
            </a:ln>
          </p:spPr>
          <p:txBody>
            <a:bodyPr wrap="none" anchor="ctr"/>
            <a:lstStyle/>
            <a:p>
              <a:pPr algn="ctr" defTabSz="762000"/>
              <a:r>
                <a:rPr kumimoji="1" lang="en-US" altLang="zh-TW" sz="2000">
                  <a:solidFill>
                    <a:schemeClr val="bg1"/>
                  </a:solidFill>
                  <a:ea typeface="MingLiU" pitchFamily="49" charset="-120"/>
                </a:rPr>
                <a:t>Gene</a:t>
              </a:r>
            </a:p>
          </p:txBody>
        </p:sp>
        <p:sp>
          <p:nvSpPr>
            <p:cNvPr id="191511" name="Rectangle 19"/>
            <p:cNvSpPr>
              <a:spLocks noChangeArrowheads="1"/>
            </p:cNvSpPr>
            <p:nvPr/>
          </p:nvSpPr>
          <p:spPr bwMode="auto">
            <a:xfrm>
              <a:off x="1056" y="1296"/>
              <a:ext cx="624" cy="192"/>
            </a:xfrm>
            <a:prstGeom prst="rect">
              <a:avLst/>
            </a:prstGeom>
            <a:solidFill>
              <a:srgbClr val="99FFCC"/>
            </a:solidFill>
            <a:ln w="12700">
              <a:solidFill>
                <a:srgbClr val="99FFCC"/>
              </a:solidFill>
              <a:miter lim="800000"/>
              <a:headEnd/>
              <a:tailEnd/>
            </a:ln>
          </p:spPr>
          <p:txBody>
            <a:bodyPr wrap="none" anchor="ctr"/>
            <a:lstStyle/>
            <a:p>
              <a:pPr algn="ctr" defTabSz="762000"/>
              <a:r>
                <a:rPr kumimoji="1" lang="en-US" altLang="zh-CN"/>
                <a:t>Promoter</a:t>
              </a:r>
              <a:endParaRPr kumimoji="1" lang="en-US" altLang="zh-TW"/>
            </a:p>
          </p:txBody>
        </p:sp>
        <p:sp>
          <p:nvSpPr>
            <p:cNvPr id="191512" name="Rectangle 20"/>
            <p:cNvSpPr>
              <a:spLocks noChangeArrowheads="1"/>
            </p:cNvSpPr>
            <p:nvPr/>
          </p:nvSpPr>
          <p:spPr bwMode="auto">
            <a:xfrm>
              <a:off x="432" y="1296"/>
              <a:ext cx="624" cy="192"/>
            </a:xfrm>
            <a:prstGeom prst="rect">
              <a:avLst/>
            </a:prstGeom>
            <a:solidFill>
              <a:srgbClr val="6699FF"/>
            </a:solidFill>
            <a:ln w="12700">
              <a:solidFill>
                <a:srgbClr val="99FFCC"/>
              </a:solidFill>
              <a:miter lim="800000"/>
              <a:headEnd/>
              <a:tailEnd/>
            </a:ln>
          </p:spPr>
          <p:txBody>
            <a:bodyPr wrap="none" anchor="ctr"/>
            <a:lstStyle/>
            <a:p>
              <a:pPr algn="ctr" defTabSz="762000"/>
              <a:r>
                <a:rPr kumimoji="1" lang="en-US" altLang="zh-CN"/>
                <a:t>Regulator</a:t>
              </a:r>
              <a:endParaRPr kumimoji="1" lang="en-US" altLang="zh-TW"/>
            </a:p>
          </p:txBody>
        </p:sp>
      </p:grpSp>
      <p:sp>
        <p:nvSpPr>
          <p:cNvPr id="209941" name="Line 21"/>
          <p:cNvSpPr>
            <a:spLocks noChangeShapeType="1"/>
          </p:cNvSpPr>
          <p:nvPr/>
        </p:nvSpPr>
        <p:spPr bwMode="auto">
          <a:xfrm flipV="1">
            <a:off x="4038600" y="3048000"/>
            <a:ext cx="609600" cy="228600"/>
          </a:xfrm>
          <a:prstGeom prst="line">
            <a:avLst/>
          </a:prstGeom>
          <a:noFill/>
          <a:ln w="12700">
            <a:solidFill>
              <a:schemeClr val="tx1"/>
            </a:solidFill>
            <a:round/>
            <a:headEnd type="triangle" w="med" len="med"/>
            <a:tailEnd/>
          </a:ln>
        </p:spPr>
        <p:txBody>
          <a:bodyPr/>
          <a:lstStyle/>
          <a:p>
            <a:endParaRPr lang="zh-CN" altLang="en-US"/>
          </a:p>
        </p:txBody>
      </p:sp>
      <p:sp>
        <p:nvSpPr>
          <p:cNvPr id="209942" name="AutoShape 22"/>
          <p:cNvSpPr>
            <a:spLocks noChangeArrowheads="1"/>
          </p:cNvSpPr>
          <p:nvPr/>
        </p:nvSpPr>
        <p:spPr bwMode="auto">
          <a:xfrm>
            <a:off x="3657600" y="4343400"/>
            <a:ext cx="4191000" cy="609600"/>
          </a:xfrm>
          <a:prstGeom prst="rightArrow">
            <a:avLst>
              <a:gd name="adj1" fmla="val 54759"/>
              <a:gd name="adj2" fmla="val 73111"/>
            </a:avLst>
          </a:prstGeom>
          <a:solidFill>
            <a:schemeClr val="bg1"/>
          </a:solidFill>
          <a:ln w="12700">
            <a:solidFill>
              <a:schemeClr val="bg2"/>
            </a:solidFill>
            <a:prstDash val="lgDash"/>
            <a:miter lim="800000"/>
            <a:headEnd/>
            <a:tailEnd/>
          </a:ln>
        </p:spPr>
        <p:txBody>
          <a:bodyPr wrap="none" anchor="ctr"/>
          <a:lstStyle/>
          <a:p>
            <a:endParaRPr lang="zh-CN" altLang="en-US"/>
          </a:p>
        </p:txBody>
      </p:sp>
      <p:sp>
        <p:nvSpPr>
          <p:cNvPr id="209943" name="AutoShape 23" descr="深色右斜對角線"/>
          <p:cNvSpPr>
            <a:spLocks noChangeArrowheads="1"/>
          </p:cNvSpPr>
          <p:nvPr/>
        </p:nvSpPr>
        <p:spPr bwMode="auto">
          <a:xfrm rot="-5400000">
            <a:off x="4781550" y="2838450"/>
            <a:ext cx="571500" cy="838200"/>
          </a:xfrm>
          <a:prstGeom prst="flowChartDelay">
            <a:avLst/>
          </a:prstGeom>
          <a:pattFill prst="dkUpDiag">
            <a:fgClr>
              <a:schemeClr val="hlink"/>
            </a:fgClr>
            <a:bgClr>
              <a:srgbClr val="FFFFFF"/>
            </a:bgClr>
          </a:pattFill>
          <a:ln w="12700">
            <a:solidFill>
              <a:schemeClr val="tx1"/>
            </a:solidFill>
            <a:miter lim="800000"/>
            <a:headEnd/>
            <a:tailEnd/>
          </a:ln>
        </p:spPr>
        <p:txBody>
          <a:bodyPr vert="eaVert" wrap="none" anchor="ctr"/>
          <a:lstStyle/>
          <a:p>
            <a:pPr algn="ctr" defTabSz="762000">
              <a:lnSpc>
                <a:spcPct val="140000"/>
              </a:lnSpc>
            </a:pPr>
            <a:r>
              <a:rPr kumimoji="1" lang="en-US" altLang="zh-TW" sz="2000">
                <a:latin typeface="Arial Black" pitchFamily="34" charset="0"/>
                <a:ea typeface="MingLiU" pitchFamily="49" charset="-120"/>
              </a:rPr>
              <a:t>R’</a:t>
            </a:r>
          </a:p>
        </p:txBody>
      </p:sp>
      <p:sp>
        <p:nvSpPr>
          <p:cNvPr id="209944" name="Oval 24"/>
          <p:cNvSpPr>
            <a:spLocks noChangeArrowheads="1"/>
          </p:cNvSpPr>
          <p:nvPr/>
        </p:nvSpPr>
        <p:spPr bwMode="auto">
          <a:xfrm>
            <a:off x="1905000" y="4267200"/>
            <a:ext cx="1676400" cy="1295400"/>
          </a:xfrm>
          <a:prstGeom prst="ellipse">
            <a:avLst/>
          </a:prstGeom>
          <a:solidFill>
            <a:schemeClr val="accent2"/>
          </a:solidFill>
          <a:ln w="12700">
            <a:solidFill>
              <a:schemeClr val="tx1"/>
            </a:solidFill>
            <a:prstDash val="dash"/>
            <a:round/>
            <a:headEnd/>
            <a:tailEnd/>
          </a:ln>
        </p:spPr>
        <p:txBody>
          <a:bodyPr wrap="none" anchor="ctr"/>
          <a:lstStyle/>
          <a:p>
            <a:pPr algn="ctr" defTabSz="762000"/>
            <a:r>
              <a:rPr kumimoji="1" lang="en-US" altLang="zh-TW" sz="2000">
                <a:ea typeface="MingLiU" pitchFamily="49" charset="-120"/>
              </a:rPr>
              <a:t>RNA </a:t>
            </a:r>
          </a:p>
          <a:p>
            <a:pPr algn="ctr" defTabSz="762000"/>
            <a:r>
              <a:rPr kumimoji="1" lang="en-US" altLang="zh-TW" sz="2000">
                <a:ea typeface="MingLiU" pitchFamily="49" charset="-120"/>
              </a:rPr>
              <a:t>Polymerase</a:t>
            </a:r>
          </a:p>
        </p:txBody>
      </p:sp>
      <p:grpSp>
        <p:nvGrpSpPr>
          <p:cNvPr id="4" name="Group 25"/>
          <p:cNvGrpSpPr>
            <a:grpSpLocks/>
          </p:cNvGrpSpPr>
          <p:nvPr/>
        </p:nvGrpSpPr>
        <p:grpSpPr bwMode="auto">
          <a:xfrm>
            <a:off x="3276600" y="2971800"/>
            <a:ext cx="838200" cy="952500"/>
            <a:chOff x="1392" y="2544"/>
            <a:chExt cx="528" cy="600"/>
          </a:xfrm>
        </p:grpSpPr>
        <p:sp>
          <p:nvSpPr>
            <p:cNvPr id="191506" name="AutoShape 26" descr="深色右斜對角線"/>
            <p:cNvSpPr>
              <a:spLocks noChangeArrowheads="1"/>
            </p:cNvSpPr>
            <p:nvPr/>
          </p:nvSpPr>
          <p:spPr bwMode="auto">
            <a:xfrm rot="-5400000">
              <a:off x="1476" y="2700"/>
              <a:ext cx="360" cy="528"/>
            </a:xfrm>
            <a:prstGeom prst="flowChartDelay">
              <a:avLst/>
            </a:prstGeom>
            <a:pattFill prst="dkUpDiag">
              <a:fgClr>
                <a:schemeClr val="hlink"/>
              </a:fgClr>
              <a:bgClr>
                <a:srgbClr val="FFFFFF"/>
              </a:bgClr>
            </a:pattFill>
            <a:ln w="12700">
              <a:solidFill>
                <a:schemeClr val="tx1"/>
              </a:solidFill>
              <a:miter lim="800000"/>
              <a:headEnd/>
              <a:tailEnd/>
            </a:ln>
          </p:spPr>
          <p:txBody>
            <a:bodyPr vert="eaVert" wrap="none" anchor="ctr"/>
            <a:lstStyle/>
            <a:p>
              <a:pPr algn="ctr" defTabSz="762000">
                <a:lnSpc>
                  <a:spcPct val="140000"/>
                </a:lnSpc>
              </a:pPr>
              <a:r>
                <a:rPr kumimoji="1" lang="en-US" altLang="zh-TW" sz="2000">
                  <a:latin typeface="Arial Black" pitchFamily="34" charset="0"/>
                  <a:ea typeface="MingLiU" pitchFamily="49" charset="-120"/>
                </a:rPr>
                <a:t>R’</a:t>
              </a:r>
            </a:p>
          </p:txBody>
        </p:sp>
        <p:sp>
          <p:nvSpPr>
            <p:cNvPr id="191507" name="Oval 27"/>
            <p:cNvSpPr>
              <a:spLocks noChangeArrowheads="1"/>
            </p:cNvSpPr>
            <p:nvPr/>
          </p:nvSpPr>
          <p:spPr bwMode="auto">
            <a:xfrm>
              <a:off x="1488" y="2544"/>
              <a:ext cx="336" cy="336"/>
            </a:xfrm>
            <a:prstGeom prst="ellipse">
              <a:avLst/>
            </a:prstGeom>
            <a:solidFill>
              <a:srgbClr val="9966FF"/>
            </a:solidFill>
            <a:ln w="12700">
              <a:solidFill>
                <a:schemeClr val="tx1"/>
              </a:solidFill>
              <a:round/>
              <a:headEnd/>
              <a:tailEnd/>
            </a:ln>
          </p:spPr>
          <p:txBody>
            <a:bodyPr wrap="none" anchor="ctr"/>
            <a:lstStyle/>
            <a:p>
              <a:pPr algn="ctr" defTabSz="762000"/>
              <a:r>
                <a:rPr kumimoji="1" lang="en-US" altLang="zh-TW" sz="2800">
                  <a:solidFill>
                    <a:schemeClr val="bg1"/>
                  </a:solidFill>
                  <a:latin typeface="Arial Black" pitchFamily="34" charset="0"/>
                  <a:ea typeface="MingLiU" pitchFamily="49" charset="-120"/>
                </a:rPr>
                <a:t>P</a:t>
              </a:r>
            </a:p>
          </p:txBody>
        </p:sp>
      </p:grpSp>
      <p:sp>
        <p:nvSpPr>
          <p:cNvPr id="209948" name="Oval 28"/>
          <p:cNvSpPr>
            <a:spLocks noChangeArrowheads="1"/>
          </p:cNvSpPr>
          <p:nvPr/>
        </p:nvSpPr>
        <p:spPr bwMode="auto">
          <a:xfrm>
            <a:off x="6096000" y="2819400"/>
            <a:ext cx="533400" cy="533400"/>
          </a:xfrm>
          <a:prstGeom prst="ellipse">
            <a:avLst/>
          </a:prstGeom>
          <a:solidFill>
            <a:srgbClr val="9966FF"/>
          </a:solidFill>
          <a:ln w="12700">
            <a:solidFill>
              <a:schemeClr val="tx1"/>
            </a:solidFill>
            <a:round/>
            <a:headEnd/>
            <a:tailEnd/>
          </a:ln>
        </p:spPr>
        <p:txBody>
          <a:bodyPr wrap="none" anchor="ctr"/>
          <a:lstStyle/>
          <a:p>
            <a:pPr algn="ctr" defTabSz="762000"/>
            <a:r>
              <a:rPr kumimoji="1" lang="en-US" altLang="zh-TW" sz="2800">
                <a:solidFill>
                  <a:schemeClr val="bg1"/>
                </a:solidFill>
                <a:latin typeface="Arial Black" pitchFamily="34" charset="0"/>
                <a:ea typeface="MingLiU" pitchFamily="49" charset="-120"/>
              </a:rPr>
              <a:t>P</a:t>
            </a:r>
          </a:p>
        </p:txBody>
      </p:sp>
      <p:sp>
        <p:nvSpPr>
          <p:cNvPr id="209949" name="Text Box 29"/>
          <p:cNvSpPr txBox="1">
            <a:spLocks noChangeArrowheads="1"/>
          </p:cNvSpPr>
          <p:nvPr/>
        </p:nvSpPr>
        <p:spPr bwMode="auto">
          <a:xfrm>
            <a:off x="8001000" y="4419600"/>
            <a:ext cx="844550" cy="457200"/>
          </a:xfrm>
          <a:prstGeom prst="rect">
            <a:avLst/>
          </a:prstGeom>
          <a:noFill/>
          <a:ln w="12700">
            <a:noFill/>
            <a:miter lim="800000"/>
            <a:headEnd/>
            <a:tailEnd/>
          </a:ln>
        </p:spPr>
        <p:txBody>
          <a:bodyPr wrap="none">
            <a:spAutoFit/>
          </a:bodyPr>
          <a:lstStyle/>
          <a:p>
            <a:pPr defTabSz="762000"/>
            <a:r>
              <a:rPr kumimoji="1" lang="en-US" altLang="zh-TW" sz="2400">
                <a:solidFill>
                  <a:schemeClr val="hlink"/>
                </a:solidFill>
                <a:latin typeface="Arial Black" pitchFamily="34" charset="0"/>
                <a:ea typeface="MingLiU" pitchFamily="49" charset="-120"/>
              </a:rPr>
              <a:t>OFF</a:t>
            </a:r>
          </a:p>
        </p:txBody>
      </p:sp>
      <p:sp>
        <p:nvSpPr>
          <p:cNvPr id="209950" name="AutoShape 30"/>
          <p:cNvSpPr>
            <a:spLocks noChangeArrowheads="1"/>
          </p:cNvSpPr>
          <p:nvPr/>
        </p:nvSpPr>
        <p:spPr bwMode="auto">
          <a:xfrm>
            <a:off x="3733800" y="1524000"/>
            <a:ext cx="4114800" cy="609600"/>
          </a:xfrm>
          <a:prstGeom prst="rightArrow">
            <a:avLst>
              <a:gd name="adj1" fmla="val 54759"/>
              <a:gd name="adj2" fmla="val 71781"/>
            </a:avLst>
          </a:prstGeom>
          <a:solidFill>
            <a:srgbClr val="0099CC"/>
          </a:solidFill>
          <a:ln w="12700">
            <a:noFill/>
            <a:miter lim="800000"/>
            <a:headEnd/>
            <a:tailEnd/>
          </a:ln>
        </p:spPr>
        <p:txBody>
          <a:bodyPr wrap="none" anchor="ctr"/>
          <a:lstStyle/>
          <a:p>
            <a:pPr algn="ctr" defTabSz="762000"/>
            <a:r>
              <a:rPr kumimoji="1" lang="en-US" altLang="zh-TW" sz="2000">
                <a:solidFill>
                  <a:schemeClr val="bg1"/>
                </a:solidFill>
                <a:ea typeface="MingLiU" pitchFamily="49" charset="-120"/>
              </a:rPr>
              <a:t>mRNA</a:t>
            </a:r>
          </a:p>
        </p:txBody>
      </p:sp>
      <p:sp>
        <p:nvSpPr>
          <p:cNvPr id="209951" name="Text Box 31"/>
          <p:cNvSpPr txBox="1">
            <a:spLocks noChangeArrowheads="1"/>
          </p:cNvSpPr>
          <p:nvPr/>
        </p:nvSpPr>
        <p:spPr bwMode="auto">
          <a:xfrm>
            <a:off x="8001000" y="1600200"/>
            <a:ext cx="692150" cy="457200"/>
          </a:xfrm>
          <a:prstGeom prst="rect">
            <a:avLst/>
          </a:prstGeom>
          <a:noFill/>
          <a:ln w="12700">
            <a:noFill/>
            <a:miter lim="800000"/>
            <a:headEnd/>
            <a:tailEnd/>
          </a:ln>
        </p:spPr>
        <p:txBody>
          <a:bodyPr wrap="none">
            <a:spAutoFit/>
          </a:bodyPr>
          <a:lstStyle/>
          <a:p>
            <a:pPr defTabSz="762000"/>
            <a:r>
              <a:rPr kumimoji="1" lang="en-US" altLang="zh-TW" sz="2400">
                <a:solidFill>
                  <a:srgbClr val="009900"/>
                </a:solidFill>
                <a:latin typeface="Arial Black" pitchFamily="34" charset="0"/>
                <a:ea typeface="MingLiU" pitchFamily="49" charset="-120"/>
              </a:rPr>
              <a:t>ON</a:t>
            </a:r>
          </a:p>
        </p:txBody>
      </p:sp>
      <p:sp>
        <p:nvSpPr>
          <p:cNvPr id="209952" name="Line 32"/>
          <p:cNvSpPr>
            <a:spLocks noChangeShapeType="1"/>
          </p:cNvSpPr>
          <p:nvPr/>
        </p:nvSpPr>
        <p:spPr bwMode="auto">
          <a:xfrm flipV="1">
            <a:off x="5486400" y="2971800"/>
            <a:ext cx="609600" cy="228600"/>
          </a:xfrm>
          <a:prstGeom prst="line">
            <a:avLst/>
          </a:prstGeom>
          <a:noFill/>
          <a:ln w="12700">
            <a:solidFill>
              <a:schemeClr val="tx1"/>
            </a:solidFill>
            <a:round/>
            <a:headEnd type="triangle" w="med" len="me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9924"/>
                                        </p:tgtEl>
                                        <p:attrNameLst>
                                          <p:attrName>style.visibility</p:attrName>
                                        </p:attrNameLst>
                                      </p:cBhvr>
                                      <p:to>
                                        <p:strVal val="visible"/>
                                      </p:to>
                                    </p:set>
                                    <p:anim calcmode="lin" valueType="num">
                                      <p:cBhvr additive="base">
                                        <p:cTn id="7" dur="500" fill="hold"/>
                                        <p:tgtEl>
                                          <p:spTgt spid="209924"/>
                                        </p:tgtEl>
                                        <p:attrNameLst>
                                          <p:attrName>ppt_x</p:attrName>
                                        </p:attrNameLst>
                                      </p:cBhvr>
                                      <p:tavLst>
                                        <p:tav tm="0">
                                          <p:val>
                                            <p:strVal val="0-#ppt_w/2"/>
                                          </p:val>
                                        </p:tav>
                                        <p:tav tm="100000">
                                          <p:val>
                                            <p:strVal val="#ppt_x"/>
                                          </p:val>
                                        </p:tav>
                                      </p:tavLst>
                                    </p:anim>
                                    <p:anim calcmode="lin" valueType="num">
                                      <p:cBhvr additive="base">
                                        <p:cTn id="8" dur="500" fill="hold"/>
                                        <p:tgtEl>
                                          <p:spTgt spid="2099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099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09933"/>
                                        </p:tgtEl>
                                        <p:attrNameLst>
                                          <p:attrName>style.visibility</p:attrName>
                                        </p:attrNameLst>
                                      </p:cBhvr>
                                      <p:to>
                                        <p:strVal val="visible"/>
                                      </p:to>
                                    </p:se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209950"/>
                                        </p:tgtEl>
                                        <p:attrNameLst>
                                          <p:attrName>style.visibility</p:attrName>
                                        </p:attrNameLst>
                                      </p:cBhvr>
                                      <p:to>
                                        <p:strVal val="visible"/>
                                      </p:to>
                                    </p:set>
                                    <p:animEffect transition="in" filter="slide(fromLeft)">
                                      <p:cBhvr>
                                        <p:cTn id="20" dur="500"/>
                                        <p:tgtEl>
                                          <p:spTgt spid="209950"/>
                                        </p:tgtEl>
                                      </p:cBhvr>
                                    </p:animEffect>
                                  </p:childTnLst>
                                </p:cTn>
                              </p:par>
                            </p:childTnLst>
                          </p:cTn>
                        </p:par>
                        <p:par>
                          <p:cTn id="21" fill="hold">
                            <p:stCondLst>
                              <p:cond delay="1000"/>
                            </p:stCondLst>
                            <p:childTnLst>
                              <p:par>
                                <p:cTn id="22" presetID="12" presetClass="entr" presetSubtype="1" fill="hold" grpId="0" nodeType="afterEffect">
                                  <p:stCondLst>
                                    <p:cond delay="0"/>
                                  </p:stCondLst>
                                  <p:childTnLst>
                                    <p:set>
                                      <p:cBhvr>
                                        <p:cTn id="23" dur="1" fill="hold">
                                          <p:stCondLst>
                                            <p:cond delay="0"/>
                                          </p:stCondLst>
                                        </p:cTn>
                                        <p:tgtEl>
                                          <p:spTgt spid="209951"/>
                                        </p:tgtEl>
                                        <p:attrNameLst>
                                          <p:attrName>style.visibility</p:attrName>
                                        </p:attrNameLst>
                                      </p:cBhvr>
                                      <p:to>
                                        <p:strVal val="visible"/>
                                      </p:to>
                                    </p:set>
                                    <p:animEffect transition="in" filter="slide(fromTop)">
                                      <p:cBhvr>
                                        <p:cTn id="24" dur="500"/>
                                        <p:tgtEl>
                                          <p:spTgt spid="20995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9934"/>
                                        </p:tgtEl>
                                        <p:attrNameLst>
                                          <p:attrName>style.visibility</p:attrName>
                                        </p:attrNameLst>
                                      </p:cBhvr>
                                      <p:to>
                                        <p:strVal val="visible"/>
                                      </p:to>
                                    </p:set>
                                    <p:anim calcmode="lin" valueType="num">
                                      <p:cBhvr additive="base">
                                        <p:cTn id="29" dur="500" fill="hold"/>
                                        <p:tgtEl>
                                          <p:spTgt spid="209934"/>
                                        </p:tgtEl>
                                        <p:attrNameLst>
                                          <p:attrName>ppt_x</p:attrName>
                                        </p:attrNameLst>
                                      </p:cBhvr>
                                      <p:tavLst>
                                        <p:tav tm="0">
                                          <p:val>
                                            <p:strVal val="1+#ppt_w/2"/>
                                          </p:val>
                                        </p:tav>
                                        <p:tav tm="100000">
                                          <p:val>
                                            <p:strVal val="#ppt_x"/>
                                          </p:val>
                                        </p:tav>
                                      </p:tavLst>
                                    </p:anim>
                                    <p:anim calcmode="lin" valueType="num">
                                      <p:cBhvr additive="base">
                                        <p:cTn id="30" dur="500" fill="hold"/>
                                        <p:tgtEl>
                                          <p:spTgt spid="20993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9948"/>
                                        </p:tgtEl>
                                        <p:attrNameLst>
                                          <p:attrName>style.visibility</p:attrName>
                                        </p:attrNameLst>
                                      </p:cBhvr>
                                      <p:to>
                                        <p:strVal val="visible"/>
                                      </p:to>
                                    </p:se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209952"/>
                                        </p:tgtEl>
                                        <p:attrNameLst>
                                          <p:attrName>style.visibility</p:attrName>
                                        </p:attrNameLst>
                                      </p:cBhvr>
                                      <p:to>
                                        <p:strVal val="visible"/>
                                      </p:to>
                                    </p:set>
                                    <p:animEffect transition="in" filter="wipe(right)">
                                      <p:cBhvr>
                                        <p:cTn id="38" dur="500"/>
                                        <p:tgtEl>
                                          <p:spTgt spid="209952"/>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499"/>
                                          </p:stCondLst>
                                        </p:cTn>
                                        <p:tgtEl>
                                          <p:spTgt spid="209943"/>
                                        </p:tgtEl>
                                        <p:attrNameLst>
                                          <p:attrName>style.visibility</p:attrName>
                                        </p:attrNameLst>
                                      </p:cBhvr>
                                      <p:to>
                                        <p:strVal val="visible"/>
                                      </p:to>
                                    </p:set>
                                  </p:childTnLst>
                                </p:cTn>
                              </p:par>
                            </p:childTnLst>
                          </p:cTn>
                        </p:par>
                        <p:par>
                          <p:cTn id="42" fill="hold">
                            <p:stCondLst>
                              <p:cond delay="1500"/>
                            </p:stCondLst>
                            <p:childTnLst>
                              <p:par>
                                <p:cTn id="43" presetID="22" presetClass="entr" presetSubtype="2" fill="hold" grpId="0" nodeType="afterEffect">
                                  <p:stCondLst>
                                    <p:cond delay="0"/>
                                  </p:stCondLst>
                                  <p:childTnLst>
                                    <p:set>
                                      <p:cBhvr>
                                        <p:cTn id="44" dur="1" fill="hold">
                                          <p:stCondLst>
                                            <p:cond delay="0"/>
                                          </p:stCondLst>
                                        </p:cTn>
                                        <p:tgtEl>
                                          <p:spTgt spid="209941"/>
                                        </p:tgtEl>
                                        <p:attrNameLst>
                                          <p:attrName>style.visibility</p:attrName>
                                        </p:attrNameLst>
                                      </p:cBhvr>
                                      <p:to>
                                        <p:strVal val="visible"/>
                                      </p:to>
                                    </p:set>
                                    <p:animEffect transition="in" filter="wipe(right)">
                                      <p:cBhvr>
                                        <p:cTn id="45" dur="500"/>
                                        <p:tgtEl>
                                          <p:spTgt spid="209941"/>
                                        </p:tgtEl>
                                      </p:cBhvr>
                                    </p:animEffect>
                                  </p:childTnLst>
                                </p:cTn>
                              </p:par>
                            </p:childTnLst>
                          </p:cTn>
                        </p:par>
                        <p:par>
                          <p:cTn id="46" fill="hold">
                            <p:stCondLst>
                              <p:cond delay="2000"/>
                            </p:stCondLst>
                            <p:childTnLst>
                              <p:par>
                                <p:cTn id="47" presetID="1" presetClass="entr" presetSubtype="0" fill="hold" nodeType="afterEffect">
                                  <p:stCondLst>
                                    <p:cond delay="1000"/>
                                  </p:stCondLst>
                                  <p:childTnLst>
                                    <p:set>
                                      <p:cBhvr>
                                        <p:cTn id="48" dur="1" fill="hold">
                                          <p:stCondLst>
                                            <p:cond delay="499"/>
                                          </p:stCondLst>
                                        </p:cTn>
                                        <p:tgtEl>
                                          <p:spTgt spid="4"/>
                                        </p:tgtEl>
                                        <p:attrNameLst>
                                          <p:attrName>style.visibility</p:attrName>
                                        </p:attrNameLst>
                                      </p:cBhvr>
                                      <p:to>
                                        <p:strVal val="visible"/>
                                      </p:to>
                                    </p:set>
                                  </p:childTnLst>
                                </p:cTn>
                              </p:par>
                            </p:childTnLst>
                          </p:cTn>
                        </p:par>
                        <p:par>
                          <p:cTn id="49" fill="hold">
                            <p:stCondLst>
                              <p:cond delay="3500"/>
                            </p:stCondLst>
                            <p:childTnLst>
                              <p:par>
                                <p:cTn id="50" presetID="1" presetClass="entr" presetSubtype="0" fill="hold" grpId="0" nodeType="afterEffect">
                                  <p:stCondLst>
                                    <p:cond delay="2000"/>
                                  </p:stCondLst>
                                  <p:childTnLst>
                                    <p:set>
                                      <p:cBhvr>
                                        <p:cTn id="51" dur="1" fill="hold">
                                          <p:stCondLst>
                                            <p:cond delay="499"/>
                                          </p:stCondLst>
                                        </p:cTn>
                                        <p:tgtEl>
                                          <p:spTgt spid="209944"/>
                                        </p:tgtEl>
                                        <p:attrNameLst>
                                          <p:attrName>style.visibility</p:attrName>
                                        </p:attrNameLst>
                                      </p:cBhvr>
                                      <p:to>
                                        <p:strVal val="visible"/>
                                      </p:to>
                                    </p:set>
                                  </p:childTnLst>
                                </p:cTn>
                              </p:par>
                            </p:childTnLst>
                          </p:cTn>
                        </p:par>
                        <p:par>
                          <p:cTn id="52" fill="hold">
                            <p:stCondLst>
                              <p:cond delay="6000"/>
                            </p:stCondLst>
                            <p:childTnLst>
                              <p:par>
                                <p:cTn id="53" presetID="12" presetClass="entr" presetSubtype="8" fill="hold" grpId="0" nodeType="afterEffect">
                                  <p:stCondLst>
                                    <p:cond delay="0"/>
                                  </p:stCondLst>
                                  <p:childTnLst>
                                    <p:set>
                                      <p:cBhvr>
                                        <p:cTn id="54" dur="1" fill="hold">
                                          <p:stCondLst>
                                            <p:cond delay="0"/>
                                          </p:stCondLst>
                                        </p:cTn>
                                        <p:tgtEl>
                                          <p:spTgt spid="209942"/>
                                        </p:tgtEl>
                                        <p:attrNameLst>
                                          <p:attrName>style.visibility</p:attrName>
                                        </p:attrNameLst>
                                      </p:cBhvr>
                                      <p:to>
                                        <p:strVal val="visible"/>
                                      </p:to>
                                    </p:set>
                                    <p:animEffect transition="in" filter="slide(fromLeft)">
                                      <p:cBhvr>
                                        <p:cTn id="55" dur="500"/>
                                        <p:tgtEl>
                                          <p:spTgt spid="209942"/>
                                        </p:tgtEl>
                                      </p:cBhvr>
                                    </p:animEffect>
                                  </p:childTnLst>
                                </p:cTn>
                              </p:par>
                            </p:childTnLst>
                          </p:cTn>
                        </p:par>
                        <p:par>
                          <p:cTn id="56" fill="hold">
                            <p:stCondLst>
                              <p:cond delay="6500"/>
                            </p:stCondLst>
                            <p:childTnLst>
                              <p:par>
                                <p:cTn id="57" presetID="12" presetClass="entr" presetSubtype="1" fill="hold" grpId="0" nodeType="afterEffect">
                                  <p:stCondLst>
                                    <p:cond delay="0"/>
                                  </p:stCondLst>
                                  <p:childTnLst>
                                    <p:set>
                                      <p:cBhvr>
                                        <p:cTn id="58" dur="1" fill="hold">
                                          <p:stCondLst>
                                            <p:cond delay="0"/>
                                          </p:stCondLst>
                                        </p:cTn>
                                        <p:tgtEl>
                                          <p:spTgt spid="209949"/>
                                        </p:tgtEl>
                                        <p:attrNameLst>
                                          <p:attrName>style.visibility</p:attrName>
                                        </p:attrNameLst>
                                      </p:cBhvr>
                                      <p:to>
                                        <p:strVal val="visible"/>
                                      </p:to>
                                    </p:set>
                                    <p:animEffect transition="in" filter="slide(fromTop)">
                                      <p:cBhvr>
                                        <p:cTn id="59" dur="500"/>
                                        <p:tgtEl>
                                          <p:spTgt spid="20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animBg="1" autoUpdateAnimBg="0"/>
      <p:bldP spid="209932" grpId="0" animBg="1" autoUpdateAnimBg="0"/>
      <p:bldP spid="209933" grpId="0" animBg="1" autoUpdateAnimBg="0"/>
      <p:bldP spid="209934" grpId="0" autoUpdateAnimBg="0"/>
      <p:bldP spid="209941" grpId="0" animBg="1"/>
      <p:bldP spid="209942" grpId="0" animBg="1"/>
      <p:bldP spid="209943" grpId="0" animBg="1" autoUpdateAnimBg="0"/>
      <p:bldP spid="209944" grpId="0" animBg="1" autoUpdateAnimBg="0"/>
      <p:bldP spid="209948" grpId="0" animBg="1" autoUpdateAnimBg="0"/>
      <p:bldP spid="209949" grpId="0" autoUpdateAnimBg="0"/>
      <p:bldP spid="209950" grpId="0" animBg="1" autoUpdateAnimBg="0"/>
      <p:bldP spid="209951" grpId="0" autoUpdateAnimBg="0"/>
      <p:bldP spid="20995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611188" y="1844675"/>
            <a:ext cx="2376487" cy="466725"/>
          </a:xfrm>
          <a:prstGeom prst="rect">
            <a:avLst/>
          </a:prstGeom>
          <a:solidFill>
            <a:srgbClr val="008000"/>
          </a:solidFill>
          <a:ln w="9525" algn="ctr">
            <a:solidFill>
              <a:srgbClr val="FF0000"/>
            </a:solidFill>
            <a:miter lim="800000"/>
            <a:headEnd/>
            <a:tailEnd/>
          </a:ln>
        </p:spPr>
        <p:txBody>
          <a:bodyPr>
            <a:spAutoFit/>
          </a:bodyPr>
          <a:lstStyle/>
          <a:p>
            <a:pPr>
              <a:spcBef>
                <a:spcPct val="50000"/>
              </a:spcBef>
            </a:pPr>
            <a:r>
              <a:rPr kumimoji="1" lang="en-US" altLang="zh-CN" sz="2400" b="1">
                <a:solidFill>
                  <a:schemeClr val="bg1"/>
                </a:solidFill>
                <a:latin typeface="宋体" pitchFamily="2" charset="-122"/>
              </a:rPr>
              <a:t>1</a:t>
            </a:r>
            <a:r>
              <a:rPr kumimoji="1" lang="zh-CN" altLang="en-US" sz="2400" b="1">
                <a:solidFill>
                  <a:schemeClr val="bg1"/>
                </a:solidFill>
                <a:latin typeface="宋体" pitchFamily="2" charset="-122"/>
              </a:rPr>
              <a:t>、赖氨酸发酵</a:t>
            </a:r>
          </a:p>
        </p:txBody>
      </p:sp>
      <p:sp>
        <p:nvSpPr>
          <p:cNvPr id="192515" name="Rectangle 3"/>
          <p:cNvSpPr>
            <a:spLocks noChangeArrowheads="1"/>
          </p:cNvSpPr>
          <p:nvPr/>
        </p:nvSpPr>
        <p:spPr bwMode="auto">
          <a:xfrm>
            <a:off x="468313" y="549275"/>
            <a:ext cx="5541962" cy="519113"/>
          </a:xfrm>
          <a:prstGeom prst="rect">
            <a:avLst/>
          </a:prstGeom>
          <a:noFill/>
          <a:ln w="9525" algn="ctr">
            <a:noFill/>
            <a:miter lim="800000"/>
            <a:headEnd/>
            <a:tailEnd/>
          </a:ln>
        </p:spPr>
        <p:txBody>
          <a:bodyPr wrap="none">
            <a:spAutoFit/>
          </a:bodyPr>
          <a:lstStyle/>
          <a:p>
            <a:pPr>
              <a:spcBef>
                <a:spcPct val="50000"/>
              </a:spcBef>
            </a:pPr>
            <a:r>
              <a:rPr kumimoji="1" lang="zh-CN" altLang="en-US" sz="2800" b="1">
                <a:solidFill>
                  <a:schemeClr val="bg1"/>
                </a:solidFill>
                <a:latin typeface="Times New Roman" pitchFamily="18" charset="0"/>
              </a:rPr>
              <a:t>二、代谢调节在发酵工业中的应用</a:t>
            </a:r>
          </a:p>
        </p:txBody>
      </p:sp>
      <p:sp>
        <p:nvSpPr>
          <p:cNvPr id="198660" name="Rectangle 4"/>
          <p:cNvSpPr>
            <a:spLocks noChangeArrowheads="1"/>
          </p:cNvSpPr>
          <p:nvPr/>
        </p:nvSpPr>
        <p:spPr bwMode="auto">
          <a:xfrm>
            <a:off x="611188" y="908050"/>
            <a:ext cx="6618287" cy="457200"/>
          </a:xfrm>
          <a:prstGeom prst="rect">
            <a:avLst/>
          </a:prstGeom>
          <a:noFill/>
          <a:ln w="9525" algn="ctr">
            <a:noFill/>
            <a:miter lim="800000"/>
            <a:headEnd/>
            <a:tailEnd/>
          </a:ln>
        </p:spPr>
        <p:txBody>
          <a:bodyPr wrap="none">
            <a:spAutoFit/>
          </a:bodyPr>
          <a:lstStyle/>
          <a:p>
            <a:pPr>
              <a:spcBef>
                <a:spcPct val="50000"/>
              </a:spcBef>
            </a:pPr>
            <a:r>
              <a:rPr kumimoji="1" lang="zh-CN" altLang="en-US" sz="2400" b="1">
                <a:solidFill>
                  <a:srgbClr val="0000FF"/>
                </a:solidFill>
                <a:latin typeface="Times New Roman" pitchFamily="18" charset="0"/>
              </a:rPr>
              <a:t>（一）应用营养缺陷型菌株解除正常的反馈调节</a:t>
            </a:r>
          </a:p>
        </p:txBody>
      </p:sp>
      <p:pic>
        <p:nvPicPr>
          <p:cNvPr id="198661" name="Picture 5" descr="赖氨酸生产及代谢调节"/>
          <p:cNvPicPr>
            <a:picLocks noChangeAspect="1" noChangeArrowheads="1"/>
          </p:cNvPicPr>
          <p:nvPr/>
        </p:nvPicPr>
        <p:blipFill>
          <a:blip r:embed="rId2" cstate="print"/>
          <a:srcRect/>
          <a:stretch>
            <a:fillRect/>
          </a:stretch>
        </p:blipFill>
        <p:spPr bwMode="auto">
          <a:xfrm>
            <a:off x="0" y="2492375"/>
            <a:ext cx="6858000" cy="3378200"/>
          </a:xfrm>
          <a:prstGeom prst="rect">
            <a:avLst/>
          </a:prstGeom>
          <a:noFill/>
          <a:ln w="9525">
            <a:noFill/>
            <a:miter lim="800000"/>
            <a:headEnd/>
            <a:tailEnd/>
          </a:ln>
        </p:spPr>
      </p:pic>
      <p:sp>
        <p:nvSpPr>
          <p:cNvPr id="192518" name="Text Box 6"/>
          <p:cNvSpPr txBox="1">
            <a:spLocks noChangeArrowheads="1"/>
          </p:cNvSpPr>
          <p:nvPr/>
        </p:nvSpPr>
        <p:spPr bwMode="auto">
          <a:xfrm>
            <a:off x="539750" y="260350"/>
            <a:ext cx="7200900" cy="519113"/>
          </a:xfrm>
          <a:prstGeom prst="rect">
            <a:avLst/>
          </a:prstGeom>
          <a:noFill/>
          <a:ln w="9525">
            <a:noFill/>
            <a:miter lim="800000"/>
            <a:headEnd/>
            <a:tailEnd/>
          </a:ln>
        </p:spPr>
        <p:txBody>
          <a:bodyPr>
            <a:spAutoFit/>
          </a:bodyPr>
          <a:lstStyle/>
          <a:p>
            <a:pPr>
              <a:spcBef>
                <a:spcPct val="50000"/>
              </a:spcBef>
            </a:pPr>
            <a:r>
              <a:rPr lang="zh-CN" altLang="en-US" sz="2800" b="1">
                <a:solidFill>
                  <a:schemeClr val="hlink"/>
                </a:solidFill>
              </a:rPr>
              <a:t>二、微生物代谢调节在发酵生产上的应用</a:t>
            </a:r>
          </a:p>
        </p:txBody>
      </p:sp>
      <p:sp>
        <p:nvSpPr>
          <p:cNvPr id="192519" name="Text Box 7"/>
          <p:cNvSpPr txBox="1">
            <a:spLocks noChangeArrowheads="1"/>
          </p:cNvSpPr>
          <p:nvPr/>
        </p:nvSpPr>
        <p:spPr bwMode="auto">
          <a:xfrm>
            <a:off x="6300788" y="1484313"/>
            <a:ext cx="2843212" cy="5035550"/>
          </a:xfrm>
          <a:prstGeom prst="rect">
            <a:avLst/>
          </a:prstGeom>
          <a:noFill/>
          <a:ln w="9525">
            <a:noFill/>
            <a:miter lim="800000"/>
            <a:headEnd/>
            <a:tailEnd/>
          </a:ln>
        </p:spPr>
        <p:txBody>
          <a:bodyPr>
            <a:spAutoFit/>
          </a:bodyPr>
          <a:lstStyle/>
          <a:p>
            <a:pPr>
              <a:spcBef>
                <a:spcPct val="50000"/>
              </a:spcBef>
            </a:pPr>
            <a:r>
              <a:rPr lang="zh-CN" altLang="en-US"/>
              <a:t>工业上选育高丝氨酸营养缺陷型（</a:t>
            </a:r>
            <a:r>
              <a:rPr lang="en-US" altLang="zh-CN"/>
              <a:t>Hom-</a:t>
            </a:r>
            <a:r>
              <a:rPr lang="zh-CN" altLang="en-US"/>
              <a:t>）的谷氨酸棒杆菌作为赖氨酸的发酵菌株。由于它不能合成</a:t>
            </a:r>
            <a:r>
              <a:rPr lang="zh-CN" altLang="en-US">
                <a:solidFill>
                  <a:srgbClr val="FF0000"/>
                </a:solidFill>
              </a:rPr>
              <a:t>高丝氨酸脱氢酶（</a:t>
            </a:r>
            <a:r>
              <a:rPr lang="en-US" altLang="zh-CN">
                <a:solidFill>
                  <a:srgbClr val="FF0000"/>
                </a:solidFill>
              </a:rPr>
              <a:t>HSDH</a:t>
            </a:r>
            <a:r>
              <a:rPr lang="zh-CN" altLang="en-US">
                <a:solidFill>
                  <a:srgbClr val="FF0000"/>
                </a:solidFill>
              </a:rPr>
              <a:t>），</a:t>
            </a:r>
            <a:r>
              <a:rPr lang="zh-CN" altLang="en-US"/>
              <a:t>故不能合成高丝氨酸，①阻断了合成</a:t>
            </a:r>
            <a:r>
              <a:rPr lang="en-US" altLang="zh-CN"/>
              <a:t>Met</a:t>
            </a:r>
            <a:r>
              <a:rPr lang="zh-CN" altLang="en-US"/>
              <a:t>和</a:t>
            </a:r>
            <a:r>
              <a:rPr lang="en-US" altLang="zh-CN"/>
              <a:t>Thr</a:t>
            </a:r>
            <a:r>
              <a:rPr lang="zh-CN" altLang="en-US"/>
              <a:t>的支路代谢，节省了原料，使天冬氨酸半醛这个中间产物全部转入</a:t>
            </a:r>
            <a:r>
              <a:rPr lang="en-US" altLang="zh-CN"/>
              <a:t>Lys</a:t>
            </a:r>
            <a:r>
              <a:rPr lang="zh-CN" altLang="en-US"/>
              <a:t>的合成；②在补给适量高丝氨酸（或苏氨酸和甲硫氨酸）的条件下，使</a:t>
            </a:r>
            <a:r>
              <a:rPr lang="en-US" altLang="zh-CN"/>
              <a:t>Met</a:t>
            </a:r>
            <a:r>
              <a:rPr lang="zh-CN" altLang="en-US"/>
              <a:t>和</a:t>
            </a:r>
            <a:r>
              <a:rPr lang="en-US" altLang="zh-CN"/>
              <a:t>Thr</a:t>
            </a:r>
            <a:r>
              <a:rPr lang="zh-CN" altLang="en-US"/>
              <a:t>的生成有限，从而解除了</a:t>
            </a:r>
            <a:r>
              <a:rPr lang="en-US" altLang="zh-CN"/>
              <a:t>Thr</a:t>
            </a:r>
            <a:r>
              <a:rPr lang="zh-CN" altLang="en-US"/>
              <a:t>和</a:t>
            </a:r>
            <a:r>
              <a:rPr lang="en-US" altLang="zh-CN"/>
              <a:t>Lys</a:t>
            </a:r>
            <a:r>
              <a:rPr lang="zh-CN" altLang="en-US"/>
              <a:t>对</a:t>
            </a:r>
            <a:r>
              <a:rPr lang="zh-CN" altLang="en-US">
                <a:solidFill>
                  <a:srgbClr val="FF0000"/>
                </a:solidFill>
              </a:rPr>
              <a:t>天冬氨酸激酶（</a:t>
            </a:r>
            <a:r>
              <a:rPr lang="en-US" altLang="zh-CN">
                <a:solidFill>
                  <a:srgbClr val="FF0000"/>
                </a:solidFill>
              </a:rPr>
              <a:t>AK</a:t>
            </a:r>
            <a:r>
              <a:rPr lang="zh-CN" altLang="en-US">
                <a:solidFill>
                  <a:srgbClr val="FF0000"/>
                </a:solidFill>
              </a:rPr>
              <a:t>）</a:t>
            </a:r>
            <a:r>
              <a:rPr lang="zh-CN" altLang="en-US"/>
              <a:t>的协同反馈抑制，使</a:t>
            </a:r>
            <a:r>
              <a:rPr lang="en-US" altLang="zh-CN"/>
              <a:t>Lys</a:t>
            </a:r>
            <a:r>
              <a:rPr lang="zh-CN" altLang="en-US"/>
              <a:t>得以积累；能产生大量赖氨酸。</a:t>
            </a:r>
            <a:r>
              <a:rPr lang="zh-CN" altLang="en-US">
                <a:solidFill>
                  <a:schemeClr val="hlink"/>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 calcmode="lin" valueType="num">
                                      <p:cBhvr additive="base">
                                        <p:cTn id="7" dur="500" fill="hold"/>
                                        <p:tgtEl>
                                          <p:spTgt spid="198660"/>
                                        </p:tgtEl>
                                        <p:attrNameLst>
                                          <p:attrName>ppt_x</p:attrName>
                                        </p:attrNameLst>
                                      </p:cBhvr>
                                      <p:tavLst>
                                        <p:tav tm="0">
                                          <p:val>
                                            <p:strVal val="0-#ppt_w/2"/>
                                          </p:val>
                                        </p:tav>
                                        <p:tav tm="100000">
                                          <p:val>
                                            <p:strVal val="#ppt_x"/>
                                          </p:val>
                                        </p:tav>
                                      </p:tavLst>
                                    </p:anim>
                                    <p:anim calcmode="lin" valueType="num">
                                      <p:cBhvr additive="base">
                                        <p:cTn id="8"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8658"/>
                                        </p:tgtEl>
                                        <p:attrNameLst>
                                          <p:attrName>style.visibility</p:attrName>
                                        </p:attrNameLst>
                                      </p:cBhvr>
                                      <p:to>
                                        <p:strVal val="visible"/>
                                      </p:to>
                                    </p:set>
                                    <p:anim calcmode="lin" valueType="num">
                                      <p:cBhvr additive="base">
                                        <p:cTn id="13" dur="500" fill="hold"/>
                                        <p:tgtEl>
                                          <p:spTgt spid="198658"/>
                                        </p:tgtEl>
                                        <p:attrNameLst>
                                          <p:attrName>ppt_x</p:attrName>
                                        </p:attrNameLst>
                                      </p:cBhvr>
                                      <p:tavLst>
                                        <p:tav tm="0">
                                          <p:val>
                                            <p:strVal val="0-#ppt_w/2"/>
                                          </p:val>
                                        </p:tav>
                                        <p:tav tm="100000">
                                          <p:val>
                                            <p:strVal val="#ppt_x"/>
                                          </p:val>
                                        </p:tav>
                                      </p:tavLst>
                                    </p:anim>
                                    <p:anim calcmode="lin" valueType="num">
                                      <p:cBhvr additive="base">
                                        <p:cTn id="14" dur="500" fill="hold"/>
                                        <p:tgtEl>
                                          <p:spTgt spid="19865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98661"/>
                                        </p:tgtEl>
                                        <p:attrNameLst>
                                          <p:attrName>style.visibility</p:attrName>
                                        </p:attrNameLst>
                                      </p:cBhvr>
                                      <p:to>
                                        <p:strVal val="visible"/>
                                      </p:to>
                                    </p:set>
                                    <p:anim calcmode="lin" valueType="num">
                                      <p:cBhvr additive="base">
                                        <p:cTn id="19" dur="500" fill="hold"/>
                                        <p:tgtEl>
                                          <p:spTgt spid="198661"/>
                                        </p:tgtEl>
                                        <p:attrNameLst>
                                          <p:attrName>ppt_x</p:attrName>
                                        </p:attrNameLst>
                                      </p:cBhvr>
                                      <p:tavLst>
                                        <p:tav tm="0">
                                          <p:val>
                                            <p:strVal val="1+#ppt_w/2"/>
                                          </p:val>
                                        </p:tav>
                                        <p:tav tm="100000">
                                          <p:val>
                                            <p:strVal val="#ppt_x"/>
                                          </p:val>
                                        </p:tav>
                                      </p:tavLst>
                                    </p:anim>
                                    <p:anim calcmode="lin" valueType="num">
                                      <p:cBhvr additive="base">
                                        <p:cTn id="20" dur="500" fill="hold"/>
                                        <p:tgtEl>
                                          <p:spTgt spid="1986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p:bldP spid="198660"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93539" name="Rectangle 3"/>
          <p:cNvSpPr>
            <a:spLocks noGrp="1" noChangeArrowheads="1"/>
          </p:cNvSpPr>
          <p:nvPr>
            <p:ph type="title"/>
          </p:nvPr>
        </p:nvSpPr>
        <p:spPr/>
        <p:txBody>
          <a:bodyPr/>
          <a:lstStyle/>
          <a:p>
            <a:pPr eaLnBrk="1" hangingPunct="1"/>
            <a:r>
              <a:rPr lang="zh-CN" altLang="en-US" sz="3600" b="1" smtClean="0"/>
              <a:t>赖氨酸缺陷菌株的发酵</a:t>
            </a:r>
            <a:endParaRPr lang="zh-CN" altLang="en-US" smtClean="0"/>
          </a:p>
        </p:txBody>
      </p:sp>
      <p:sp>
        <p:nvSpPr>
          <p:cNvPr id="193540" name="Oval 4"/>
          <p:cNvSpPr>
            <a:spLocks noChangeArrowheads="1"/>
          </p:cNvSpPr>
          <p:nvPr/>
        </p:nvSpPr>
        <p:spPr bwMode="auto">
          <a:xfrm>
            <a:off x="361950" y="2838450"/>
            <a:ext cx="552450" cy="156210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天</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冬</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氨</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酸</a:t>
            </a:r>
          </a:p>
        </p:txBody>
      </p:sp>
      <p:sp>
        <p:nvSpPr>
          <p:cNvPr id="193541" name="Rectangle 5"/>
          <p:cNvSpPr>
            <a:spLocks noChangeArrowheads="1"/>
          </p:cNvSpPr>
          <p:nvPr/>
        </p:nvSpPr>
        <p:spPr bwMode="auto">
          <a:xfrm>
            <a:off x="2400300" y="2743200"/>
            <a:ext cx="533400" cy="1828800"/>
          </a:xfrm>
          <a:prstGeom prst="rect">
            <a:avLst/>
          </a:prstGeom>
          <a:solidFill>
            <a:schemeClr val="accent1"/>
          </a:solidFill>
          <a:ln w="38100">
            <a:noFill/>
            <a:miter lim="800000"/>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天</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冬</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氨</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酸</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磷</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酸</a:t>
            </a:r>
            <a:endParaRPr kumimoji="1" lang="zh-CN" altLang="en-US" sz="2400" b="1">
              <a:latin typeface="Times New Roman" pitchFamily="18" charset="0"/>
              <a:sym typeface="Monotype Sorts" pitchFamily="2" charset="2"/>
            </a:endParaRPr>
          </a:p>
        </p:txBody>
      </p:sp>
      <p:sp>
        <p:nvSpPr>
          <p:cNvPr id="193542" name="Rectangle 6"/>
          <p:cNvSpPr>
            <a:spLocks noChangeArrowheads="1"/>
          </p:cNvSpPr>
          <p:nvPr/>
        </p:nvSpPr>
        <p:spPr bwMode="auto">
          <a:xfrm>
            <a:off x="4438650" y="2705100"/>
            <a:ext cx="628650" cy="1924050"/>
          </a:xfrm>
          <a:prstGeom prst="rect">
            <a:avLst/>
          </a:prstGeom>
          <a:solidFill>
            <a:schemeClr val="accent1"/>
          </a:solidFill>
          <a:ln w="38100">
            <a:noFill/>
            <a:miter lim="800000"/>
            <a:headEnd/>
            <a:tailEnd/>
          </a:ln>
        </p:spPr>
        <p:txBody>
          <a:bodyPr wrap="none" anchor="ctr"/>
          <a:lstStyle/>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天</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冬</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氨</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酸</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半</a:t>
            </a:r>
          </a:p>
          <a:p>
            <a:pPr algn="ctr">
              <a:lnSpc>
                <a:spcPct val="50000"/>
              </a:lnSpc>
              <a:spcBef>
                <a:spcPct val="20000"/>
              </a:spcBef>
              <a:buClr>
                <a:schemeClr val="bg2"/>
              </a:buClr>
              <a:buFont typeface="Monotype Sorts" pitchFamily="2" charset="2"/>
              <a:buNone/>
            </a:pPr>
            <a:r>
              <a:rPr kumimoji="1" lang="zh-CN" altLang="en-US" sz="2800" b="1">
                <a:latin typeface="Times New Roman" pitchFamily="18" charset="0"/>
                <a:sym typeface="Monotype Sorts" pitchFamily="2" charset="2"/>
              </a:rPr>
              <a:t>醛</a:t>
            </a:r>
            <a:endParaRPr kumimoji="1" lang="zh-CN" altLang="en-US" sz="2400" b="1">
              <a:latin typeface="Times New Roman" pitchFamily="18" charset="0"/>
              <a:sym typeface="Monotype Sorts" pitchFamily="2" charset="2"/>
            </a:endParaRPr>
          </a:p>
        </p:txBody>
      </p:sp>
      <p:sp>
        <p:nvSpPr>
          <p:cNvPr id="193543" name="Oval 7"/>
          <p:cNvSpPr>
            <a:spLocks noChangeArrowheads="1"/>
          </p:cNvSpPr>
          <p:nvPr/>
        </p:nvSpPr>
        <p:spPr bwMode="auto">
          <a:xfrm>
            <a:off x="6210300" y="3429000"/>
            <a:ext cx="1466850" cy="59055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高丝氨政</a:t>
            </a:r>
          </a:p>
        </p:txBody>
      </p:sp>
      <p:sp>
        <p:nvSpPr>
          <p:cNvPr id="193544" name="Oval 8"/>
          <p:cNvSpPr>
            <a:spLocks noChangeArrowheads="1"/>
          </p:cNvSpPr>
          <p:nvPr/>
        </p:nvSpPr>
        <p:spPr bwMode="auto">
          <a:xfrm>
            <a:off x="7486650" y="2667000"/>
            <a:ext cx="1162050" cy="57150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苏氨酸</a:t>
            </a:r>
          </a:p>
        </p:txBody>
      </p:sp>
      <p:sp>
        <p:nvSpPr>
          <p:cNvPr id="193545" name="Oval 9"/>
          <p:cNvSpPr>
            <a:spLocks noChangeArrowheads="1"/>
          </p:cNvSpPr>
          <p:nvPr/>
        </p:nvSpPr>
        <p:spPr bwMode="auto">
          <a:xfrm>
            <a:off x="7315200" y="4343400"/>
            <a:ext cx="1409700" cy="62865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甲硫氨酸</a:t>
            </a:r>
          </a:p>
        </p:txBody>
      </p:sp>
      <p:sp>
        <p:nvSpPr>
          <p:cNvPr id="193546" name="AutoShape 10"/>
          <p:cNvSpPr>
            <a:spLocks noChangeArrowheads="1"/>
          </p:cNvSpPr>
          <p:nvPr/>
        </p:nvSpPr>
        <p:spPr bwMode="auto">
          <a:xfrm>
            <a:off x="5314950" y="3352800"/>
            <a:ext cx="857250" cy="342900"/>
          </a:xfrm>
          <a:prstGeom prst="flowChartPreparation">
            <a:avLst/>
          </a:prstGeom>
          <a:solidFill>
            <a:srgbClr val="FF6600"/>
          </a:solidFill>
          <a:ln w="38100">
            <a:solidFill>
              <a:srgbClr val="FF3300"/>
            </a:solidFill>
            <a:miter lim="800000"/>
            <a:headEnd/>
            <a:tailEnd/>
          </a:ln>
        </p:spPr>
        <p:txBody>
          <a:bodyPr wrap="none" anchor="ctr"/>
          <a:lstStyle/>
          <a:p>
            <a:pPr algn="ctr">
              <a:lnSpc>
                <a:spcPct val="90000"/>
              </a:lnSpc>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HSDH</a:t>
            </a:r>
            <a:endParaRPr kumimoji="1" lang="en-US" altLang="zh-CN" sz="2400" b="1">
              <a:latin typeface="Times New Roman" pitchFamily="18" charset="0"/>
              <a:sym typeface="Monotype Sorts" pitchFamily="2" charset="2"/>
            </a:endParaRPr>
          </a:p>
        </p:txBody>
      </p:sp>
      <p:sp>
        <p:nvSpPr>
          <p:cNvPr id="193547" name="AutoShape 11"/>
          <p:cNvSpPr>
            <a:spLocks noChangeArrowheads="1"/>
          </p:cNvSpPr>
          <p:nvPr/>
        </p:nvSpPr>
        <p:spPr bwMode="auto">
          <a:xfrm>
            <a:off x="1181100" y="3429000"/>
            <a:ext cx="495300" cy="285750"/>
          </a:xfrm>
          <a:prstGeom prst="flowChartPreparation">
            <a:avLst/>
          </a:prstGeom>
          <a:solidFill>
            <a:srgbClr val="FF6600"/>
          </a:solidFill>
          <a:ln w="381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AK</a:t>
            </a:r>
            <a:endParaRPr kumimoji="1" lang="en-US" altLang="zh-CN" sz="2400" b="1">
              <a:latin typeface="Times New Roman" pitchFamily="18" charset="0"/>
              <a:sym typeface="Monotype Sorts" pitchFamily="2" charset="2"/>
            </a:endParaRPr>
          </a:p>
        </p:txBody>
      </p:sp>
      <p:sp>
        <p:nvSpPr>
          <p:cNvPr id="193548" name="Line 12"/>
          <p:cNvSpPr>
            <a:spLocks noChangeShapeType="1"/>
          </p:cNvSpPr>
          <p:nvPr/>
        </p:nvSpPr>
        <p:spPr bwMode="auto">
          <a:xfrm>
            <a:off x="971550" y="3733800"/>
            <a:ext cx="1428750" cy="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3549" name="Line 13"/>
          <p:cNvSpPr>
            <a:spLocks noChangeShapeType="1"/>
          </p:cNvSpPr>
          <p:nvPr/>
        </p:nvSpPr>
        <p:spPr bwMode="auto">
          <a:xfrm>
            <a:off x="2933700" y="3752850"/>
            <a:ext cx="1524000" cy="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3550" name="Line 14"/>
          <p:cNvSpPr>
            <a:spLocks noChangeShapeType="1"/>
          </p:cNvSpPr>
          <p:nvPr/>
        </p:nvSpPr>
        <p:spPr bwMode="auto">
          <a:xfrm>
            <a:off x="5086350" y="3733800"/>
            <a:ext cx="1104900" cy="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3551" name="Line 15"/>
          <p:cNvSpPr>
            <a:spLocks noChangeShapeType="1"/>
          </p:cNvSpPr>
          <p:nvPr/>
        </p:nvSpPr>
        <p:spPr bwMode="auto">
          <a:xfrm flipV="1">
            <a:off x="7391400" y="3143250"/>
            <a:ext cx="304800" cy="30480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3552" name="Line 16"/>
          <p:cNvSpPr>
            <a:spLocks noChangeShapeType="1"/>
          </p:cNvSpPr>
          <p:nvPr/>
        </p:nvSpPr>
        <p:spPr bwMode="auto">
          <a:xfrm>
            <a:off x="7448550" y="3981450"/>
            <a:ext cx="361950" cy="361950"/>
          </a:xfrm>
          <a:prstGeom prst="line">
            <a:avLst/>
          </a:prstGeom>
          <a:noFill/>
          <a:ln w="38100">
            <a:solidFill>
              <a:srgbClr val="0066FF"/>
            </a:solidFill>
            <a:prstDash val="sysDot"/>
            <a:round/>
            <a:headEnd/>
            <a:tailEnd type="triangle" w="med" len="med"/>
          </a:ln>
        </p:spPr>
        <p:txBody>
          <a:bodyPr wrap="none" anchor="ctr"/>
          <a:lstStyle/>
          <a:p>
            <a:endParaRPr lang="zh-CN" altLang="en-US"/>
          </a:p>
        </p:txBody>
      </p:sp>
      <p:sp>
        <p:nvSpPr>
          <p:cNvPr id="193553" name="Oval 17"/>
          <p:cNvSpPr>
            <a:spLocks noChangeArrowheads="1"/>
          </p:cNvSpPr>
          <p:nvPr/>
        </p:nvSpPr>
        <p:spPr bwMode="auto">
          <a:xfrm>
            <a:off x="6324600" y="5314950"/>
            <a:ext cx="1371600" cy="45720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赖氨酸</a:t>
            </a:r>
          </a:p>
        </p:txBody>
      </p:sp>
      <p:sp>
        <p:nvSpPr>
          <p:cNvPr id="193554" name="Line 18"/>
          <p:cNvSpPr>
            <a:spLocks noChangeShapeType="1"/>
          </p:cNvSpPr>
          <p:nvPr/>
        </p:nvSpPr>
        <p:spPr bwMode="auto">
          <a:xfrm>
            <a:off x="5067300" y="4114800"/>
            <a:ext cx="1428750" cy="1257300"/>
          </a:xfrm>
          <a:prstGeom prst="line">
            <a:avLst/>
          </a:prstGeom>
          <a:noFill/>
          <a:ln w="38100">
            <a:solidFill>
              <a:srgbClr val="0066FF"/>
            </a:solidFill>
            <a:prstDash val="lgDash"/>
            <a:round/>
            <a:headEnd/>
            <a:tailEnd type="triangle" w="med" len="med"/>
          </a:ln>
        </p:spPr>
        <p:txBody>
          <a:bodyPr wrap="none" anchor="ctr"/>
          <a:lstStyle/>
          <a:p>
            <a:endParaRPr lang="zh-CN" altLang="en-US"/>
          </a:p>
        </p:txBody>
      </p:sp>
      <p:sp>
        <p:nvSpPr>
          <p:cNvPr id="193555" name="Line 19"/>
          <p:cNvSpPr>
            <a:spLocks noChangeShapeType="1"/>
          </p:cNvSpPr>
          <p:nvPr/>
        </p:nvSpPr>
        <p:spPr bwMode="auto">
          <a:xfrm>
            <a:off x="1905000" y="3409950"/>
            <a:ext cx="0" cy="2266950"/>
          </a:xfrm>
          <a:prstGeom prst="line">
            <a:avLst/>
          </a:prstGeom>
          <a:noFill/>
          <a:ln w="38100">
            <a:solidFill>
              <a:srgbClr val="FF6600"/>
            </a:solidFill>
            <a:round/>
            <a:headEnd type="triangle" w="med" len="med"/>
            <a:tailEnd/>
          </a:ln>
        </p:spPr>
        <p:txBody>
          <a:bodyPr wrap="none" anchor="ctr"/>
          <a:lstStyle/>
          <a:p>
            <a:endParaRPr lang="zh-CN" altLang="en-US"/>
          </a:p>
        </p:txBody>
      </p:sp>
      <p:sp>
        <p:nvSpPr>
          <p:cNvPr id="193556" name="Line 20"/>
          <p:cNvSpPr>
            <a:spLocks noChangeShapeType="1"/>
          </p:cNvSpPr>
          <p:nvPr/>
        </p:nvSpPr>
        <p:spPr bwMode="auto">
          <a:xfrm>
            <a:off x="1885950" y="5676900"/>
            <a:ext cx="4533900" cy="0"/>
          </a:xfrm>
          <a:prstGeom prst="line">
            <a:avLst/>
          </a:prstGeom>
          <a:noFill/>
          <a:ln w="38100">
            <a:solidFill>
              <a:srgbClr val="FF3300"/>
            </a:solidFill>
            <a:round/>
            <a:headEnd/>
            <a:tailEnd/>
          </a:ln>
        </p:spPr>
        <p:txBody>
          <a:bodyPr wrap="none" anchor="ctr"/>
          <a:lstStyle/>
          <a:p>
            <a:endParaRPr lang="zh-CN" altLang="en-US"/>
          </a:p>
        </p:txBody>
      </p:sp>
      <p:sp>
        <p:nvSpPr>
          <p:cNvPr id="193557" name="Line 21"/>
          <p:cNvSpPr>
            <a:spLocks noChangeShapeType="1"/>
          </p:cNvSpPr>
          <p:nvPr/>
        </p:nvSpPr>
        <p:spPr bwMode="auto">
          <a:xfrm>
            <a:off x="1714500" y="2457450"/>
            <a:ext cx="0" cy="14668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93558" name="Line 22"/>
          <p:cNvSpPr>
            <a:spLocks noChangeShapeType="1"/>
          </p:cNvSpPr>
          <p:nvPr/>
        </p:nvSpPr>
        <p:spPr bwMode="auto">
          <a:xfrm>
            <a:off x="1733550" y="2476500"/>
            <a:ext cx="6267450" cy="0"/>
          </a:xfrm>
          <a:prstGeom prst="line">
            <a:avLst/>
          </a:prstGeom>
          <a:noFill/>
          <a:ln w="38100">
            <a:solidFill>
              <a:srgbClr val="FF3300"/>
            </a:solidFill>
            <a:round/>
            <a:headEnd/>
            <a:tailEnd/>
          </a:ln>
        </p:spPr>
        <p:txBody>
          <a:bodyPr wrap="none" anchor="ctr"/>
          <a:lstStyle/>
          <a:p>
            <a:endParaRPr lang="zh-CN" altLang="en-US"/>
          </a:p>
        </p:txBody>
      </p:sp>
      <p:sp>
        <p:nvSpPr>
          <p:cNvPr id="193559" name="Line 23"/>
          <p:cNvSpPr>
            <a:spLocks noChangeShapeType="1"/>
          </p:cNvSpPr>
          <p:nvPr/>
        </p:nvSpPr>
        <p:spPr bwMode="auto">
          <a:xfrm>
            <a:off x="7981950" y="2495550"/>
            <a:ext cx="0" cy="171450"/>
          </a:xfrm>
          <a:prstGeom prst="line">
            <a:avLst/>
          </a:prstGeom>
          <a:noFill/>
          <a:ln w="38100">
            <a:solidFill>
              <a:srgbClr val="FF3300"/>
            </a:solidFill>
            <a:round/>
            <a:headEnd/>
            <a:tailEnd/>
          </a:ln>
        </p:spPr>
        <p:txBody>
          <a:bodyPr wrap="none" anchor="ctr"/>
          <a:lstStyle/>
          <a:p>
            <a:endParaRPr lang="zh-CN" altLang="en-US"/>
          </a:p>
        </p:txBody>
      </p:sp>
      <p:sp>
        <p:nvSpPr>
          <p:cNvPr id="193560" name="Line 24"/>
          <p:cNvSpPr>
            <a:spLocks noChangeShapeType="1"/>
          </p:cNvSpPr>
          <p:nvPr/>
        </p:nvSpPr>
        <p:spPr bwMode="auto">
          <a:xfrm>
            <a:off x="5829300" y="3714750"/>
            <a:ext cx="0" cy="91440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93561" name="Line 25"/>
          <p:cNvSpPr>
            <a:spLocks noChangeShapeType="1"/>
          </p:cNvSpPr>
          <p:nvPr/>
        </p:nvSpPr>
        <p:spPr bwMode="auto">
          <a:xfrm>
            <a:off x="5829300" y="4629150"/>
            <a:ext cx="1504950" cy="0"/>
          </a:xfrm>
          <a:prstGeom prst="line">
            <a:avLst/>
          </a:prstGeom>
          <a:noFill/>
          <a:ln w="38100">
            <a:solidFill>
              <a:srgbClr val="FF3300"/>
            </a:solidFill>
            <a:round/>
            <a:headEnd/>
            <a:tailEnd/>
          </a:ln>
        </p:spPr>
        <p:txBody>
          <a:bodyPr wrap="none" anchor="ctr"/>
          <a:lstStyle/>
          <a:p>
            <a:endParaRPr lang="zh-CN" altLang="en-US"/>
          </a:p>
        </p:txBody>
      </p:sp>
      <p:sp>
        <p:nvSpPr>
          <p:cNvPr id="193562" name="Line 26"/>
          <p:cNvSpPr>
            <a:spLocks noChangeShapeType="1"/>
          </p:cNvSpPr>
          <p:nvPr/>
        </p:nvSpPr>
        <p:spPr bwMode="auto">
          <a:xfrm>
            <a:off x="5219700" y="2971800"/>
            <a:ext cx="0" cy="89535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93563" name="Line 27"/>
          <p:cNvSpPr>
            <a:spLocks noChangeShapeType="1"/>
          </p:cNvSpPr>
          <p:nvPr/>
        </p:nvSpPr>
        <p:spPr bwMode="auto">
          <a:xfrm>
            <a:off x="5219700" y="2971800"/>
            <a:ext cx="2266950" cy="0"/>
          </a:xfrm>
          <a:prstGeom prst="line">
            <a:avLst/>
          </a:prstGeom>
          <a:noFill/>
          <a:ln w="38100">
            <a:solidFill>
              <a:srgbClr val="FF33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194563" name="Rectangle 3"/>
          <p:cNvSpPr>
            <a:spLocks noGrp="1" noChangeArrowheads="1"/>
          </p:cNvSpPr>
          <p:nvPr>
            <p:ph type="title"/>
          </p:nvPr>
        </p:nvSpPr>
        <p:spPr>
          <a:xfrm>
            <a:off x="395288" y="1628775"/>
            <a:ext cx="3455987" cy="358775"/>
          </a:xfrm>
        </p:spPr>
        <p:txBody>
          <a:bodyPr/>
          <a:lstStyle/>
          <a:p>
            <a:pPr eaLnBrk="1" hangingPunct="1"/>
            <a:r>
              <a:rPr lang="zh-CN" altLang="en-US" sz="2400" b="1" smtClean="0">
                <a:solidFill>
                  <a:schemeClr val="accent2"/>
                </a:solidFill>
              </a:rPr>
              <a:t>肌甘酸缺陷菌株的发酵</a:t>
            </a:r>
          </a:p>
        </p:txBody>
      </p:sp>
      <p:sp>
        <p:nvSpPr>
          <p:cNvPr id="194564" name="Oval 4"/>
          <p:cNvSpPr>
            <a:spLocks noChangeArrowheads="1"/>
          </p:cNvSpPr>
          <p:nvPr/>
        </p:nvSpPr>
        <p:spPr bwMode="auto">
          <a:xfrm>
            <a:off x="228600" y="3371850"/>
            <a:ext cx="819150" cy="1676400"/>
          </a:xfrm>
          <a:prstGeom prst="ellipse">
            <a:avLst/>
          </a:prstGeom>
          <a:solidFill>
            <a:schemeClr val="accent1"/>
          </a:solidFill>
          <a:ln w="38100">
            <a:noFill/>
            <a:round/>
            <a:headEnd/>
            <a:tailEnd/>
          </a:ln>
        </p:spPr>
        <p:txBody>
          <a:bodyPr wrap="none" anchor="ctr"/>
          <a:lstStyle/>
          <a:p>
            <a:pPr algn="ctr">
              <a:lnSpc>
                <a:spcPct val="140000"/>
              </a:lnSpc>
              <a:spcBef>
                <a:spcPct val="20000"/>
              </a:spcBef>
              <a:buClr>
                <a:schemeClr val="bg2"/>
              </a:buClr>
              <a:buFont typeface="Monotype Sorts" pitchFamily="2" charset="2"/>
              <a:buNone/>
            </a:pPr>
            <a:r>
              <a:rPr kumimoji="1" lang="en-US" altLang="zh-CN" sz="1600" b="1">
                <a:latin typeface="Times New Roman" pitchFamily="18" charset="0"/>
                <a:sym typeface="Monotype Sorts" pitchFamily="2" charset="2"/>
              </a:rPr>
              <a:t>5-</a:t>
            </a:r>
            <a:r>
              <a:rPr kumimoji="1" lang="zh-CN" altLang="en-US" sz="1600" b="1">
                <a:latin typeface="Times New Roman" pitchFamily="18" charset="0"/>
                <a:sym typeface="Monotype Sorts" pitchFamily="2" charset="2"/>
              </a:rPr>
              <a:t>磷酸</a:t>
            </a:r>
            <a:endParaRPr kumimoji="1" lang="zh-CN" altLang="en-US" sz="2400" b="1">
              <a:latin typeface="Times New Roman" pitchFamily="18" charset="0"/>
              <a:sym typeface="Monotype Sorts" pitchFamily="2" charset="2"/>
            </a:endParaRPr>
          </a:p>
          <a:p>
            <a:pPr algn="ctr">
              <a:lnSpc>
                <a:spcPct val="7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核</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糖</a:t>
            </a:r>
          </a:p>
        </p:txBody>
      </p:sp>
      <p:sp>
        <p:nvSpPr>
          <p:cNvPr id="194565" name="Oval 5"/>
          <p:cNvSpPr>
            <a:spLocks noChangeArrowheads="1"/>
          </p:cNvSpPr>
          <p:nvPr/>
        </p:nvSpPr>
        <p:spPr bwMode="auto">
          <a:xfrm>
            <a:off x="2019300" y="3219450"/>
            <a:ext cx="742950" cy="2324100"/>
          </a:xfrm>
          <a:prstGeom prst="ellipse">
            <a:avLst/>
          </a:prstGeom>
          <a:solidFill>
            <a:schemeClr val="accent1"/>
          </a:solidFill>
          <a:ln w="38100">
            <a:noFill/>
            <a:round/>
            <a:headEnd/>
            <a:tailEnd/>
          </a:ln>
        </p:spPr>
        <p:txBody>
          <a:bodyPr wrap="none" anchor="ctr"/>
          <a:lstStyle/>
          <a:p>
            <a:pPr algn="ctr">
              <a:lnSpc>
                <a:spcPct val="170000"/>
              </a:lnSpc>
              <a:spcBef>
                <a:spcPct val="20000"/>
              </a:spcBef>
              <a:buClr>
                <a:schemeClr val="bg2"/>
              </a:buClr>
              <a:buFont typeface="Monotype Sorts" pitchFamily="2" charset="2"/>
              <a:buNone/>
            </a:pPr>
            <a:r>
              <a:rPr kumimoji="1" lang="en-US" altLang="zh-CN" sz="1600" b="1">
                <a:latin typeface="Times New Roman" pitchFamily="18" charset="0"/>
                <a:sym typeface="Monotype Sorts" pitchFamily="2" charset="2"/>
              </a:rPr>
              <a:t>5-</a:t>
            </a:r>
            <a:r>
              <a:rPr kumimoji="1" lang="zh-CN" altLang="en-US" sz="1600" b="1">
                <a:latin typeface="Times New Roman" pitchFamily="18" charset="0"/>
                <a:sym typeface="Monotype Sorts" pitchFamily="2" charset="2"/>
              </a:rPr>
              <a:t>磷酸</a:t>
            </a:r>
            <a:endParaRPr kumimoji="1" lang="zh-CN" altLang="en-US" sz="2400" b="1">
              <a:latin typeface="Times New Roman" pitchFamily="18" charset="0"/>
              <a:sym typeface="Monotype Sorts" pitchFamily="2" charset="2"/>
            </a:endParaRPr>
          </a:p>
          <a:p>
            <a:pPr algn="ctr">
              <a:lnSpc>
                <a:spcPct val="6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核</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糖</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焦</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磷</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酸</a:t>
            </a:r>
          </a:p>
        </p:txBody>
      </p:sp>
      <p:sp>
        <p:nvSpPr>
          <p:cNvPr id="194566" name="Oval 6"/>
          <p:cNvSpPr>
            <a:spLocks noChangeArrowheads="1"/>
          </p:cNvSpPr>
          <p:nvPr/>
        </p:nvSpPr>
        <p:spPr bwMode="auto">
          <a:xfrm>
            <a:off x="3943350" y="3467100"/>
            <a:ext cx="762000" cy="1714500"/>
          </a:xfrm>
          <a:prstGeom prst="ellipse">
            <a:avLst/>
          </a:prstGeom>
          <a:solidFill>
            <a:schemeClr val="accent1"/>
          </a:solidFill>
          <a:ln w="38100">
            <a:noFill/>
            <a:round/>
            <a:headEnd/>
            <a:tailEnd/>
          </a:ln>
        </p:spPr>
        <p:txBody>
          <a:bodyPr wrap="none" anchor="ctr"/>
          <a:lstStyle/>
          <a:p>
            <a:pPr algn="ctr">
              <a:lnSpc>
                <a:spcPct val="150000"/>
              </a:lnSpc>
              <a:spcBef>
                <a:spcPct val="20000"/>
              </a:spcBef>
              <a:buClr>
                <a:schemeClr val="bg2"/>
              </a:buClr>
              <a:buFont typeface="Monotype Sorts" pitchFamily="2" charset="2"/>
              <a:buNone/>
            </a:pPr>
            <a:r>
              <a:rPr kumimoji="1" lang="en-US" altLang="zh-CN" sz="1600" b="1">
                <a:latin typeface="Times New Roman" pitchFamily="18" charset="0"/>
                <a:sym typeface="Monotype Sorts" pitchFamily="2" charset="2"/>
              </a:rPr>
              <a:t>5-</a:t>
            </a:r>
            <a:r>
              <a:rPr kumimoji="1" lang="zh-CN" altLang="en-US" sz="1600" b="1">
                <a:latin typeface="Times New Roman" pitchFamily="18" charset="0"/>
                <a:sym typeface="Monotype Sorts" pitchFamily="2" charset="2"/>
              </a:rPr>
              <a:t>磷酸</a:t>
            </a:r>
            <a:endParaRPr kumimoji="1" lang="zh-CN" altLang="en-US" sz="2400" b="1">
              <a:latin typeface="Times New Roman" pitchFamily="18" charset="0"/>
              <a:sym typeface="Monotype Sorts" pitchFamily="2" charset="2"/>
            </a:endParaRPr>
          </a:p>
          <a:p>
            <a:pPr algn="ctr">
              <a:lnSpc>
                <a:spcPct val="6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核</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糖</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胺</a:t>
            </a:r>
          </a:p>
        </p:txBody>
      </p:sp>
      <p:sp>
        <p:nvSpPr>
          <p:cNvPr id="194567" name="Oval 7"/>
          <p:cNvSpPr>
            <a:spLocks noChangeArrowheads="1"/>
          </p:cNvSpPr>
          <p:nvPr/>
        </p:nvSpPr>
        <p:spPr bwMode="auto">
          <a:xfrm>
            <a:off x="5505450" y="3467100"/>
            <a:ext cx="704850" cy="171450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肌</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苷</a:t>
            </a:r>
          </a:p>
          <a:p>
            <a:pPr algn="ctr">
              <a:lnSpc>
                <a:spcPct val="50000"/>
              </a:lnSpc>
              <a:spcBef>
                <a:spcPct val="20000"/>
              </a:spcBef>
              <a:buClr>
                <a:schemeClr val="bg2"/>
              </a:buClr>
              <a:buFont typeface="Monotype Sorts" pitchFamily="2" charset="2"/>
              <a:buNone/>
            </a:pPr>
            <a:r>
              <a:rPr kumimoji="1" lang="zh-CN" altLang="en-US" sz="2400" b="1">
                <a:latin typeface="Times New Roman" pitchFamily="18" charset="0"/>
                <a:sym typeface="Monotype Sorts" pitchFamily="2" charset="2"/>
              </a:rPr>
              <a:t>酸</a:t>
            </a:r>
          </a:p>
          <a:p>
            <a:pPr algn="ctr">
              <a:lnSpc>
                <a:spcPct val="70000"/>
              </a:lnSpc>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IMP</a:t>
            </a:r>
            <a:endParaRPr kumimoji="1" lang="en-US" altLang="zh-CN" sz="2400" b="1">
              <a:latin typeface="Times New Roman" pitchFamily="18" charset="0"/>
              <a:sym typeface="Monotype Sorts" pitchFamily="2" charset="2"/>
            </a:endParaRPr>
          </a:p>
        </p:txBody>
      </p:sp>
      <p:sp>
        <p:nvSpPr>
          <p:cNvPr id="194568" name="Oval 8"/>
          <p:cNvSpPr>
            <a:spLocks noChangeArrowheads="1"/>
          </p:cNvSpPr>
          <p:nvPr/>
        </p:nvSpPr>
        <p:spPr bwMode="auto">
          <a:xfrm>
            <a:off x="6515100" y="3105150"/>
            <a:ext cx="1276350" cy="609600"/>
          </a:xfrm>
          <a:prstGeom prst="ellipse">
            <a:avLst/>
          </a:prstGeom>
          <a:solidFill>
            <a:schemeClr val="accent1"/>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腺苷酸</a:t>
            </a:r>
          </a:p>
          <a:p>
            <a:pPr algn="ctr">
              <a:lnSpc>
                <a:spcPct val="50000"/>
              </a:lnSpc>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琥珀酸</a:t>
            </a:r>
            <a:endParaRPr kumimoji="1" lang="zh-CN" altLang="en-US" sz="2400" b="1">
              <a:latin typeface="Times New Roman" pitchFamily="18" charset="0"/>
              <a:sym typeface="Monotype Sorts" pitchFamily="2" charset="2"/>
            </a:endParaRPr>
          </a:p>
        </p:txBody>
      </p:sp>
      <p:sp>
        <p:nvSpPr>
          <p:cNvPr id="194569" name="Oval 9"/>
          <p:cNvSpPr>
            <a:spLocks noChangeArrowheads="1"/>
          </p:cNvSpPr>
          <p:nvPr/>
        </p:nvSpPr>
        <p:spPr bwMode="auto">
          <a:xfrm>
            <a:off x="7505700" y="2209800"/>
            <a:ext cx="1276350" cy="628650"/>
          </a:xfrm>
          <a:prstGeom prst="ellipse">
            <a:avLst/>
          </a:prstGeom>
          <a:solidFill>
            <a:srgbClr val="C4F4F8"/>
          </a:solidFill>
          <a:ln w="38100">
            <a:noFill/>
            <a:round/>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腺苷酸</a:t>
            </a:r>
          </a:p>
          <a:p>
            <a:pPr algn="ctr">
              <a:lnSpc>
                <a:spcPct val="50000"/>
              </a:lnSpc>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AMP</a:t>
            </a:r>
            <a:endParaRPr kumimoji="1" lang="en-US" altLang="zh-CN" sz="2400" b="1">
              <a:latin typeface="Times New Roman" pitchFamily="18" charset="0"/>
              <a:sym typeface="Monotype Sorts" pitchFamily="2" charset="2"/>
            </a:endParaRPr>
          </a:p>
        </p:txBody>
      </p:sp>
      <p:sp>
        <p:nvSpPr>
          <p:cNvPr id="194570" name="Oval 10"/>
          <p:cNvSpPr>
            <a:spLocks noChangeArrowheads="1"/>
          </p:cNvSpPr>
          <p:nvPr/>
        </p:nvSpPr>
        <p:spPr bwMode="auto">
          <a:xfrm>
            <a:off x="6496050" y="4953000"/>
            <a:ext cx="1295400" cy="590550"/>
          </a:xfrm>
          <a:prstGeom prst="ellipse">
            <a:avLst/>
          </a:prstGeom>
          <a:solidFill>
            <a:srgbClr val="C4F4F8"/>
          </a:solidFill>
          <a:ln w="38100">
            <a:no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黄苷酸</a:t>
            </a:r>
          </a:p>
          <a:p>
            <a:pPr algn="ctr">
              <a:lnSpc>
                <a:spcPct val="60000"/>
              </a:lnSpc>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XMP</a:t>
            </a:r>
          </a:p>
        </p:txBody>
      </p:sp>
      <p:sp>
        <p:nvSpPr>
          <p:cNvPr id="194571" name="Oval 11"/>
          <p:cNvSpPr>
            <a:spLocks noChangeArrowheads="1"/>
          </p:cNvSpPr>
          <p:nvPr/>
        </p:nvSpPr>
        <p:spPr bwMode="auto">
          <a:xfrm>
            <a:off x="7562850" y="5886450"/>
            <a:ext cx="1200150" cy="495300"/>
          </a:xfrm>
          <a:prstGeom prst="ellipse">
            <a:avLst/>
          </a:prstGeom>
          <a:solidFill>
            <a:srgbClr val="C4F4F8"/>
          </a:solidFill>
          <a:ln w="38100">
            <a:noFill/>
            <a:round/>
            <a:headEnd/>
            <a:tailEnd/>
          </a:ln>
        </p:spPr>
        <p:txBody>
          <a:bodyPr wrap="none" anchor="ctr"/>
          <a:lstStyle/>
          <a:p>
            <a:pPr algn="ctr">
              <a:lnSpc>
                <a:spcPct val="80000"/>
              </a:lnSpc>
              <a:spcBef>
                <a:spcPct val="20000"/>
              </a:spcBef>
              <a:buClr>
                <a:schemeClr val="bg2"/>
              </a:buClr>
              <a:buFont typeface="Monotype Sorts" pitchFamily="2" charset="2"/>
              <a:buNone/>
            </a:pPr>
            <a:r>
              <a:rPr kumimoji="1" lang="zh-CN" altLang="en-US" sz="2000" b="1">
                <a:latin typeface="Times New Roman" pitchFamily="18" charset="0"/>
                <a:sym typeface="Monotype Sorts" pitchFamily="2" charset="2"/>
              </a:rPr>
              <a:t>鸟苷酸</a:t>
            </a:r>
          </a:p>
          <a:p>
            <a:pPr algn="ctr">
              <a:lnSpc>
                <a:spcPct val="50000"/>
              </a:lnSpc>
              <a:spcBef>
                <a:spcPct val="20000"/>
              </a:spcBef>
              <a:buClr>
                <a:schemeClr val="bg2"/>
              </a:buClr>
              <a:buFont typeface="Monotype Sorts" pitchFamily="2" charset="2"/>
              <a:buNone/>
            </a:pPr>
            <a:r>
              <a:rPr kumimoji="1" lang="en-US" altLang="zh-CN" sz="2000" b="1">
                <a:latin typeface="Times New Roman" pitchFamily="18" charset="0"/>
                <a:sym typeface="Monotype Sorts" pitchFamily="2" charset="2"/>
              </a:rPr>
              <a:t>GMP</a:t>
            </a:r>
            <a:endParaRPr kumimoji="1" lang="en-US" altLang="zh-CN" sz="2400" b="1">
              <a:latin typeface="Times New Roman" pitchFamily="18" charset="0"/>
              <a:sym typeface="Monotype Sorts" pitchFamily="2" charset="2"/>
            </a:endParaRPr>
          </a:p>
        </p:txBody>
      </p:sp>
      <p:sp>
        <p:nvSpPr>
          <p:cNvPr id="194572" name="Line 12"/>
          <p:cNvSpPr>
            <a:spLocks noChangeShapeType="1"/>
          </p:cNvSpPr>
          <p:nvPr/>
        </p:nvSpPr>
        <p:spPr bwMode="auto">
          <a:xfrm>
            <a:off x="1085850" y="4286250"/>
            <a:ext cx="933450" cy="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3" name="Line 13"/>
          <p:cNvSpPr>
            <a:spLocks noChangeShapeType="1"/>
          </p:cNvSpPr>
          <p:nvPr/>
        </p:nvSpPr>
        <p:spPr bwMode="auto">
          <a:xfrm>
            <a:off x="2800350" y="4324350"/>
            <a:ext cx="1143000" cy="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4" name="Line 14"/>
          <p:cNvSpPr>
            <a:spLocks noChangeShapeType="1"/>
          </p:cNvSpPr>
          <p:nvPr/>
        </p:nvSpPr>
        <p:spPr bwMode="auto">
          <a:xfrm>
            <a:off x="4743450" y="4324350"/>
            <a:ext cx="781050" cy="0"/>
          </a:xfrm>
          <a:prstGeom prst="line">
            <a:avLst/>
          </a:prstGeom>
          <a:noFill/>
          <a:ln w="38100">
            <a:solidFill>
              <a:srgbClr val="0066FF"/>
            </a:solidFill>
            <a:prstDash val="sysDot"/>
            <a:round/>
            <a:headEnd/>
            <a:tailEnd type="triangle" w="med" len="med"/>
          </a:ln>
        </p:spPr>
        <p:txBody>
          <a:bodyPr wrap="none" anchor="ctr"/>
          <a:lstStyle/>
          <a:p>
            <a:endParaRPr lang="zh-CN" altLang="en-US"/>
          </a:p>
        </p:txBody>
      </p:sp>
      <p:sp>
        <p:nvSpPr>
          <p:cNvPr id="194575" name="Line 15"/>
          <p:cNvSpPr>
            <a:spLocks noChangeShapeType="1"/>
          </p:cNvSpPr>
          <p:nvPr/>
        </p:nvSpPr>
        <p:spPr bwMode="auto">
          <a:xfrm flipV="1">
            <a:off x="6191250" y="3714750"/>
            <a:ext cx="704850" cy="51435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6" name="Line 16"/>
          <p:cNvSpPr>
            <a:spLocks noChangeShapeType="1"/>
          </p:cNvSpPr>
          <p:nvPr/>
        </p:nvSpPr>
        <p:spPr bwMode="auto">
          <a:xfrm flipV="1">
            <a:off x="7677150" y="2838450"/>
            <a:ext cx="552450" cy="36195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7" name="Line 17"/>
          <p:cNvSpPr>
            <a:spLocks noChangeShapeType="1"/>
          </p:cNvSpPr>
          <p:nvPr/>
        </p:nvSpPr>
        <p:spPr bwMode="auto">
          <a:xfrm>
            <a:off x="6229350" y="4438650"/>
            <a:ext cx="685800" cy="47625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8" name="Line 18"/>
          <p:cNvSpPr>
            <a:spLocks noChangeShapeType="1"/>
          </p:cNvSpPr>
          <p:nvPr/>
        </p:nvSpPr>
        <p:spPr bwMode="auto">
          <a:xfrm>
            <a:off x="7658100" y="5448300"/>
            <a:ext cx="590550" cy="419100"/>
          </a:xfrm>
          <a:prstGeom prst="line">
            <a:avLst/>
          </a:prstGeom>
          <a:noFill/>
          <a:ln w="38100">
            <a:solidFill>
              <a:srgbClr val="0066FF"/>
            </a:solidFill>
            <a:round/>
            <a:headEnd/>
            <a:tailEnd type="triangle" w="med" len="med"/>
          </a:ln>
        </p:spPr>
        <p:txBody>
          <a:bodyPr wrap="none" anchor="ctr"/>
          <a:lstStyle/>
          <a:p>
            <a:endParaRPr lang="zh-CN" altLang="en-US"/>
          </a:p>
        </p:txBody>
      </p:sp>
      <p:sp>
        <p:nvSpPr>
          <p:cNvPr id="194579" name="Oval 19"/>
          <p:cNvSpPr>
            <a:spLocks noChangeArrowheads="1"/>
          </p:cNvSpPr>
          <p:nvPr/>
        </p:nvSpPr>
        <p:spPr bwMode="auto">
          <a:xfrm>
            <a:off x="1333500" y="3867150"/>
            <a:ext cx="152400" cy="400050"/>
          </a:xfrm>
          <a:prstGeom prst="ellipse">
            <a:avLst/>
          </a:prstGeom>
          <a:solidFill>
            <a:srgbClr val="FF6600"/>
          </a:solidFill>
          <a:ln w="38100">
            <a:solidFill>
              <a:srgbClr val="FF6600"/>
            </a:solid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1</a:t>
            </a:r>
          </a:p>
        </p:txBody>
      </p:sp>
      <p:sp>
        <p:nvSpPr>
          <p:cNvPr id="194580" name="Oval 20"/>
          <p:cNvSpPr>
            <a:spLocks noChangeArrowheads="1"/>
          </p:cNvSpPr>
          <p:nvPr/>
        </p:nvSpPr>
        <p:spPr bwMode="auto">
          <a:xfrm>
            <a:off x="3067050" y="3848100"/>
            <a:ext cx="190500" cy="438150"/>
          </a:xfrm>
          <a:prstGeom prst="ellipse">
            <a:avLst/>
          </a:prstGeom>
          <a:solidFill>
            <a:srgbClr val="FF6600"/>
          </a:solidFill>
          <a:ln w="38100">
            <a:solidFill>
              <a:srgbClr val="FF3300"/>
            </a:solid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2</a:t>
            </a:r>
          </a:p>
        </p:txBody>
      </p:sp>
      <p:sp>
        <p:nvSpPr>
          <p:cNvPr id="194581" name="Oval 21"/>
          <p:cNvSpPr>
            <a:spLocks noChangeArrowheads="1"/>
          </p:cNvSpPr>
          <p:nvPr/>
        </p:nvSpPr>
        <p:spPr bwMode="auto">
          <a:xfrm>
            <a:off x="6400800" y="3505200"/>
            <a:ext cx="209550" cy="419100"/>
          </a:xfrm>
          <a:prstGeom prst="ellipse">
            <a:avLst/>
          </a:prstGeom>
          <a:solidFill>
            <a:srgbClr val="FF6600"/>
          </a:solidFill>
          <a:ln w="38100">
            <a:solidFill>
              <a:srgbClr val="FF3300"/>
            </a:solidFill>
            <a:round/>
            <a:headEnd/>
            <a:tailEnd/>
          </a:ln>
        </p:spPr>
        <p:txBody>
          <a:bodyPr wrap="none" anchor="ctr"/>
          <a:lstStyle/>
          <a:p>
            <a:pPr algn="ctr">
              <a:lnSpc>
                <a:spcPct val="7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12</a:t>
            </a:r>
          </a:p>
        </p:txBody>
      </p:sp>
      <p:sp>
        <p:nvSpPr>
          <p:cNvPr id="194582" name="Oval 22"/>
          <p:cNvSpPr>
            <a:spLocks noChangeArrowheads="1"/>
          </p:cNvSpPr>
          <p:nvPr/>
        </p:nvSpPr>
        <p:spPr bwMode="auto">
          <a:xfrm>
            <a:off x="7562850" y="2781300"/>
            <a:ext cx="247650" cy="342900"/>
          </a:xfrm>
          <a:prstGeom prst="ellipse">
            <a:avLst/>
          </a:prstGeom>
          <a:solidFill>
            <a:srgbClr val="FF6600"/>
          </a:solidFill>
          <a:ln w="38100">
            <a:solidFill>
              <a:srgbClr val="FF3300"/>
            </a:solidFill>
            <a:round/>
            <a:headEnd/>
            <a:tailEnd/>
          </a:ln>
        </p:spPr>
        <p:txBody>
          <a:bodyPr wrap="none" anchor="ctr"/>
          <a:lstStyle/>
          <a:p>
            <a:pPr algn="ctr">
              <a:lnSpc>
                <a:spcPct val="7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13</a:t>
            </a:r>
          </a:p>
        </p:txBody>
      </p:sp>
      <p:sp>
        <p:nvSpPr>
          <p:cNvPr id="194583" name="Oval 23"/>
          <p:cNvSpPr>
            <a:spLocks noChangeArrowheads="1"/>
          </p:cNvSpPr>
          <p:nvPr/>
        </p:nvSpPr>
        <p:spPr bwMode="auto">
          <a:xfrm>
            <a:off x="6419850" y="4629150"/>
            <a:ext cx="228600" cy="438150"/>
          </a:xfrm>
          <a:prstGeom prst="ellipse">
            <a:avLst/>
          </a:prstGeom>
          <a:solidFill>
            <a:srgbClr val="FF6600"/>
          </a:solidFill>
          <a:ln w="38100">
            <a:solidFill>
              <a:srgbClr val="FF3300"/>
            </a:solidFill>
            <a:round/>
            <a:headEnd/>
            <a:tailEnd/>
          </a:ln>
        </p:spPr>
        <p:txBody>
          <a:bodyPr wrap="none" anchor="ctr"/>
          <a:lstStyle/>
          <a:p>
            <a:pPr algn="ctr">
              <a:lnSpc>
                <a:spcPct val="9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14</a:t>
            </a:r>
          </a:p>
        </p:txBody>
      </p:sp>
      <p:sp>
        <p:nvSpPr>
          <p:cNvPr id="194584" name="Oval 24"/>
          <p:cNvSpPr>
            <a:spLocks noChangeArrowheads="1"/>
          </p:cNvSpPr>
          <p:nvPr/>
        </p:nvSpPr>
        <p:spPr bwMode="auto">
          <a:xfrm>
            <a:off x="7524750" y="5562600"/>
            <a:ext cx="285750" cy="361950"/>
          </a:xfrm>
          <a:prstGeom prst="ellipse">
            <a:avLst/>
          </a:prstGeom>
          <a:solidFill>
            <a:srgbClr val="FF6600"/>
          </a:solidFill>
          <a:ln w="38100">
            <a:solidFill>
              <a:srgbClr val="FF3300"/>
            </a:solidFill>
            <a:round/>
            <a:headEnd/>
            <a:tailEnd/>
          </a:ln>
        </p:spPr>
        <p:txBody>
          <a:bodyPr wrap="none" anchor="ctr"/>
          <a:lstStyle/>
          <a:p>
            <a:pPr algn="ctr">
              <a:lnSpc>
                <a:spcPct val="80000"/>
              </a:lnSpc>
              <a:spcBef>
                <a:spcPct val="20000"/>
              </a:spcBef>
              <a:buClr>
                <a:schemeClr val="bg2"/>
              </a:buClr>
              <a:buFont typeface="Monotype Sorts" pitchFamily="2" charset="2"/>
              <a:buNone/>
            </a:pPr>
            <a:r>
              <a:rPr kumimoji="1" lang="en-US" altLang="zh-CN" sz="2400" b="1">
                <a:latin typeface="Times New Roman" pitchFamily="18" charset="0"/>
                <a:sym typeface="Monotype Sorts" pitchFamily="2" charset="2"/>
              </a:rPr>
              <a:t>15</a:t>
            </a:r>
          </a:p>
        </p:txBody>
      </p:sp>
      <p:sp>
        <p:nvSpPr>
          <p:cNvPr id="194585" name="Line 25"/>
          <p:cNvSpPr>
            <a:spLocks noChangeShapeType="1"/>
          </p:cNvSpPr>
          <p:nvPr/>
        </p:nvSpPr>
        <p:spPr bwMode="auto">
          <a:xfrm>
            <a:off x="6724650" y="4781550"/>
            <a:ext cx="1619250" cy="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94586" name="Line 26"/>
          <p:cNvSpPr>
            <a:spLocks noChangeShapeType="1"/>
          </p:cNvSpPr>
          <p:nvPr/>
        </p:nvSpPr>
        <p:spPr bwMode="auto">
          <a:xfrm>
            <a:off x="8324850" y="4800600"/>
            <a:ext cx="0" cy="1123950"/>
          </a:xfrm>
          <a:prstGeom prst="line">
            <a:avLst/>
          </a:prstGeom>
          <a:noFill/>
          <a:ln w="38100">
            <a:solidFill>
              <a:srgbClr val="FF3300"/>
            </a:solidFill>
            <a:round/>
            <a:headEnd/>
            <a:tailEnd/>
          </a:ln>
        </p:spPr>
        <p:txBody>
          <a:bodyPr wrap="none" anchor="ctr"/>
          <a:lstStyle/>
          <a:p>
            <a:endParaRPr lang="zh-CN" altLang="en-US"/>
          </a:p>
        </p:txBody>
      </p:sp>
      <p:sp>
        <p:nvSpPr>
          <p:cNvPr id="194587" name="Line 27"/>
          <p:cNvSpPr>
            <a:spLocks noChangeShapeType="1"/>
          </p:cNvSpPr>
          <p:nvPr/>
        </p:nvSpPr>
        <p:spPr bwMode="auto">
          <a:xfrm>
            <a:off x="6705600" y="3905250"/>
            <a:ext cx="1600200" cy="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94588" name="Line 28"/>
          <p:cNvSpPr>
            <a:spLocks noChangeShapeType="1"/>
          </p:cNvSpPr>
          <p:nvPr/>
        </p:nvSpPr>
        <p:spPr bwMode="auto">
          <a:xfrm flipV="1">
            <a:off x="8305800" y="2819400"/>
            <a:ext cx="0" cy="1066800"/>
          </a:xfrm>
          <a:prstGeom prst="line">
            <a:avLst/>
          </a:prstGeom>
          <a:noFill/>
          <a:ln w="38100">
            <a:solidFill>
              <a:srgbClr val="FF3300"/>
            </a:solidFill>
            <a:round/>
            <a:headEnd/>
            <a:tailEnd/>
          </a:ln>
        </p:spPr>
        <p:txBody>
          <a:bodyPr wrap="none" anchor="ctr"/>
          <a:lstStyle/>
          <a:p>
            <a:endParaRPr lang="zh-CN" altLang="en-US"/>
          </a:p>
        </p:txBody>
      </p:sp>
      <p:sp>
        <p:nvSpPr>
          <p:cNvPr id="194589" name="Line 29"/>
          <p:cNvSpPr>
            <a:spLocks noChangeShapeType="1"/>
          </p:cNvSpPr>
          <p:nvPr/>
        </p:nvSpPr>
        <p:spPr bwMode="auto">
          <a:xfrm>
            <a:off x="3505200" y="2400300"/>
            <a:ext cx="0" cy="1905000"/>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94590" name="Line 30"/>
          <p:cNvSpPr>
            <a:spLocks noChangeShapeType="1"/>
          </p:cNvSpPr>
          <p:nvPr/>
        </p:nvSpPr>
        <p:spPr bwMode="auto">
          <a:xfrm>
            <a:off x="3505200" y="2400300"/>
            <a:ext cx="4076700" cy="0"/>
          </a:xfrm>
          <a:prstGeom prst="line">
            <a:avLst/>
          </a:prstGeom>
          <a:noFill/>
          <a:ln w="38100">
            <a:solidFill>
              <a:srgbClr val="FF3300"/>
            </a:solidFill>
            <a:round/>
            <a:headEnd/>
            <a:tailEnd/>
          </a:ln>
        </p:spPr>
        <p:txBody>
          <a:bodyPr wrap="none" anchor="ctr"/>
          <a:lstStyle/>
          <a:p>
            <a:endParaRPr lang="zh-CN" altLang="en-US"/>
          </a:p>
        </p:txBody>
      </p:sp>
      <p:sp>
        <p:nvSpPr>
          <p:cNvPr id="194591" name="Line 31"/>
          <p:cNvSpPr>
            <a:spLocks noChangeShapeType="1"/>
          </p:cNvSpPr>
          <p:nvPr/>
        </p:nvSpPr>
        <p:spPr bwMode="auto">
          <a:xfrm>
            <a:off x="3486150" y="4324350"/>
            <a:ext cx="0" cy="1790700"/>
          </a:xfrm>
          <a:prstGeom prst="line">
            <a:avLst/>
          </a:prstGeom>
          <a:noFill/>
          <a:ln w="38100">
            <a:solidFill>
              <a:srgbClr val="FF3300"/>
            </a:solidFill>
            <a:round/>
            <a:headEnd type="triangle" w="med" len="med"/>
            <a:tailEnd/>
          </a:ln>
        </p:spPr>
        <p:txBody>
          <a:bodyPr wrap="none" anchor="ctr"/>
          <a:lstStyle/>
          <a:p>
            <a:endParaRPr lang="zh-CN" altLang="en-US"/>
          </a:p>
        </p:txBody>
      </p:sp>
      <p:sp>
        <p:nvSpPr>
          <p:cNvPr id="194592" name="Line 32"/>
          <p:cNvSpPr>
            <a:spLocks noChangeShapeType="1"/>
          </p:cNvSpPr>
          <p:nvPr/>
        </p:nvSpPr>
        <p:spPr bwMode="auto">
          <a:xfrm>
            <a:off x="3505200" y="6115050"/>
            <a:ext cx="4057650" cy="0"/>
          </a:xfrm>
          <a:prstGeom prst="line">
            <a:avLst/>
          </a:prstGeom>
          <a:noFill/>
          <a:ln w="38100">
            <a:solidFill>
              <a:srgbClr val="FF3300"/>
            </a:solidFill>
            <a:round/>
            <a:headEnd/>
            <a:tailEnd/>
          </a:ln>
        </p:spPr>
        <p:txBody>
          <a:bodyPr wrap="none" anchor="ctr"/>
          <a:lstStyle/>
          <a:p>
            <a:endParaRPr lang="zh-CN" altLang="en-US"/>
          </a:p>
        </p:txBody>
      </p:sp>
      <p:sp>
        <p:nvSpPr>
          <p:cNvPr id="194593" name="Rectangle 33"/>
          <p:cNvSpPr>
            <a:spLocks noChangeArrowheads="1"/>
          </p:cNvSpPr>
          <p:nvPr/>
        </p:nvSpPr>
        <p:spPr bwMode="auto">
          <a:xfrm>
            <a:off x="250825" y="549275"/>
            <a:ext cx="2376488" cy="466725"/>
          </a:xfrm>
          <a:prstGeom prst="rect">
            <a:avLst/>
          </a:prstGeom>
          <a:solidFill>
            <a:srgbClr val="008000"/>
          </a:solidFill>
          <a:ln w="9525" algn="ctr">
            <a:solidFill>
              <a:srgbClr val="FF0000"/>
            </a:solidFill>
            <a:miter lim="800000"/>
            <a:headEnd/>
            <a:tailEnd/>
          </a:ln>
        </p:spPr>
        <p:txBody>
          <a:bodyPr>
            <a:spAutoFit/>
          </a:bodyPr>
          <a:lstStyle/>
          <a:p>
            <a:pPr>
              <a:spcBef>
                <a:spcPct val="50000"/>
              </a:spcBef>
            </a:pPr>
            <a:r>
              <a:rPr kumimoji="1" lang="zh-CN" altLang="en-US" sz="2400" b="1">
                <a:solidFill>
                  <a:schemeClr val="bg1"/>
                </a:solidFill>
                <a:latin typeface="宋体" pitchFamily="2" charset="-122"/>
              </a:rPr>
              <a:t>２、</a:t>
            </a:r>
            <a:r>
              <a:rPr lang="zh-CN" altLang="en-US" sz="2400" b="1">
                <a:solidFill>
                  <a:schemeClr val="bg1"/>
                </a:solidFill>
                <a:latin typeface="Times New Roman" pitchFamily="18" charset="0"/>
                <a:ea typeface="楷体_GB2312" pitchFamily="49" charset="-122"/>
              </a:rPr>
              <a:t>肌甘</a:t>
            </a:r>
            <a:r>
              <a:rPr kumimoji="1" lang="zh-CN" altLang="en-US" sz="2400" b="1">
                <a:solidFill>
                  <a:schemeClr val="bg1"/>
                </a:solidFill>
                <a:latin typeface="宋体" pitchFamily="2" charset="-122"/>
              </a:rPr>
              <a:t>酸发酵</a:t>
            </a:r>
          </a:p>
        </p:txBody>
      </p:sp>
      <p:sp>
        <p:nvSpPr>
          <p:cNvPr id="194595" name="Text Box 35"/>
          <p:cNvSpPr txBox="1">
            <a:spLocks noChangeArrowheads="1"/>
          </p:cNvSpPr>
          <p:nvPr/>
        </p:nvSpPr>
        <p:spPr bwMode="auto">
          <a:xfrm>
            <a:off x="3924300" y="188913"/>
            <a:ext cx="3887788" cy="1900237"/>
          </a:xfrm>
          <a:prstGeom prst="rect">
            <a:avLst/>
          </a:prstGeom>
          <a:noFill/>
          <a:ln w="9525">
            <a:noFill/>
            <a:miter lim="800000"/>
            <a:headEnd/>
            <a:tailEnd/>
          </a:ln>
          <a:effectLst/>
        </p:spPr>
        <p:txBody>
          <a:bodyPr>
            <a:spAutoFit/>
          </a:bodyPr>
          <a:lstStyle/>
          <a:p>
            <a:pPr marL="342900" indent="-342900">
              <a:spcBef>
                <a:spcPct val="50000"/>
              </a:spcBef>
              <a:buFontTx/>
              <a:buAutoNum type="arabicPeriod"/>
            </a:pPr>
            <a:r>
              <a:rPr lang="zh-CN" altLang="en-US" sz="1400"/>
              <a:t>核糖</a:t>
            </a:r>
            <a:r>
              <a:rPr lang="en-US" altLang="zh-CN" sz="1400"/>
              <a:t>-5</a:t>
            </a:r>
            <a:r>
              <a:rPr lang="zh-CN" altLang="en-US" sz="1400"/>
              <a:t>磷酸焦磷酸激酶</a:t>
            </a:r>
          </a:p>
          <a:p>
            <a:pPr marL="342900" indent="-342900">
              <a:spcBef>
                <a:spcPct val="50000"/>
              </a:spcBef>
              <a:buFontTx/>
              <a:buAutoNum type="arabicPeriod"/>
            </a:pPr>
            <a:r>
              <a:rPr lang="zh-CN" altLang="en-US" sz="1400"/>
              <a:t>核糖</a:t>
            </a:r>
            <a:r>
              <a:rPr lang="en-US" altLang="zh-CN" sz="1400"/>
              <a:t>-5-</a:t>
            </a:r>
            <a:r>
              <a:rPr lang="zh-CN" altLang="en-US" sz="1400"/>
              <a:t>磷酸焦磷酸转氨酶</a:t>
            </a:r>
          </a:p>
          <a:p>
            <a:pPr marL="342900" indent="-342900">
              <a:spcBef>
                <a:spcPct val="50000"/>
              </a:spcBef>
            </a:pPr>
            <a:r>
              <a:rPr lang="en-US" altLang="zh-CN" sz="1400"/>
              <a:t>12. </a:t>
            </a:r>
            <a:r>
              <a:rPr lang="zh-CN" altLang="en-US" sz="1400"/>
              <a:t>腺苷酸琥珀酸合成酶</a:t>
            </a:r>
          </a:p>
          <a:p>
            <a:pPr marL="342900" indent="-342900">
              <a:spcBef>
                <a:spcPct val="50000"/>
              </a:spcBef>
            </a:pPr>
            <a:r>
              <a:rPr lang="en-US" altLang="zh-CN" sz="1400"/>
              <a:t>13.</a:t>
            </a:r>
            <a:r>
              <a:rPr lang="zh-CN" altLang="en-US" sz="1400"/>
              <a:t>腺苷酸琥珀酸分解酶</a:t>
            </a:r>
          </a:p>
          <a:p>
            <a:pPr marL="342900" indent="-342900">
              <a:spcBef>
                <a:spcPct val="50000"/>
              </a:spcBef>
            </a:pPr>
            <a:r>
              <a:rPr lang="en-US" altLang="zh-CN" sz="1400"/>
              <a:t>14. IMP</a:t>
            </a:r>
            <a:r>
              <a:rPr lang="zh-CN" altLang="en-US" sz="1400"/>
              <a:t>脱氢酶</a:t>
            </a:r>
          </a:p>
          <a:p>
            <a:pPr marL="342900" indent="-342900">
              <a:spcBef>
                <a:spcPct val="50000"/>
              </a:spcBef>
            </a:pPr>
            <a:r>
              <a:rPr lang="en-US" altLang="zh-CN" sz="1400"/>
              <a:t>15. XMP</a:t>
            </a:r>
            <a:r>
              <a:rPr lang="zh-CN" altLang="en-US" sz="1400"/>
              <a:t>转氨酶</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化学渗透假说示意图"/>
          <p:cNvPicPr>
            <a:picLocks noChangeAspect="1" noChangeArrowheads="1"/>
          </p:cNvPicPr>
          <p:nvPr/>
        </p:nvPicPr>
        <p:blipFill>
          <a:blip r:embed="rId2" cstate="print"/>
          <a:srcRect/>
          <a:stretch>
            <a:fillRect/>
          </a:stretch>
        </p:blipFill>
        <p:spPr bwMode="auto">
          <a:xfrm>
            <a:off x="1187450" y="188913"/>
            <a:ext cx="6858000" cy="3852862"/>
          </a:xfrm>
          <a:prstGeom prst="rect">
            <a:avLst/>
          </a:prstGeom>
          <a:noFill/>
          <a:ln w="9525">
            <a:noFill/>
            <a:miter lim="800000"/>
            <a:headEnd/>
            <a:tailEnd/>
          </a:ln>
        </p:spPr>
      </p:pic>
      <p:sp>
        <p:nvSpPr>
          <p:cNvPr id="62469" name="Text Box 5"/>
          <p:cNvSpPr txBox="1">
            <a:spLocks noChangeArrowheads="1"/>
          </p:cNvSpPr>
          <p:nvPr/>
        </p:nvSpPr>
        <p:spPr bwMode="auto">
          <a:xfrm>
            <a:off x="250825" y="3940175"/>
            <a:ext cx="8747125" cy="2657475"/>
          </a:xfrm>
          <a:prstGeom prst="rect">
            <a:avLst/>
          </a:prstGeom>
          <a:solidFill>
            <a:schemeClr val="tx2"/>
          </a:solidFill>
          <a:ln w="9525">
            <a:solidFill>
              <a:srgbClr val="FF0000"/>
            </a:solidFill>
            <a:miter lim="800000"/>
            <a:headEnd/>
            <a:tailEnd/>
          </a:ln>
        </p:spPr>
        <p:txBody>
          <a:bodyPr>
            <a:spAutoFit/>
          </a:bodyPr>
          <a:lstStyle/>
          <a:p>
            <a:r>
              <a:rPr kumimoji="1" lang="zh-CN" altLang="en-US" sz="2400" b="1">
                <a:solidFill>
                  <a:schemeClr val="bg1"/>
                </a:solidFill>
                <a:latin typeface="Times New Roman" pitchFamily="18" charset="0"/>
              </a:rPr>
              <a:t>化学渗透假说要点：</a:t>
            </a:r>
          </a:p>
          <a:p>
            <a:r>
              <a:rPr kumimoji="1" lang="en-US" altLang="zh-CN" sz="2400" b="1">
                <a:solidFill>
                  <a:schemeClr val="bg1"/>
                </a:solidFill>
                <a:latin typeface="Times New Roman" pitchFamily="18" charset="0"/>
              </a:rPr>
              <a:t>a  </a:t>
            </a:r>
            <a:r>
              <a:rPr kumimoji="1" lang="zh-CN" altLang="en-US" sz="2400" b="1">
                <a:solidFill>
                  <a:schemeClr val="bg1"/>
                </a:solidFill>
                <a:latin typeface="Times New Roman" pitchFamily="18" charset="0"/>
              </a:rPr>
              <a:t>氧化磷酸化过程中，通过呼吸链酶系的作用，将底物分子上的质子从膜 的内侧传递至外侧，从而造成质子在膜的两侧分布的不均衡，亦即形成 了质子梯度差，这梯度差是产生</a:t>
            </a:r>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能量的来源。</a:t>
            </a:r>
          </a:p>
          <a:p>
            <a:r>
              <a:rPr kumimoji="1" lang="en-US" altLang="zh-CN" sz="2400" b="1">
                <a:solidFill>
                  <a:schemeClr val="bg1"/>
                </a:solidFill>
                <a:latin typeface="Times New Roman" pitchFamily="18" charset="0"/>
              </a:rPr>
              <a:t>b </a:t>
            </a:r>
            <a:r>
              <a:rPr kumimoji="1" lang="zh-CN" altLang="en-US" sz="2400" b="1">
                <a:solidFill>
                  <a:schemeClr val="bg1"/>
                </a:solidFill>
                <a:latin typeface="Times New Roman" pitchFamily="18" charset="0"/>
              </a:rPr>
              <a:t>通过</a:t>
            </a:r>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酶的作用，把质子从膜的外侧再运到膜的内侧时，一方面消除了质子梯度差，同时合成了</a:t>
            </a:r>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1+#ppt_w/2"/>
                                          </p:val>
                                        </p:tav>
                                        <p:tav tm="100000">
                                          <p:val>
                                            <p:strVal val="#ppt_x"/>
                                          </p:val>
                                        </p:tav>
                                      </p:tavLst>
                                    </p:anim>
                                    <p:anim calcmode="lin" valueType="num">
                                      <p:cBhvr additive="base">
                                        <p:cTn id="8" dur="500" fill="hold"/>
                                        <p:tgtEl>
                                          <p:spTgt spid="624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2469"/>
                                        </p:tgtEl>
                                        <p:attrNameLst>
                                          <p:attrName>style.visibility</p:attrName>
                                        </p:attrNameLst>
                                      </p:cBhvr>
                                      <p:to>
                                        <p:strVal val="visible"/>
                                      </p:to>
                                    </p:set>
                                    <p:anim calcmode="lin" valueType="num">
                                      <p:cBhvr additive="base">
                                        <p:cTn id="13" dur="500" fill="hold"/>
                                        <p:tgtEl>
                                          <p:spTgt spid="62469"/>
                                        </p:tgtEl>
                                        <p:attrNameLst>
                                          <p:attrName>ppt_x</p:attrName>
                                        </p:attrNameLst>
                                      </p:cBhvr>
                                      <p:tavLst>
                                        <p:tav tm="0">
                                          <p:val>
                                            <p:strVal val="#ppt_x"/>
                                          </p:val>
                                        </p:tav>
                                        <p:tav tm="100000">
                                          <p:val>
                                            <p:strVal val="#ppt_x"/>
                                          </p:val>
                                        </p:tav>
                                      </p:tavLst>
                                    </p:anim>
                                    <p:anim calcmode="lin" valueType="num">
                                      <p:cBhvr additive="base">
                                        <p:cTn id="14" dur="500" fill="hold"/>
                                        <p:tgtEl>
                                          <p:spTgt spid="624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0" y="44450"/>
            <a:ext cx="4211638" cy="685800"/>
          </a:xfrm>
          <a:noFill/>
        </p:spPr>
        <p:txBody>
          <a:bodyPr/>
          <a:lstStyle/>
          <a:p>
            <a:pPr algn="just" eaLnBrk="1" hangingPunct="1"/>
            <a:r>
              <a:rPr lang="zh-CN" altLang="en-US" sz="2800" b="1" smtClean="0">
                <a:solidFill>
                  <a:schemeClr val="hlink"/>
                </a:solidFill>
              </a:rPr>
              <a:t>（二）控制细胞膜渗透性</a:t>
            </a:r>
          </a:p>
        </p:txBody>
      </p:sp>
      <p:sp>
        <p:nvSpPr>
          <p:cNvPr id="202755" name="Text Box 3"/>
          <p:cNvSpPr txBox="1">
            <a:spLocks noChangeArrowheads="1"/>
          </p:cNvSpPr>
          <p:nvPr/>
        </p:nvSpPr>
        <p:spPr bwMode="auto">
          <a:xfrm>
            <a:off x="228600" y="620713"/>
            <a:ext cx="8664575" cy="6162675"/>
          </a:xfrm>
          <a:prstGeom prst="rect">
            <a:avLst/>
          </a:prstGeom>
          <a:solidFill>
            <a:srgbClr val="C0C0C0"/>
          </a:solidFill>
          <a:ln w="9525">
            <a:solidFill>
              <a:srgbClr val="FFFF00"/>
            </a:solidFill>
            <a:miter lim="800000"/>
            <a:headEnd/>
            <a:tailEnd/>
          </a:ln>
        </p:spPr>
        <p:txBody>
          <a:bodyPr>
            <a:spAutoFit/>
          </a:bodyPr>
          <a:lstStyle/>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使胞内的代谢产物迅速渗漏出去</a:t>
            </a:r>
            <a:r>
              <a:rPr kumimoji="1" lang="en-US" altLang="zh-CN" sz="2400" b="1">
                <a:solidFill>
                  <a:srgbClr val="000000"/>
                </a:solidFill>
                <a:latin typeface="Times New Roman" pitchFamily="18" charset="0"/>
                <a:ea typeface="楷体_GB2312" pitchFamily="49" charset="-122"/>
              </a:rPr>
              <a:t>,</a:t>
            </a:r>
            <a:r>
              <a:rPr kumimoji="1" lang="zh-CN" altLang="en-US" sz="2400" b="1">
                <a:solidFill>
                  <a:srgbClr val="000000"/>
                </a:solidFill>
                <a:latin typeface="Times New Roman" pitchFamily="18" charset="0"/>
                <a:ea typeface="楷体_GB2312" pitchFamily="49" charset="-122"/>
              </a:rPr>
              <a:t>解除末端产物的反馈抑制。 </a:t>
            </a:r>
          </a:p>
          <a:p>
            <a:pPr marL="266700" indent="-266700" algn="just">
              <a:spcBef>
                <a:spcPct val="20000"/>
              </a:spcBef>
            </a:pPr>
            <a:r>
              <a:rPr kumimoji="1" lang="en-US" altLang="zh-CN" sz="2400" b="1">
                <a:solidFill>
                  <a:srgbClr val="FF0000"/>
                </a:solidFill>
                <a:latin typeface="Times New Roman" pitchFamily="18" charset="0"/>
                <a:ea typeface="楷体_GB2312" pitchFamily="49" charset="-122"/>
              </a:rPr>
              <a:t>1. </a:t>
            </a:r>
            <a:r>
              <a:rPr kumimoji="1" lang="zh-CN" altLang="en-US" sz="2400" b="1">
                <a:solidFill>
                  <a:srgbClr val="FF0000"/>
                </a:solidFill>
                <a:latin typeface="Times New Roman" pitchFamily="18" charset="0"/>
                <a:ea typeface="楷体_GB2312" pitchFamily="49" charset="-122"/>
              </a:rPr>
              <a:t>用生理学手段</a:t>
            </a:r>
            <a:r>
              <a:rPr kumimoji="1" lang="en-US" altLang="zh-CN" sz="2400" b="1">
                <a:solidFill>
                  <a:srgbClr val="FF0000"/>
                </a:solidFill>
                <a:latin typeface="Times New Roman" pitchFamily="18" charset="0"/>
                <a:ea typeface="楷体_GB2312" pitchFamily="49" charset="-122"/>
              </a:rPr>
              <a:t>——</a:t>
            </a:r>
            <a:r>
              <a:rPr kumimoji="1" lang="en-US" altLang="zh-CN" sz="2400" b="1">
                <a:solidFill>
                  <a:srgbClr val="000000"/>
                </a:solidFill>
                <a:latin typeface="Times New Roman" pitchFamily="18" charset="0"/>
                <a:ea typeface="楷体_GB2312" pitchFamily="49" charset="-122"/>
              </a:rPr>
              <a:t> </a:t>
            </a:r>
            <a:r>
              <a:rPr kumimoji="1" lang="zh-CN" altLang="en-US" sz="2400" b="1">
                <a:solidFill>
                  <a:srgbClr val="000000"/>
                </a:solidFill>
                <a:latin typeface="Times New Roman" pitchFamily="18" charset="0"/>
                <a:ea typeface="楷体_GB2312" pitchFamily="49" charset="-122"/>
              </a:rPr>
              <a:t>直接抑制膜的合成或使膜受缺损 </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如</a:t>
            </a:r>
            <a:r>
              <a:rPr kumimoji="1" lang="en-US" altLang="zh-CN" sz="2400" b="1">
                <a:solidFill>
                  <a:srgbClr val="000000"/>
                </a:solidFill>
                <a:latin typeface="Times New Roman" pitchFamily="18" charset="0"/>
                <a:ea typeface="楷体_GB2312" pitchFamily="49" charset="-122"/>
              </a:rPr>
              <a:t>: </a:t>
            </a:r>
            <a:r>
              <a:rPr kumimoji="1" lang="zh-CN" altLang="en-US" sz="2400" b="1">
                <a:solidFill>
                  <a:srgbClr val="000000"/>
                </a:solidFill>
                <a:latin typeface="Times New Roman" pitchFamily="18" charset="0"/>
                <a:ea typeface="楷体_GB2312" pitchFamily="49" charset="-122"/>
              </a:rPr>
              <a:t>在</a:t>
            </a:r>
            <a:r>
              <a:rPr kumimoji="1" lang="en-US" altLang="zh-CN" sz="2400" b="1">
                <a:solidFill>
                  <a:srgbClr val="000000"/>
                </a:solidFill>
                <a:latin typeface="Times New Roman" pitchFamily="18" charset="0"/>
                <a:ea typeface="楷体_GB2312" pitchFamily="49" charset="-122"/>
              </a:rPr>
              <a:t>Glu</a:t>
            </a:r>
            <a:r>
              <a:rPr kumimoji="1" lang="zh-CN" altLang="en-US" sz="2400" b="1">
                <a:solidFill>
                  <a:srgbClr val="000000"/>
                </a:solidFill>
                <a:latin typeface="Times New Roman" pitchFamily="18" charset="0"/>
                <a:ea typeface="楷体_GB2312" pitchFamily="49" charset="-122"/>
              </a:rPr>
              <a:t>发酵中把生物素浓度控制在</a:t>
            </a:r>
            <a:r>
              <a:rPr kumimoji="1" lang="zh-CN" altLang="en-US" sz="2400" b="1" u="sng">
                <a:solidFill>
                  <a:schemeClr val="tx2"/>
                </a:solidFill>
                <a:latin typeface="Times New Roman" pitchFamily="18" charset="0"/>
                <a:ea typeface="楷体_GB2312" pitchFamily="49" charset="-122"/>
              </a:rPr>
              <a:t>亚适量</a:t>
            </a:r>
            <a:r>
              <a:rPr kumimoji="1" lang="zh-CN" altLang="en-US" sz="2400" b="1">
                <a:solidFill>
                  <a:srgbClr val="000000"/>
                </a:solidFill>
                <a:latin typeface="Times New Roman" pitchFamily="18" charset="0"/>
                <a:ea typeface="楷体_GB2312" pitchFamily="49" charset="-122"/>
              </a:rPr>
              <a:t>可大量分泌</a:t>
            </a:r>
            <a:r>
              <a:rPr kumimoji="1" lang="en-US" altLang="zh-CN" sz="2400" b="1">
                <a:solidFill>
                  <a:srgbClr val="000000"/>
                </a:solidFill>
                <a:latin typeface="Times New Roman" pitchFamily="18" charset="0"/>
                <a:ea typeface="楷体_GB2312" pitchFamily="49" charset="-122"/>
              </a:rPr>
              <a:t>Glu</a:t>
            </a:r>
            <a:r>
              <a:rPr kumimoji="1" lang="zh-CN" altLang="en-US" sz="2400" b="1">
                <a:solidFill>
                  <a:srgbClr val="000000"/>
                </a:solidFill>
                <a:latin typeface="Times New Roman" pitchFamily="18" charset="0"/>
                <a:ea typeface="楷体_GB2312" pitchFamily="49" charset="-122"/>
              </a:rPr>
              <a:t>；</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控制生物素的含量可改变细胞膜的成分，进而改变膜透性；</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当培养液中生物素含量较高时采用</a:t>
            </a:r>
            <a:r>
              <a:rPr kumimoji="1" lang="zh-CN" altLang="en-US" sz="2400" b="1">
                <a:solidFill>
                  <a:schemeClr val="tx2"/>
                </a:solidFill>
                <a:latin typeface="Times New Roman" pitchFamily="18" charset="0"/>
                <a:ea typeface="楷体_GB2312" pitchFamily="49" charset="-122"/>
              </a:rPr>
              <a:t>适量添加青霉素</a:t>
            </a:r>
            <a:r>
              <a:rPr kumimoji="1" lang="zh-CN" altLang="en-US" sz="2400" b="1">
                <a:solidFill>
                  <a:srgbClr val="000000"/>
                </a:solidFill>
                <a:latin typeface="Times New Roman" pitchFamily="18" charset="0"/>
                <a:ea typeface="楷体_GB2312" pitchFamily="49" charset="-122"/>
              </a:rPr>
              <a:t>的方法；</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再如：产氨短杆菌的核苷酸发酵中控制因素是</a:t>
            </a:r>
            <a:r>
              <a:rPr kumimoji="1" lang="en-US" altLang="zh-CN" sz="2400" b="1">
                <a:solidFill>
                  <a:srgbClr val="000000"/>
                </a:solidFill>
                <a:latin typeface="Times New Roman" pitchFamily="18" charset="0"/>
                <a:ea typeface="楷体_GB2312" pitchFamily="49" charset="-122"/>
              </a:rPr>
              <a:t>Mn</a:t>
            </a:r>
            <a:r>
              <a:rPr kumimoji="1" lang="en-US" altLang="zh-CN" sz="2400" b="1" baseline="30000">
                <a:solidFill>
                  <a:srgbClr val="000000"/>
                </a:solidFill>
                <a:latin typeface="Times New Roman" pitchFamily="18" charset="0"/>
                <a:ea typeface="楷体_GB2312" pitchFamily="49" charset="-122"/>
              </a:rPr>
              <a:t>2+</a:t>
            </a:r>
            <a:r>
              <a:rPr kumimoji="1" lang="zh-CN" altLang="en-US" sz="2400" b="1">
                <a:solidFill>
                  <a:srgbClr val="000000"/>
                </a:solidFill>
                <a:latin typeface="Times New Roman" pitchFamily="18" charset="0"/>
                <a:ea typeface="楷体_GB2312" pitchFamily="49" charset="-122"/>
              </a:rPr>
              <a:t>； </a:t>
            </a:r>
            <a:r>
              <a:rPr kumimoji="1" lang="en-US" altLang="zh-CN" sz="2400" b="1">
                <a:solidFill>
                  <a:srgbClr val="000000"/>
                </a:solidFill>
                <a:latin typeface="Times New Roman" pitchFamily="18" charset="0"/>
                <a:ea typeface="楷体_GB2312" pitchFamily="49" charset="-122"/>
              </a:rPr>
              <a:t>Mn</a:t>
            </a:r>
            <a:r>
              <a:rPr kumimoji="1" lang="en-US" altLang="zh-CN" sz="2400" b="1" baseline="30000">
                <a:solidFill>
                  <a:srgbClr val="000000"/>
                </a:solidFill>
                <a:latin typeface="Times New Roman" pitchFamily="18" charset="0"/>
                <a:ea typeface="楷体_GB2312" pitchFamily="49" charset="-122"/>
              </a:rPr>
              <a:t>2+</a:t>
            </a:r>
            <a:r>
              <a:rPr kumimoji="1" lang="zh-CN" altLang="en-US" sz="2400" b="1">
                <a:solidFill>
                  <a:srgbClr val="000000"/>
                </a:solidFill>
                <a:latin typeface="Times New Roman" pitchFamily="18" charset="0"/>
                <a:ea typeface="楷体_GB2312" pitchFamily="49" charset="-122"/>
              </a:rPr>
              <a:t>的作用与生物素相似。</a:t>
            </a:r>
          </a:p>
          <a:p>
            <a:pPr marL="266700" indent="-266700" algn="just">
              <a:spcBef>
                <a:spcPct val="20000"/>
              </a:spcBef>
            </a:pPr>
            <a:r>
              <a:rPr kumimoji="1" lang="en-US" altLang="zh-CN" sz="2400" b="1">
                <a:solidFill>
                  <a:srgbClr val="FF0000"/>
                </a:solidFill>
                <a:latin typeface="Times New Roman" pitchFamily="18" charset="0"/>
                <a:ea typeface="楷体_GB2312" pitchFamily="49" charset="-122"/>
              </a:rPr>
              <a:t>2. </a:t>
            </a:r>
            <a:r>
              <a:rPr kumimoji="1" lang="zh-CN" altLang="en-US" sz="2400" b="1">
                <a:solidFill>
                  <a:srgbClr val="FF0000"/>
                </a:solidFill>
                <a:latin typeface="Times New Roman" pitchFamily="18" charset="0"/>
                <a:ea typeface="楷体_GB2312" pitchFamily="49" charset="-122"/>
              </a:rPr>
              <a:t>利用膜缺损突变株</a:t>
            </a:r>
            <a:r>
              <a:rPr kumimoji="1" lang="zh-CN" altLang="en-US" sz="2400" b="1">
                <a:solidFill>
                  <a:srgbClr val="000000"/>
                </a:solidFill>
                <a:latin typeface="Times New Roman" pitchFamily="18" charset="0"/>
                <a:ea typeface="楷体_GB2312" pitchFamily="49" charset="-122"/>
              </a:rPr>
              <a:t> </a:t>
            </a:r>
            <a:r>
              <a:rPr kumimoji="1" lang="en-US" altLang="zh-CN" sz="2400" b="1">
                <a:solidFill>
                  <a:srgbClr val="000000"/>
                </a:solidFill>
                <a:latin typeface="Times New Roman" pitchFamily="18" charset="0"/>
                <a:ea typeface="楷体_GB2312" pitchFamily="49" charset="-122"/>
              </a:rPr>
              <a:t>——</a:t>
            </a:r>
            <a:r>
              <a:rPr kumimoji="1" lang="zh-CN" altLang="en-US" sz="2400" b="1">
                <a:solidFill>
                  <a:srgbClr val="000000"/>
                </a:solidFill>
                <a:latin typeface="Times New Roman" pitchFamily="18" charset="0"/>
                <a:ea typeface="楷体_GB2312" pitchFamily="49" charset="-122"/>
              </a:rPr>
              <a:t>油酸缺陷型、甘油缺陷型</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如</a:t>
            </a:r>
            <a:r>
              <a:rPr kumimoji="1" lang="en-US" altLang="zh-CN" sz="2400" b="1">
                <a:solidFill>
                  <a:srgbClr val="000000"/>
                </a:solidFill>
                <a:latin typeface="Times New Roman" pitchFamily="18" charset="0"/>
                <a:ea typeface="楷体_GB2312" pitchFamily="49" charset="-122"/>
              </a:rPr>
              <a:t>:</a:t>
            </a:r>
            <a:r>
              <a:rPr kumimoji="1" lang="zh-CN" altLang="en-US" sz="2400" b="1">
                <a:solidFill>
                  <a:srgbClr val="000000"/>
                </a:solidFill>
                <a:latin typeface="Times New Roman" pitchFamily="18" charset="0"/>
                <a:ea typeface="楷体_GB2312" pitchFamily="49" charset="-122"/>
              </a:rPr>
              <a:t>用谷氨酸生产菌的油酸缺陷型，培养过程中，有限制地添加油酸，合成有缺损的膜，使细胞膜发生渗漏而提高谷氨酸产量。</a:t>
            </a:r>
          </a:p>
          <a:p>
            <a:pPr marL="266700" indent="-266700" algn="just">
              <a:spcBef>
                <a:spcPct val="20000"/>
              </a:spcBef>
              <a:buFontTx/>
              <a:buChar char="•"/>
            </a:pPr>
            <a:r>
              <a:rPr kumimoji="1" lang="zh-CN" altLang="en-US" sz="2400" b="1">
                <a:solidFill>
                  <a:srgbClr val="000000"/>
                </a:solidFill>
                <a:latin typeface="Times New Roman" pitchFamily="18" charset="0"/>
                <a:ea typeface="楷体_GB2312" pitchFamily="49" charset="-122"/>
              </a:rPr>
              <a:t>甘油缺陷型菌株的细胞膜中磷脂含量比野生型菌株低，易造成谷氨酸大量渗漏。应用甘油缺陷型菌株，就是在生物素或油酸过量的情况下，也可以获得大量谷氨酸。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Effect transition="in" filter="dissolve">
                                      <p:cBhvr>
                                        <p:cTn id="7" dur="500"/>
                                        <p:tgtEl>
                                          <p:spTgt spid="202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2755">
                                            <p:txEl>
                                              <p:pRg st="1" end="1"/>
                                            </p:txEl>
                                          </p:spTgt>
                                        </p:tgtEl>
                                        <p:attrNameLst>
                                          <p:attrName>style.visibility</p:attrName>
                                        </p:attrNameLst>
                                      </p:cBhvr>
                                      <p:to>
                                        <p:strVal val="visible"/>
                                      </p:to>
                                    </p:set>
                                    <p:animEffect transition="in" filter="dissolve">
                                      <p:cBhvr>
                                        <p:cTn id="12" dur="500"/>
                                        <p:tgtEl>
                                          <p:spTgt spid="202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2755">
                                            <p:txEl>
                                              <p:pRg st="2" end="2"/>
                                            </p:txEl>
                                          </p:spTgt>
                                        </p:tgtEl>
                                        <p:attrNameLst>
                                          <p:attrName>style.visibility</p:attrName>
                                        </p:attrNameLst>
                                      </p:cBhvr>
                                      <p:to>
                                        <p:strVal val="visible"/>
                                      </p:to>
                                    </p:set>
                                    <p:animEffect transition="in" filter="dissolve">
                                      <p:cBhvr>
                                        <p:cTn id="17" dur="500"/>
                                        <p:tgtEl>
                                          <p:spTgt spid="2027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2755">
                                            <p:txEl>
                                              <p:pRg st="3" end="3"/>
                                            </p:txEl>
                                          </p:spTgt>
                                        </p:tgtEl>
                                        <p:attrNameLst>
                                          <p:attrName>style.visibility</p:attrName>
                                        </p:attrNameLst>
                                      </p:cBhvr>
                                      <p:to>
                                        <p:strVal val="visible"/>
                                      </p:to>
                                    </p:set>
                                    <p:animEffect transition="in" filter="dissolve">
                                      <p:cBhvr>
                                        <p:cTn id="22" dur="500"/>
                                        <p:tgtEl>
                                          <p:spTgt spid="2027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2755">
                                            <p:txEl>
                                              <p:pRg st="4" end="4"/>
                                            </p:txEl>
                                          </p:spTgt>
                                        </p:tgtEl>
                                        <p:attrNameLst>
                                          <p:attrName>style.visibility</p:attrName>
                                        </p:attrNameLst>
                                      </p:cBhvr>
                                      <p:to>
                                        <p:strVal val="visible"/>
                                      </p:to>
                                    </p:set>
                                    <p:animEffect transition="in" filter="dissolve">
                                      <p:cBhvr>
                                        <p:cTn id="27" dur="500"/>
                                        <p:tgtEl>
                                          <p:spTgt spid="2027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2755">
                                            <p:txEl>
                                              <p:pRg st="5" end="5"/>
                                            </p:txEl>
                                          </p:spTgt>
                                        </p:tgtEl>
                                        <p:attrNameLst>
                                          <p:attrName>style.visibility</p:attrName>
                                        </p:attrNameLst>
                                      </p:cBhvr>
                                      <p:to>
                                        <p:strVal val="visible"/>
                                      </p:to>
                                    </p:set>
                                    <p:animEffect transition="in" filter="dissolve">
                                      <p:cBhvr>
                                        <p:cTn id="32" dur="500"/>
                                        <p:tgtEl>
                                          <p:spTgt spid="2027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2755">
                                            <p:txEl>
                                              <p:pRg st="6" end="6"/>
                                            </p:txEl>
                                          </p:spTgt>
                                        </p:tgtEl>
                                        <p:attrNameLst>
                                          <p:attrName>style.visibility</p:attrName>
                                        </p:attrNameLst>
                                      </p:cBhvr>
                                      <p:to>
                                        <p:strVal val="visible"/>
                                      </p:to>
                                    </p:set>
                                    <p:animEffect transition="in" filter="dissolve">
                                      <p:cBhvr>
                                        <p:cTn id="37" dur="500"/>
                                        <p:tgtEl>
                                          <p:spTgt spid="20275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2755">
                                            <p:txEl>
                                              <p:pRg st="7" end="7"/>
                                            </p:txEl>
                                          </p:spTgt>
                                        </p:tgtEl>
                                        <p:attrNameLst>
                                          <p:attrName>style.visibility</p:attrName>
                                        </p:attrNameLst>
                                      </p:cBhvr>
                                      <p:to>
                                        <p:strVal val="visible"/>
                                      </p:to>
                                    </p:set>
                                    <p:animEffect transition="in" filter="dissolve">
                                      <p:cBhvr>
                                        <p:cTn id="42" dur="500"/>
                                        <p:tgtEl>
                                          <p:spTgt spid="20275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2755">
                                            <p:txEl>
                                              <p:pRg st="8" end="8"/>
                                            </p:txEl>
                                          </p:spTgt>
                                        </p:tgtEl>
                                        <p:attrNameLst>
                                          <p:attrName>style.visibility</p:attrName>
                                        </p:attrNameLst>
                                      </p:cBhvr>
                                      <p:to>
                                        <p:strVal val="visible"/>
                                      </p:to>
                                    </p:set>
                                    <p:animEffect transition="in" filter="dissolve">
                                      <p:cBhvr>
                                        <p:cTn id="47" dur="500"/>
                                        <p:tgtEl>
                                          <p:spTgt spid="2027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2124075" y="1123950"/>
            <a:ext cx="6840538" cy="5184775"/>
          </a:xfrm>
          <a:prstGeom prst="rect">
            <a:avLst/>
          </a:prstGeom>
          <a:noFill/>
          <a:ln w="9525">
            <a:noFill/>
            <a:miter lim="800000"/>
            <a:headEnd/>
            <a:tailEnd/>
          </a:ln>
        </p:spPr>
        <p:txBody>
          <a:bodyPr/>
          <a:lstStyle/>
          <a:p>
            <a:pPr marL="342900" indent="-342900">
              <a:lnSpc>
                <a:spcPct val="80000"/>
              </a:lnSpc>
              <a:spcBef>
                <a:spcPct val="20000"/>
              </a:spcBef>
            </a:pPr>
            <a:r>
              <a:rPr lang="zh-CN" altLang="en-US" sz="2800" b="1" dirty="0">
                <a:solidFill>
                  <a:srgbClr val="0000FF"/>
                </a:solidFill>
                <a:latin typeface="黑体" pitchFamily="49" charset="-122"/>
                <a:ea typeface="黑体" pitchFamily="49" charset="-122"/>
              </a:rPr>
              <a:t>第一节  微生物的能量代谢</a:t>
            </a:r>
          </a:p>
          <a:p>
            <a:pPr marL="342900" indent="-342900">
              <a:lnSpc>
                <a:spcPct val="80000"/>
              </a:lnSpc>
              <a:spcBef>
                <a:spcPct val="75000"/>
              </a:spcBef>
            </a:pPr>
            <a:endParaRPr lang="zh-CN" altLang="en-US" sz="2800" b="1" dirty="0">
              <a:solidFill>
                <a:srgbClr val="0000FF"/>
              </a:solidFill>
              <a:latin typeface="黑体" pitchFamily="49" charset="-122"/>
              <a:ea typeface="黑体" pitchFamily="49" charset="-122"/>
            </a:endParaRPr>
          </a:p>
          <a:p>
            <a:pPr marL="342900" indent="-342900">
              <a:lnSpc>
                <a:spcPct val="80000"/>
              </a:lnSpc>
              <a:spcBef>
                <a:spcPct val="75000"/>
              </a:spcBef>
            </a:pPr>
            <a:endParaRPr lang="zh-CN" altLang="en-US" sz="2800" b="1" dirty="0">
              <a:solidFill>
                <a:srgbClr val="0000FF"/>
              </a:solidFill>
              <a:latin typeface="黑体" pitchFamily="49" charset="-122"/>
              <a:ea typeface="黑体" pitchFamily="49" charset="-122"/>
            </a:endParaRPr>
          </a:p>
          <a:p>
            <a:pPr marL="342900" indent="-342900">
              <a:lnSpc>
                <a:spcPct val="80000"/>
              </a:lnSpc>
              <a:spcBef>
                <a:spcPct val="75000"/>
              </a:spcBef>
            </a:pPr>
            <a:r>
              <a:rPr lang="zh-CN" altLang="en-US" sz="2800" b="1" dirty="0">
                <a:solidFill>
                  <a:srgbClr val="0000FF"/>
                </a:solidFill>
                <a:latin typeface="黑体" pitchFamily="49" charset="-122"/>
                <a:ea typeface="黑体" pitchFamily="49" charset="-122"/>
              </a:rPr>
              <a:t>第二节  微生物特有的合成代谢</a:t>
            </a:r>
          </a:p>
          <a:p>
            <a:pPr marL="342900" indent="-342900">
              <a:lnSpc>
                <a:spcPct val="80000"/>
              </a:lnSpc>
              <a:spcBef>
                <a:spcPct val="75000"/>
              </a:spcBef>
            </a:pPr>
            <a:endParaRPr lang="zh-CN" altLang="en-US" sz="2800" b="1" dirty="0">
              <a:solidFill>
                <a:srgbClr val="0000FF"/>
              </a:solidFill>
              <a:latin typeface="黑体" pitchFamily="49" charset="-122"/>
              <a:ea typeface="黑体" pitchFamily="49" charset="-122"/>
            </a:endParaRPr>
          </a:p>
          <a:p>
            <a:pPr marL="342900" indent="-342900">
              <a:lnSpc>
                <a:spcPct val="80000"/>
              </a:lnSpc>
              <a:spcBef>
                <a:spcPct val="75000"/>
              </a:spcBef>
            </a:pPr>
            <a:endParaRPr lang="zh-CN" altLang="en-US" sz="2800" b="1" dirty="0">
              <a:latin typeface="黑体" pitchFamily="49" charset="-122"/>
              <a:ea typeface="黑体" pitchFamily="49" charset="-122"/>
            </a:endParaRPr>
          </a:p>
          <a:p>
            <a:pPr marL="342900" indent="-342900">
              <a:lnSpc>
                <a:spcPct val="80000"/>
              </a:lnSpc>
              <a:spcBef>
                <a:spcPct val="75000"/>
              </a:spcBef>
            </a:pPr>
            <a:r>
              <a:rPr lang="zh-CN" altLang="en-US" sz="2800" b="1" dirty="0">
                <a:solidFill>
                  <a:srgbClr val="0000FF"/>
                </a:solidFill>
                <a:latin typeface="黑体" pitchFamily="49" charset="-122"/>
                <a:ea typeface="黑体" pitchFamily="49" charset="-122"/>
              </a:rPr>
              <a:t>第三节  微生物代谢的调节</a:t>
            </a:r>
          </a:p>
          <a:p>
            <a:pPr marL="342900" indent="-342900">
              <a:lnSpc>
                <a:spcPct val="80000"/>
              </a:lnSpc>
              <a:spcBef>
                <a:spcPct val="75000"/>
              </a:spcBef>
            </a:pPr>
            <a:endParaRPr lang="en-US" altLang="zh-CN" sz="2800" b="1" dirty="0">
              <a:solidFill>
                <a:srgbClr val="0000FF"/>
              </a:solidFill>
              <a:latin typeface="黑体" pitchFamily="49" charset="-122"/>
              <a:ea typeface="黑体" pitchFamily="49" charset="-122"/>
            </a:endParaRPr>
          </a:p>
        </p:txBody>
      </p:sp>
      <p:grpSp>
        <p:nvGrpSpPr>
          <p:cNvPr id="2" name="Group 11"/>
          <p:cNvGrpSpPr>
            <a:grpSpLocks/>
          </p:cNvGrpSpPr>
          <p:nvPr/>
        </p:nvGrpSpPr>
        <p:grpSpPr bwMode="auto">
          <a:xfrm>
            <a:off x="2051050" y="1555750"/>
            <a:ext cx="5113338" cy="1441450"/>
            <a:chOff x="793" y="753"/>
            <a:chExt cx="3221" cy="908"/>
          </a:xfrm>
        </p:grpSpPr>
        <p:sp>
          <p:nvSpPr>
            <p:cNvPr id="12299" name="AutoShape 5"/>
            <p:cNvSpPr>
              <a:spLocks noChangeArrowheads="1"/>
            </p:cNvSpPr>
            <p:nvPr/>
          </p:nvSpPr>
          <p:spPr bwMode="auto">
            <a:xfrm>
              <a:off x="793" y="753"/>
              <a:ext cx="3221" cy="908"/>
            </a:xfrm>
            <a:prstGeom prst="roundRect">
              <a:avLst>
                <a:gd name="adj" fmla="val 16667"/>
              </a:avLst>
            </a:prstGeom>
            <a:solidFill>
              <a:srgbClr val="A6F6F8"/>
            </a:solidFill>
            <a:ln w="9525">
              <a:solidFill>
                <a:schemeClr val="tx1"/>
              </a:solidFill>
              <a:round/>
              <a:headEnd/>
              <a:tailEnd/>
            </a:ln>
          </p:spPr>
          <p:txBody>
            <a:bodyPr wrap="none" anchor="ctr"/>
            <a:lstStyle/>
            <a:p>
              <a:endParaRPr lang="zh-CN" altLang="en-US"/>
            </a:p>
          </p:txBody>
        </p:sp>
        <p:sp>
          <p:nvSpPr>
            <p:cNvPr id="12300" name="Text Box 6"/>
            <p:cNvSpPr txBox="1">
              <a:spLocks noChangeArrowheads="1"/>
            </p:cNvSpPr>
            <p:nvPr/>
          </p:nvSpPr>
          <p:spPr bwMode="auto">
            <a:xfrm>
              <a:off x="1020" y="844"/>
              <a:ext cx="2632" cy="751"/>
            </a:xfrm>
            <a:prstGeom prst="rect">
              <a:avLst/>
            </a:prstGeom>
            <a:noFill/>
            <a:ln w="9525">
              <a:noFill/>
              <a:miter lim="800000"/>
              <a:headEnd/>
              <a:tailEnd/>
            </a:ln>
          </p:spPr>
          <p:txBody>
            <a:bodyPr>
              <a:spAutoFit/>
            </a:bodyPr>
            <a:lstStyle/>
            <a:p>
              <a:pPr>
                <a:spcBef>
                  <a:spcPct val="50000"/>
                </a:spcBef>
              </a:pPr>
              <a:r>
                <a:rPr lang="zh-CN" altLang="en-US" b="1" dirty="0">
                  <a:solidFill>
                    <a:srgbClr val="CC0066"/>
                  </a:solidFill>
                  <a:latin typeface="方正姚体" pitchFamily="2" charset="-122"/>
                  <a:ea typeface="方正姚体" pitchFamily="2" charset="-122"/>
                </a:rPr>
                <a:t>化能（异养、自养）微生物产能代谢</a:t>
              </a:r>
            </a:p>
            <a:p>
              <a:pPr>
                <a:spcBef>
                  <a:spcPct val="50000"/>
                </a:spcBef>
              </a:pPr>
              <a:r>
                <a:rPr lang="zh-CN" altLang="en-US" b="1" dirty="0">
                  <a:solidFill>
                    <a:srgbClr val="CC0066"/>
                  </a:solidFill>
                  <a:latin typeface="方正姚体" pitchFamily="2" charset="-122"/>
                  <a:ea typeface="方正姚体" pitchFamily="2" charset="-122"/>
                </a:rPr>
                <a:t>光能微生物产能代谢</a:t>
              </a:r>
            </a:p>
            <a:p>
              <a:pPr>
                <a:spcBef>
                  <a:spcPct val="50000"/>
                </a:spcBef>
              </a:pPr>
              <a:r>
                <a:rPr lang="zh-CN" altLang="en-US" b="1" dirty="0">
                  <a:solidFill>
                    <a:srgbClr val="CC0066"/>
                  </a:solidFill>
                  <a:latin typeface="方正姚体" pitchFamily="2" charset="-122"/>
                  <a:ea typeface="方正姚体" pitchFamily="2" charset="-122"/>
                </a:rPr>
                <a:t>自养微生物对</a:t>
              </a:r>
              <a:r>
                <a:rPr lang="en-US" altLang="zh-CN" b="1" dirty="0">
                  <a:solidFill>
                    <a:srgbClr val="CC0066"/>
                  </a:solidFill>
                  <a:latin typeface="方正姚体" pitchFamily="2" charset="-122"/>
                  <a:ea typeface="方正姚体" pitchFamily="2" charset="-122"/>
                </a:rPr>
                <a:t>CO</a:t>
              </a:r>
              <a:r>
                <a:rPr lang="en-US" altLang="zh-CN" b="1" baseline="-25000" dirty="0">
                  <a:solidFill>
                    <a:srgbClr val="CC0066"/>
                  </a:solidFill>
                  <a:latin typeface="方正姚体" pitchFamily="2" charset="-122"/>
                  <a:ea typeface="方正姚体" pitchFamily="2" charset="-122"/>
                </a:rPr>
                <a:t>2</a:t>
              </a:r>
              <a:r>
                <a:rPr lang="zh-CN" altLang="en-US" b="1" dirty="0">
                  <a:solidFill>
                    <a:srgbClr val="CC0066"/>
                  </a:solidFill>
                  <a:latin typeface="方正姚体" pitchFamily="2" charset="-122"/>
                  <a:ea typeface="方正姚体" pitchFamily="2" charset="-122"/>
                </a:rPr>
                <a:t>的固定</a:t>
              </a:r>
            </a:p>
          </p:txBody>
        </p:sp>
      </p:grpSp>
      <p:grpSp>
        <p:nvGrpSpPr>
          <p:cNvPr id="13" name="组合 12"/>
          <p:cNvGrpSpPr/>
          <p:nvPr/>
        </p:nvGrpSpPr>
        <p:grpSpPr>
          <a:xfrm>
            <a:off x="2051050" y="3571874"/>
            <a:ext cx="5113338" cy="1285885"/>
            <a:chOff x="2051050" y="3571874"/>
            <a:chExt cx="5113338" cy="1285885"/>
          </a:xfrm>
        </p:grpSpPr>
        <p:sp>
          <p:nvSpPr>
            <p:cNvPr id="12297" name="AutoShape 7"/>
            <p:cNvSpPr>
              <a:spLocks noChangeArrowheads="1"/>
            </p:cNvSpPr>
            <p:nvPr/>
          </p:nvSpPr>
          <p:spPr bwMode="auto">
            <a:xfrm>
              <a:off x="2051050" y="3571874"/>
              <a:ext cx="5113338" cy="1285885"/>
            </a:xfrm>
            <a:prstGeom prst="roundRect">
              <a:avLst>
                <a:gd name="adj" fmla="val 16667"/>
              </a:avLst>
            </a:prstGeom>
            <a:solidFill>
              <a:srgbClr val="A6F6F8"/>
            </a:solidFill>
            <a:ln w="9525">
              <a:solidFill>
                <a:schemeClr val="tx1"/>
              </a:solidFill>
              <a:round/>
              <a:headEnd/>
              <a:tailEnd/>
            </a:ln>
          </p:spPr>
          <p:txBody>
            <a:bodyPr wrap="none" anchor="ctr"/>
            <a:lstStyle/>
            <a:p>
              <a:endParaRPr lang="zh-CN" altLang="en-US"/>
            </a:p>
          </p:txBody>
        </p:sp>
        <p:sp>
          <p:nvSpPr>
            <p:cNvPr id="12298" name="Text Box 8"/>
            <p:cNvSpPr txBox="1">
              <a:spLocks noChangeArrowheads="1"/>
            </p:cNvSpPr>
            <p:nvPr/>
          </p:nvSpPr>
          <p:spPr bwMode="auto">
            <a:xfrm>
              <a:off x="2459625" y="3608437"/>
              <a:ext cx="2303463" cy="1200329"/>
            </a:xfrm>
            <a:prstGeom prst="rect">
              <a:avLst/>
            </a:prstGeom>
            <a:noFill/>
            <a:ln w="9525">
              <a:noFill/>
              <a:miter lim="800000"/>
              <a:headEnd/>
              <a:tailEnd/>
            </a:ln>
          </p:spPr>
          <p:txBody>
            <a:bodyPr>
              <a:spAutoFit/>
            </a:bodyPr>
            <a:lstStyle/>
            <a:p>
              <a:pPr>
                <a:spcBef>
                  <a:spcPct val="50000"/>
                </a:spcBef>
              </a:pPr>
              <a:r>
                <a:rPr lang="zh-CN" altLang="en-US" b="1" dirty="0">
                  <a:solidFill>
                    <a:srgbClr val="CC0066"/>
                  </a:solidFill>
                  <a:latin typeface="方正姚体" pitchFamily="2" charset="-122"/>
                  <a:ea typeface="方正姚体" pitchFamily="2" charset="-122"/>
                </a:rPr>
                <a:t>生物固氮</a:t>
              </a:r>
            </a:p>
            <a:p>
              <a:pPr>
                <a:spcBef>
                  <a:spcPct val="50000"/>
                </a:spcBef>
              </a:pPr>
              <a:r>
                <a:rPr lang="zh-CN" altLang="en-US" b="1" dirty="0">
                  <a:solidFill>
                    <a:srgbClr val="CC0066"/>
                  </a:solidFill>
                  <a:latin typeface="方正姚体" pitchFamily="2" charset="-122"/>
                  <a:ea typeface="方正姚体" pitchFamily="2" charset="-122"/>
                </a:rPr>
                <a:t>肽聚糖的</a:t>
              </a:r>
              <a:r>
                <a:rPr lang="zh-CN" altLang="en-US" b="1" dirty="0" smtClean="0">
                  <a:solidFill>
                    <a:srgbClr val="CC0066"/>
                  </a:solidFill>
                  <a:latin typeface="方正姚体" pitchFamily="2" charset="-122"/>
                  <a:ea typeface="方正姚体" pitchFamily="2" charset="-122"/>
                </a:rPr>
                <a:t>合成</a:t>
              </a:r>
              <a:endParaRPr lang="en-US" altLang="zh-CN" b="1" dirty="0" smtClean="0">
                <a:solidFill>
                  <a:srgbClr val="CC0066"/>
                </a:solidFill>
                <a:latin typeface="方正姚体" pitchFamily="2" charset="-122"/>
                <a:ea typeface="方正姚体" pitchFamily="2" charset="-122"/>
              </a:endParaRPr>
            </a:p>
            <a:p>
              <a:pPr>
                <a:spcBef>
                  <a:spcPct val="50000"/>
                </a:spcBef>
              </a:pPr>
              <a:r>
                <a:rPr lang="zh-CN" altLang="en-US" b="1" dirty="0" smtClean="0">
                  <a:solidFill>
                    <a:srgbClr val="CC0066"/>
                  </a:solidFill>
                  <a:latin typeface="方正姚体" pitchFamily="2" charset="-122"/>
                  <a:ea typeface="方正姚体" pitchFamily="2" charset="-122"/>
                </a:rPr>
                <a:t>微生物次级代谢</a:t>
              </a:r>
              <a:endParaRPr lang="zh-CN" altLang="en-US" b="1" dirty="0">
                <a:solidFill>
                  <a:srgbClr val="CC0066"/>
                </a:solidFill>
                <a:latin typeface="方正姚体" pitchFamily="2" charset="-122"/>
                <a:ea typeface="方正姚体" pitchFamily="2" charset="-122"/>
              </a:endParaRPr>
            </a:p>
          </p:txBody>
        </p:sp>
      </p:grpSp>
      <p:grpSp>
        <p:nvGrpSpPr>
          <p:cNvPr id="4" name="Group 13"/>
          <p:cNvGrpSpPr>
            <a:grpSpLocks/>
          </p:cNvGrpSpPr>
          <p:nvPr/>
        </p:nvGrpSpPr>
        <p:grpSpPr bwMode="auto">
          <a:xfrm>
            <a:off x="2195513" y="5661025"/>
            <a:ext cx="5113337" cy="1081088"/>
            <a:chOff x="929" y="3293"/>
            <a:chExt cx="3221" cy="908"/>
          </a:xfrm>
        </p:grpSpPr>
        <p:sp>
          <p:nvSpPr>
            <p:cNvPr id="12295" name="AutoShape 9"/>
            <p:cNvSpPr>
              <a:spLocks noChangeArrowheads="1"/>
            </p:cNvSpPr>
            <p:nvPr/>
          </p:nvSpPr>
          <p:spPr bwMode="auto">
            <a:xfrm>
              <a:off x="929" y="3293"/>
              <a:ext cx="3221" cy="908"/>
            </a:xfrm>
            <a:prstGeom prst="roundRect">
              <a:avLst>
                <a:gd name="adj" fmla="val 16667"/>
              </a:avLst>
            </a:prstGeom>
            <a:solidFill>
              <a:srgbClr val="A6F6F8"/>
            </a:solidFill>
            <a:ln w="9525">
              <a:solidFill>
                <a:schemeClr val="tx1"/>
              </a:solidFill>
              <a:round/>
              <a:headEnd/>
              <a:tailEnd/>
            </a:ln>
          </p:spPr>
          <p:txBody>
            <a:bodyPr wrap="none" anchor="ctr"/>
            <a:lstStyle/>
            <a:p>
              <a:endParaRPr lang="zh-CN" altLang="en-US"/>
            </a:p>
          </p:txBody>
        </p:sp>
        <p:sp>
          <p:nvSpPr>
            <p:cNvPr id="12296" name="Text Box 10"/>
            <p:cNvSpPr txBox="1">
              <a:spLocks noChangeArrowheads="1"/>
            </p:cNvSpPr>
            <p:nvPr/>
          </p:nvSpPr>
          <p:spPr bwMode="auto">
            <a:xfrm>
              <a:off x="1247" y="3429"/>
              <a:ext cx="1451" cy="655"/>
            </a:xfrm>
            <a:prstGeom prst="rect">
              <a:avLst/>
            </a:prstGeom>
            <a:noFill/>
            <a:ln w="9525">
              <a:noFill/>
              <a:miter lim="800000"/>
              <a:headEnd/>
              <a:tailEnd/>
            </a:ln>
          </p:spPr>
          <p:txBody>
            <a:bodyPr>
              <a:spAutoFit/>
            </a:bodyPr>
            <a:lstStyle/>
            <a:p>
              <a:pPr>
                <a:spcBef>
                  <a:spcPct val="50000"/>
                </a:spcBef>
              </a:pPr>
              <a:r>
                <a:rPr lang="zh-CN" altLang="en-US" b="1" dirty="0">
                  <a:solidFill>
                    <a:srgbClr val="CC0066"/>
                  </a:solidFill>
                  <a:latin typeface="方正姚体" pitchFamily="2" charset="-122"/>
                  <a:ea typeface="方正姚体" pitchFamily="2" charset="-122"/>
                </a:rPr>
                <a:t>酶合成调节</a:t>
              </a:r>
            </a:p>
            <a:p>
              <a:pPr>
                <a:spcBef>
                  <a:spcPct val="50000"/>
                </a:spcBef>
              </a:pPr>
              <a:r>
                <a:rPr lang="zh-CN" altLang="en-US" b="1" dirty="0">
                  <a:solidFill>
                    <a:srgbClr val="CC0066"/>
                  </a:solidFill>
                  <a:latin typeface="方正姚体" pitchFamily="2" charset="-122"/>
                  <a:ea typeface="方正姚体" pitchFamily="2" charset="-122"/>
                </a:rPr>
                <a:t>酶活力调节</a:t>
              </a:r>
            </a:p>
          </p:txBody>
        </p:sp>
      </p:grpSp>
      <p:sp>
        <p:nvSpPr>
          <p:cNvPr id="12294" name="Text Box 14"/>
          <p:cNvSpPr txBox="1">
            <a:spLocks noChangeArrowheads="1"/>
          </p:cNvSpPr>
          <p:nvPr/>
        </p:nvSpPr>
        <p:spPr bwMode="auto">
          <a:xfrm>
            <a:off x="250825" y="260350"/>
            <a:ext cx="3744913" cy="650875"/>
          </a:xfrm>
          <a:prstGeom prst="rect">
            <a:avLst/>
          </a:prstGeom>
          <a:noFill/>
          <a:ln w="9525">
            <a:solidFill>
              <a:srgbClr val="33CCCC"/>
            </a:solidFill>
            <a:prstDash val="sysDot"/>
            <a:miter lim="800000"/>
            <a:headEnd/>
            <a:tailEnd/>
          </a:ln>
        </p:spPr>
        <p:txBody>
          <a:bodyPr>
            <a:spAutoFit/>
          </a:bodyPr>
          <a:lstStyle/>
          <a:p>
            <a:pPr>
              <a:spcBef>
                <a:spcPct val="50000"/>
              </a:spcBef>
            </a:pPr>
            <a:r>
              <a:rPr lang="en-US" altLang="zh-CN" sz="3600" b="1">
                <a:solidFill>
                  <a:srgbClr val="FF0000"/>
                </a:solidFill>
                <a:latin typeface="Times New Roman" pitchFamily="18" charset="0"/>
              </a:rPr>
              <a:t>Chapter Outline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linds(horizontal)">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descr="线粒体的结构示意图"/>
          <p:cNvPicPr>
            <a:picLocks noChangeAspect="1" noChangeArrowheads="1"/>
          </p:cNvPicPr>
          <p:nvPr/>
        </p:nvPicPr>
        <p:blipFill>
          <a:blip r:embed="rId2" cstate="print"/>
          <a:srcRect/>
          <a:stretch>
            <a:fillRect/>
          </a:stretch>
        </p:blipFill>
        <p:spPr bwMode="auto">
          <a:xfrm>
            <a:off x="0" y="0"/>
            <a:ext cx="5621338" cy="3276600"/>
          </a:xfrm>
          <a:prstGeom prst="rect">
            <a:avLst/>
          </a:prstGeom>
          <a:noFill/>
          <a:ln w="9525">
            <a:noFill/>
            <a:miter lim="800000"/>
            <a:headEnd/>
            <a:tailEnd/>
          </a:ln>
        </p:spPr>
      </p:pic>
      <p:pic>
        <p:nvPicPr>
          <p:cNvPr id="63493" name="Picture 5" descr="ATP合酶示意图"/>
          <p:cNvPicPr>
            <a:picLocks noChangeAspect="1" noChangeArrowheads="1"/>
          </p:cNvPicPr>
          <p:nvPr/>
        </p:nvPicPr>
        <p:blipFill>
          <a:blip r:embed="rId3" cstate="print"/>
          <a:srcRect/>
          <a:stretch>
            <a:fillRect/>
          </a:stretch>
        </p:blipFill>
        <p:spPr bwMode="auto">
          <a:xfrm>
            <a:off x="685800" y="3657600"/>
            <a:ext cx="4419600" cy="3200400"/>
          </a:xfrm>
          <a:prstGeom prst="rect">
            <a:avLst/>
          </a:prstGeom>
          <a:noFill/>
          <a:ln w="9525">
            <a:noFill/>
            <a:miter lim="800000"/>
            <a:headEnd/>
            <a:tailEnd/>
          </a:ln>
        </p:spPr>
      </p:pic>
      <p:sp>
        <p:nvSpPr>
          <p:cNvPr id="63494" name="Text Box 6"/>
          <p:cNvSpPr txBox="1">
            <a:spLocks noChangeArrowheads="1"/>
          </p:cNvSpPr>
          <p:nvPr/>
        </p:nvSpPr>
        <p:spPr bwMode="auto">
          <a:xfrm>
            <a:off x="6156325" y="3089275"/>
            <a:ext cx="2944813" cy="831850"/>
          </a:xfrm>
          <a:prstGeom prst="rect">
            <a:avLst/>
          </a:prstGeom>
          <a:solidFill>
            <a:srgbClr val="008000"/>
          </a:solidFill>
          <a:ln w="9525">
            <a:solidFill>
              <a:srgbClr val="FF0000"/>
            </a:solidFill>
            <a:miter lim="800000"/>
            <a:headEnd/>
            <a:tailEnd/>
          </a:ln>
        </p:spPr>
        <p:txBody>
          <a:bodyPr wrap="none">
            <a:spAutoFit/>
          </a:bodyPr>
          <a:lstStyle/>
          <a:p>
            <a:r>
              <a:rPr kumimoji="1" lang="en-US" altLang="zh-CN" sz="2400" b="1">
                <a:solidFill>
                  <a:schemeClr val="bg1"/>
                </a:solidFill>
                <a:latin typeface="Times New Roman" pitchFamily="18" charset="0"/>
              </a:rPr>
              <a:t>ATP</a:t>
            </a:r>
            <a:r>
              <a:rPr kumimoji="1" lang="zh-CN" altLang="en-US" sz="2400" b="1">
                <a:solidFill>
                  <a:schemeClr val="bg1"/>
                </a:solidFill>
                <a:latin typeface="Times New Roman" pitchFamily="18" charset="0"/>
              </a:rPr>
              <a:t>合成酶合成</a:t>
            </a:r>
            <a:r>
              <a:rPr kumimoji="1" lang="en-US" altLang="zh-CN" sz="2400" b="1">
                <a:solidFill>
                  <a:schemeClr val="bg1"/>
                </a:solidFill>
                <a:latin typeface="Times New Roman" pitchFamily="18" charset="0"/>
              </a:rPr>
              <a:t>ATP</a:t>
            </a:r>
          </a:p>
          <a:p>
            <a:r>
              <a:rPr kumimoji="1" lang="zh-CN" altLang="en-US" sz="2400" b="1">
                <a:solidFill>
                  <a:schemeClr val="bg1"/>
                </a:solidFill>
                <a:latin typeface="Times New Roman" pitchFamily="18" charset="0"/>
              </a:rPr>
              <a:t>的构象假说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additive="base">
                                        <p:cTn id="7" dur="500" fill="hold"/>
                                        <p:tgtEl>
                                          <p:spTgt spid="63492"/>
                                        </p:tgtEl>
                                        <p:attrNameLst>
                                          <p:attrName>ppt_x</p:attrName>
                                        </p:attrNameLst>
                                      </p:cBhvr>
                                      <p:tavLst>
                                        <p:tav tm="0">
                                          <p:val>
                                            <p:strVal val="0-#ppt_w/2"/>
                                          </p:val>
                                        </p:tav>
                                        <p:tav tm="100000">
                                          <p:val>
                                            <p:strVal val="#ppt_x"/>
                                          </p:val>
                                        </p:tav>
                                      </p:tavLst>
                                    </p:anim>
                                    <p:anim calcmode="lin" valueType="num">
                                      <p:cBhvr additive="base">
                                        <p:cTn id="8" dur="500" fill="hold"/>
                                        <p:tgtEl>
                                          <p:spTgt spid="634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3493"/>
                                        </p:tgtEl>
                                        <p:attrNameLst>
                                          <p:attrName>style.visibility</p:attrName>
                                        </p:attrNameLst>
                                      </p:cBhvr>
                                      <p:to>
                                        <p:strVal val="visible"/>
                                      </p:to>
                                    </p:set>
                                    <p:anim calcmode="lin" valueType="num">
                                      <p:cBhvr additive="base">
                                        <p:cTn id="13" dur="500" fill="hold"/>
                                        <p:tgtEl>
                                          <p:spTgt spid="63493"/>
                                        </p:tgtEl>
                                        <p:attrNameLst>
                                          <p:attrName>ppt_x</p:attrName>
                                        </p:attrNameLst>
                                      </p:cBhvr>
                                      <p:tavLst>
                                        <p:tav tm="0">
                                          <p:val>
                                            <p:strVal val="#ppt_x"/>
                                          </p:val>
                                        </p:tav>
                                        <p:tav tm="100000">
                                          <p:val>
                                            <p:strVal val="#ppt_x"/>
                                          </p:val>
                                        </p:tav>
                                      </p:tavLst>
                                    </p:anim>
                                    <p:anim calcmode="lin" valueType="num">
                                      <p:cBhvr additive="base">
                                        <p:cTn id="14" dur="500" fill="hold"/>
                                        <p:tgtEl>
                                          <p:spTgt spid="6349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3494"/>
                                        </p:tgtEl>
                                        <p:attrNameLst>
                                          <p:attrName>style.visibility</p:attrName>
                                        </p:attrNameLst>
                                      </p:cBhvr>
                                      <p:to>
                                        <p:strVal val="visible"/>
                                      </p:to>
                                    </p:set>
                                    <p:anim calcmode="lin" valueType="num">
                                      <p:cBhvr additive="base">
                                        <p:cTn id="19" dur="500" fill="hold"/>
                                        <p:tgtEl>
                                          <p:spTgt spid="63494"/>
                                        </p:tgtEl>
                                        <p:attrNameLst>
                                          <p:attrName>ppt_x</p:attrName>
                                        </p:attrNameLst>
                                      </p:cBhvr>
                                      <p:tavLst>
                                        <p:tav tm="0">
                                          <p:val>
                                            <p:strVal val="#ppt_x"/>
                                          </p:val>
                                        </p:tav>
                                        <p:tav tm="100000">
                                          <p:val>
                                            <p:strVal val="#ppt_x"/>
                                          </p:val>
                                        </p:tav>
                                      </p:tavLst>
                                    </p:anim>
                                    <p:anim calcmode="lin" valueType="num">
                                      <p:cBhvr additive="base">
                                        <p:cTn id="20"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250825" y="549275"/>
            <a:ext cx="8686800" cy="5688013"/>
          </a:xfrm>
          <a:prstGeom prst="rect">
            <a:avLst/>
          </a:prstGeom>
          <a:noFill/>
          <a:ln w="9525">
            <a:noFill/>
            <a:miter lim="800000"/>
            <a:headEnd/>
            <a:tailEnd/>
          </a:ln>
        </p:spPr>
        <p:txBody>
          <a:bodyPr/>
          <a:lstStyle/>
          <a:p>
            <a:pPr marL="609600" indent="-609600">
              <a:spcBef>
                <a:spcPct val="20000"/>
              </a:spcBef>
            </a:pPr>
            <a:r>
              <a:rPr lang="en-US" altLang="zh-CN" sz="2400" b="1">
                <a:latin typeface="宋体" pitchFamily="2" charset="-122"/>
              </a:rPr>
              <a:t>   </a:t>
            </a:r>
            <a:r>
              <a:rPr lang="zh-CN" altLang="en-US" sz="2800" b="1">
                <a:solidFill>
                  <a:srgbClr val="FF0000"/>
                </a:solidFill>
                <a:latin typeface="楷体_GB2312" pitchFamily="49" charset="-122"/>
                <a:ea typeface="楷体_GB2312" pitchFamily="49" charset="-122"/>
              </a:rPr>
              <a:t>除</a:t>
            </a:r>
            <a:r>
              <a:rPr lang="en-US" altLang="zh-CN" sz="2800" b="1">
                <a:solidFill>
                  <a:srgbClr val="FF0000"/>
                </a:solidFill>
                <a:latin typeface="楷体_GB2312" pitchFamily="49" charset="-122"/>
                <a:ea typeface="楷体_GB2312" pitchFamily="49" charset="-122"/>
              </a:rPr>
              <a:t>ATP </a:t>
            </a:r>
            <a:r>
              <a:rPr lang="zh-CN" altLang="en-US" sz="2800" b="1">
                <a:solidFill>
                  <a:srgbClr val="FF0000"/>
                </a:solidFill>
                <a:latin typeface="楷体_GB2312" pitchFamily="49" charset="-122"/>
                <a:ea typeface="楷体_GB2312" pitchFamily="49" charset="-122"/>
              </a:rPr>
              <a:t>外，能推动生物合成的其它高能化合物有：</a:t>
            </a:r>
            <a:r>
              <a:rPr lang="zh-CN" altLang="en-US" sz="3200" b="1">
                <a:latin typeface="宋体" pitchFamily="2" charset="-122"/>
              </a:rPr>
              <a:t> </a:t>
            </a:r>
          </a:p>
          <a:p>
            <a:pPr marL="609600" indent="-609600" algn="just">
              <a:spcBef>
                <a:spcPct val="20000"/>
              </a:spcBef>
              <a:buFontTx/>
              <a:buChar char="•"/>
            </a:pPr>
            <a:endParaRPr lang="zh-CN" altLang="en-US" sz="2400" b="1">
              <a:latin typeface="宋体" pitchFamily="2" charset="-122"/>
            </a:endParaRPr>
          </a:p>
          <a:p>
            <a:pPr marL="609600" indent="-609600">
              <a:spcBef>
                <a:spcPct val="20000"/>
              </a:spcBef>
            </a:pPr>
            <a:r>
              <a:rPr lang="zh-CN" altLang="en-US" sz="2400" b="1">
                <a:solidFill>
                  <a:schemeClr val="hlink"/>
                </a:solidFill>
                <a:latin typeface="宋体" pitchFamily="2" charset="-122"/>
              </a:rPr>
              <a:t>  高能化合物：能活化的生物合成作用</a:t>
            </a:r>
          </a:p>
          <a:p>
            <a:pPr marL="609600" indent="-609600">
              <a:spcBef>
                <a:spcPct val="20000"/>
              </a:spcBef>
              <a:buFontTx/>
              <a:buAutoNum type="circleNumDbPlain"/>
            </a:pPr>
            <a:r>
              <a:rPr lang="en-US" altLang="zh-CN" sz="2400" b="1">
                <a:solidFill>
                  <a:schemeClr val="hlink"/>
                </a:solidFill>
                <a:latin typeface="宋体" pitchFamily="2" charset="-122"/>
              </a:rPr>
              <a:t>GTP</a:t>
            </a:r>
            <a:r>
              <a:rPr lang="zh-CN" altLang="en-US" sz="2400" b="1">
                <a:solidFill>
                  <a:schemeClr val="hlink"/>
                </a:solidFill>
                <a:latin typeface="宋体" pitchFamily="2" charset="-122"/>
              </a:rPr>
              <a:t>（三磷酸鸟嘌呤核苷－</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           蛋白质</a:t>
            </a:r>
          </a:p>
          <a:p>
            <a:pPr marL="609600" indent="-609600" algn="just">
              <a:spcBef>
                <a:spcPct val="20000"/>
              </a:spcBef>
              <a:buFontTx/>
              <a:buAutoNum type="circleNumDbPlain"/>
            </a:pPr>
            <a:r>
              <a:rPr lang="en-US" altLang="zh-CN" sz="2400" b="1">
                <a:solidFill>
                  <a:schemeClr val="hlink"/>
                </a:solidFill>
                <a:latin typeface="宋体" pitchFamily="2" charset="-122"/>
              </a:rPr>
              <a:t>UTP</a:t>
            </a:r>
            <a:r>
              <a:rPr lang="zh-CN" altLang="en-US" sz="2400" b="1">
                <a:solidFill>
                  <a:schemeClr val="hlink"/>
                </a:solidFill>
                <a:latin typeface="宋体" pitchFamily="2" charset="-122"/>
              </a:rPr>
              <a:t>（三磷酸尿嘧啶核苷－</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           肽聚糖 </a:t>
            </a:r>
          </a:p>
          <a:p>
            <a:pPr marL="609600" indent="-609600" algn="just">
              <a:spcBef>
                <a:spcPct val="20000"/>
              </a:spcBef>
              <a:buFontTx/>
              <a:buAutoNum type="circleNumDbPlain"/>
            </a:pPr>
            <a:r>
              <a:rPr lang="en-US" altLang="zh-CN" sz="2400" b="1">
                <a:solidFill>
                  <a:schemeClr val="hlink"/>
                </a:solidFill>
                <a:latin typeface="宋体" pitchFamily="2" charset="-122"/>
              </a:rPr>
              <a:t>CTP</a:t>
            </a:r>
            <a:r>
              <a:rPr lang="zh-CN" altLang="en-US" sz="2400" b="1">
                <a:solidFill>
                  <a:schemeClr val="hlink"/>
                </a:solidFill>
                <a:latin typeface="宋体" pitchFamily="2" charset="-122"/>
              </a:rPr>
              <a:t>（三磷酸胞嘧啶核苷－</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           磷脂</a:t>
            </a:r>
          </a:p>
          <a:p>
            <a:pPr marL="609600" indent="-609600" algn="just">
              <a:spcBef>
                <a:spcPct val="20000"/>
              </a:spcBef>
              <a:buFontTx/>
              <a:buAutoNum type="circleNumDbPlain"/>
            </a:pPr>
            <a:r>
              <a:rPr lang="en-US" altLang="zh-CN" sz="2400" b="1">
                <a:solidFill>
                  <a:schemeClr val="hlink"/>
                </a:solidFill>
                <a:latin typeface="宋体" pitchFamily="2" charset="-122"/>
              </a:rPr>
              <a:t>dTPP(</a:t>
            </a:r>
            <a:r>
              <a:rPr lang="zh-CN" altLang="en-US" sz="2400" b="1">
                <a:solidFill>
                  <a:schemeClr val="hlink"/>
                </a:solidFill>
                <a:latin typeface="宋体" pitchFamily="2" charset="-122"/>
              </a:rPr>
              <a:t>三磷酸胸腺嘧啶脱氧核苷－</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P)   </a:t>
            </a:r>
            <a:r>
              <a:rPr lang="zh-CN" altLang="en-US" sz="2400" b="1">
                <a:solidFill>
                  <a:schemeClr val="hlink"/>
                </a:solidFill>
                <a:latin typeface="宋体" pitchFamily="2" charset="-122"/>
              </a:rPr>
              <a:t>细胞壁脂多糖</a:t>
            </a:r>
          </a:p>
          <a:p>
            <a:pPr marL="609600" indent="-609600">
              <a:spcBef>
                <a:spcPct val="20000"/>
              </a:spcBef>
              <a:buFontTx/>
              <a:buAutoNum type="circleNumDbPlain"/>
            </a:pPr>
            <a:r>
              <a:rPr lang="en-US" altLang="zh-CN" sz="2400" b="1">
                <a:solidFill>
                  <a:schemeClr val="hlink"/>
                </a:solidFill>
                <a:latin typeface="宋体" pitchFamily="2" charset="-122"/>
              </a:rPr>
              <a:t>AC</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SCOA(</a:t>
            </a:r>
            <a:r>
              <a:rPr lang="zh-CN" altLang="en-US" sz="2400" b="1">
                <a:solidFill>
                  <a:schemeClr val="hlink"/>
                </a:solidFill>
                <a:latin typeface="宋体" pitchFamily="2" charset="-122"/>
              </a:rPr>
              <a:t>酰基硫</a:t>
            </a:r>
            <a:r>
              <a:rPr lang="en-US" altLang="zh-CN" sz="2400" b="1">
                <a:solidFill>
                  <a:schemeClr val="hlink"/>
                </a:solidFill>
                <a:latin typeface="宋体" pitchFamily="2" charset="-122"/>
              </a:rPr>
              <a:t>COA)                                  </a:t>
            </a:r>
            <a:r>
              <a:rPr lang="zh-CN" altLang="en-US" sz="2400" b="1">
                <a:solidFill>
                  <a:schemeClr val="hlink"/>
                </a:solidFill>
                <a:latin typeface="宋体" pitchFamily="2" charset="-122"/>
              </a:rPr>
              <a:t>脂肪酸</a:t>
            </a:r>
          </a:p>
          <a:p>
            <a:pPr marL="609600" indent="-609600">
              <a:spcBef>
                <a:spcPct val="20000"/>
              </a:spcBef>
              <a:buFontTx/>
              <a:buAutoNum type="circleNumDbPlain"/>
            </a:pPr>
            <a:r>
              <a:rPr lang="en-US" altLang="zh-CN" sz="2400" b="1">
                <a:solidFill>
                  <a:schemeClr val="hlink"/>
                </a:solidFill>
                <a:latin typeface="宋体" pitchFamily="2" charset="-122"/>
              </a:rPr>
              <a:t>AC</a:t>
            </a:r>
            <a:r>
              <a:rPr lang="zh-CN" altLang="en-US" sz="2400" b="1">
                <a:solidFill>
                  <a:schemeClr val="hlink"/>
                </a:solidFill>
                <a:latin typeface="宋体" pitchFamily="2" charset="-122"/>
              </a:rPr>
              <a:t>－</a:t>
            </a:r>
            <a:r>
              <a:rPr lang="en-US" altLang="zh-CN" sz="2400" b="1">
                <a:solidFill>
                  <a:schemeClr val="hlink"/>
                </a:solidFill>
                <a:latin typeface="宋体" pitchFamily="2" charset="-122"/>
              </a:rPr>
              <a:t>COA(</a:t>
            </a:r>
            <a:r>
              <a:rPr lang="zh-CN" altLang="en-US" sz="2400" b="1">
                <a:solidFill>
                  <a:schemeClr val="hlink"/>
                </a:solidFill>
                <a:latin typeface="宋体" pitchFamily="2" charset="-122"/>
              </a:rPr>
              <a:t>酰基</a:t>
            </a:r>
            <a:r>
              <a:rPr lang="en-US" altLang="zh-CN" sz="2400" b="1">
                <a:solidFill>
                  <a:schemeClr val="hlink"/>
                </a:solidFill>
                <a:latin typeface="宋体" pitchFamily="2" charset="-122"/>
              </a:rPr>
              <a:t>COA)                                        </a:t>
            </a:r>
            <a:r>
              <a:rPr lang="zh-CN" altLang="en-US" sz="2400" b="1">
                <a:solidFill>
                  <a:schemeClr val="hlink"/>
                </a:solidFill>
                <a:latin typeface="宋体" pitchFamily="2" charset="-122"/>
              </a:rPr>
              <a:t>脂肪酸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179388" y="0"/>
            <a:ext cx="1409700" cy="457200"/>
          </a:xfrm>
          <a:prstGeom prst="rect">
            <a:avLst/>
          </a:prstGeom>
          <a:noFill/>
          <a:ln w="9525">
            <a:noFill/>
            <a:miter lim="800000"/>
            <a:headEnd/>
            <a:tailEnd/>
          </a:ln>
        </p:spPr>
        <p:txBody>
          <a:bodyPr wrap="none">
            <a:spAutoFit/>
          </a:bodyPr>
          <a:lstStyle/>
          <a:p>
            <a:r>
              <a:rPr lang="zh-CN" altLang="en-US" sz="2400" b="1">
                <a:latin typeface="Times New Roman" pitchFamily="18" charset="0"/>
              </a:rPr>
              <a:t>能量转换</a:t>
            </a:r>
          </a:p>
        </p:txBody>
      </p:sp>
      <p:sp>
        <p:nvSpPr>
          <p:cNvPr id="32771" name="Text Box 5"/>
          <p:cNvSpPr txBox="1">
            <a:spLocks noChangeArrowheads="1"/>
          </p:cNvSpPr>
          <p:nvPr/>
        </p:nvSpPr>
        <p:spPr bwMode="auto">
          <a:xfrm>
            <a:off x="1524000" y="2286000"/>
            <a:ext cx="1971675" cy="528638"/>
          </a:xfrm>
          <a:prstGeom prst="rect">
            <a:avLst/>
          </a:prstGeom>
          <a:solidFill>
            <a:srgbClr val="008000"/>
          </a:solidFill>
          <a:ln w="9525">
            <a:solidFill>
              <a:srgbClr val="FF0000"/>
            </a:solidFill>
            <a:miter lim="800000"/>
            <a:headEnd/>
            <a:tailEnd/>
          </a:ln>
        </p:spPr>
        <p:txBody>
          <a:bodyPr wrap="none">
            <a:spAutoFit/>
          </a:bodyPr>
          <a:lstStyle/>
          <a:p>
            <a:r>
              <a:rPr lang="zh-CN" altLang="en-US" sz="2800" b="1">
                <a:latin typeface="Times New Roman" pitchFamily="18" charset="0"/>
              </a:rPr>
              <a:t>化能营养型</a:t>
            </a:r>
            <a:endParaRPr lang="zh-CN" altLang="en-US" sz="2800">
              <a:latin typeface="Times New Roman" pitchFamily="18" charset="0"/>
            </a:endParaRPr>
          </a:p>
        </p:txBody>
      </p:sp>
      <p:sp>
        <p:nvSpPr>
          <p:cNvPr id="32772" name="Text Box 6"/>
          <p:cNvSpPr txBox="1">
            <a:spLocks noChangeArrowheads="1"/>
          </p:cNvSpPr>
          <p:nvPr/>
        </p:nvSpPr>
        <p:spPr bwMode="auto">
          <a:xfrm>
            <a:off x="1535113" y="3860800"/>
            <a:ext cx="1979612" cy="528638"/>
          </a:xfrm>
          <a:prstGeom prst="rect">
            <a:avLst/>
          </a:prstGeom>
          <a:solidFill>
            <a:srgbClr val="008000"/>
          </a:solidFill>
          <a:ln w="9525">
            <a:solidFill>
              <a:srgbClr val="FF0000"/>
            </a:solidFill>
            <a:miter lim="800000"/>
            <a:headEnd/>
            <a:tailEnd/>
          </a:ln>
        </p:spPr>
        <p:txBody>
          <a:bodyPr wrap="none">
            <a:spAutoFit/>
          </a:bodyPr>
          <a:lstStyle/>
          <a:p>
            <a:r>
              <a:rPr lang="zh-CN" altLang="en-US" sz="2800" b="1">
                <a:latin typeface="Times New Roman" pitchFamily="18" charset="0"/>
              </a:rPr>
              <a:t>光能营养型</a:t>
            </a:r>
            <a:endParaRPr lang="zh-CN" altLang="en-US" sz="2800">
              <a:latin typeface="Times New Roman" pitchFamily="18" charset="0"/>
            </a:endParaRPr>
          </a:p>
        </p:txBody>
      </p:sp>
      <p:sp>
        <p:nvSpPr>
          <p:cNvPr id="32773" name="AutoShape 7"/>
          <p:cNvSpPr>
            <a:spLocks/>
          </p:cNvSpPr>
          <p:nvPr/>
        </p:nvSpPr>
        <p:spPr bwMode="auto">
          <a:xfrm>
            <a:off x="762000" y="2743200"/>
            <a:ext cx="381000" cy="1295400"/>
          </a:xfrm>
          <a:prstGeom prst="leftBrace">
            <a:avLst>
              <a:gd name="adj1" fmla="val 28333"/>
              <a:gd name="adj2" fmla="val 50000"/>
            </a:avLst>
          </a:prstGeom>
          <a:noFill/>
          <a:ln w="41275">
            <a:solidFill>
              <a:schemeClr val="folHlink"/>
            </a:solidFill>
            <a:round/>
            <a:headEnd/>
            <a:tailEnd/>
          </a:ln>
        </p:spPr>
        <p:txBody>
          <a:bodyPr wrap="none" anchor="ctr">
            <a:spAutoFit/>
          </a:bodyPr>
          <a:lstStyle/>
          <a:p>
            <a:endParaRPr lang="zh-CN" altLang="en-US"/>
          </a:p>
        </p:txBody>
      </p:sp>
      <p:sp>
        <p:nvSpPr>
          <p:cNvPr id="32774" name="AutoShape 8"/>
          <p:cNvSpPr>
            <a:spLocks/>
          </p:cNvSpPr>
          <p:nvPr/>
        </p:nvSpPr>
        <p:spPr bwMode="auto">
          <a:xfrm>
            <a:off x="5791200" y="1905000"/>
            <a:ext cx="381000" cy="1295400"/>
          </a:xfrm>
          <a:prstGeom prst="leftBrace">
            <a:avLst>
              <a:gd name="adj1" fmla="val 28333"/>
              <a:gd name="adj2" fmla="val 50000"/>
            </a:avLst>
          </a:prstGeom>
          <a:noFill/>
          <a:ln w="41275">
            <a:solidFill>
              <a:schemeClr val="folHlink"/>
            </a:solidFill>
            <a:round/>
            <a:headEnd/>
            <a:tailEnd/>
          </a:ln>
        </p:spPr>
        <p:txBody>
          <a:bodyPr wrap="none" anchor="ctr">
            <a:spAutoFit/>
          </a:bodyPr>
          <a:lstStyle/>
          <a:p>
            <a:endParaRPr lang="zh-CN" altLang="en-US"/>
          </a:p>
        </p:txBody>
      </p:sp>
      <p:sp>
        <p:nvSpPr>
          <p:cNvPr id="32775" name="Text Box 9"/>
          <p:cNvSpPr txBox="1">
            <a:spLocks noChangeArrowheads="1"/>
          </p:cNvSpPr>
          <p:nvPr/>
        </p:nvSpPr>
        <p:spPr bwMode="auto">
          <a:xfrm>
            <a:off x="6324600" y="1752600"/>
            <a:ext cx="2338388"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底物水平磷酸化</a:t>
            </a:r>
            <a:endParaRPr lang="zh-CN" altLang="en-US" sz="2400">
              <a:latin typeface="Times New Roman" pitchFamily="18" charset="0"/>
            </a:endParaRPr>
          </a:p>
        </p:txBody>
      </p:sp>
      <p:sp>
        <p:nvSpPr>
          <p:cNvPr id="32776" name="Text Box 10"/>
          <p:cNvSpPr txBox="1">
            <a:spLocks noChangeArrowheads="1"/>
          </p:cNvSpPr>
          <p:nvPr/>
        </p:nvSpPr>
        <p:spPr bwMode="auto">
          <a:xfrm>
            <a:off x="6400800" y="2743200"/>
            <a:ext cx="1112838"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呼吸链</a:t>
            </a:r>
            <a:endParaRPr lang="zh-CN" altLang="en-US" sz="2400">
              <a:latin typeface="Times New Roman" pitchFamily="18" charset="0"/>
            </a:endParaRPr>
          </a:p>
        </p:txBody>
      </p:sp>
      <p:sp>
        <p:nvSpPr>
          <p:cNvPr id="32777" name="Text Box 11"/>
          <p:cNvSpPr txBox="1">
            <a:spLocks noChangeArrowheads="1"/>
          </p:cNvSpPr>
          <p:nvPr/>
        </p:nvSpPr>
        <p:spPr bwMode="auto">
          <a:xfrm>
            <a:off x="4430713" y="3860800"/>
            <a:ext cx="1725612"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光合磷酸化</a:t>
            </a:r>
          </a:p>
        </p:txBody>
      </p:sp>
      <p:sp>
        <p:nvSpPr>
          <p:cNvPr id="32778" name="Text Box 12"/>
          <p:cNvSpPr txBox="1">
            <a:spLocks noChangeArrowheads="1"/>
          </p:cNvSpPr>
          <p:nvPr/>
        </p:nvSpPr>
        <p:spPr bwMode="auto">
          <a:xfrm>
            <a:off x="0" y="549275"/>
            <a:ext cx="7092950" cy="1006475"/>
          </a:xfrm>
          <a:prstGeom prst="rect">
            <a:avLst/>
          </a:prstGeom>
          <a:noFill/>
          <a:ln w="9525">
            <a:noFill/>
            <a:miter lim="800000"/>
            <a:headEnd/>
            <a:tailEnd/>
          </a:ln>
        </p:spPr>
        <p:txBody>
          <a:bodyPr>
            <a:spAutoFit/>
          </a:bodyPr>
          <a:lstStyle/>
          <a:p>
            <a:pPr eaLnBrk="0" hangingPunct="0">
              <a:lnSpc>
                <a:spcPct val="125000"/>
              </a:lnSpc>
            </a:pPr>
            <a:r>
              <a:rPr lang="zh-CN" altLang="en-US" sz="2400" b="1" u="sng">
                <a:solidFill>
                  <a:srgbClr val="FF9900"/>
                </a:solidFill>
                <a:latin typeface="Times New Roman" pitchFamily="18" charset="0"/>
              </a:rPr>
              <a:t>三种产能方式的基本概念，异同点，几种光合磷酸化的异同点，产生</a:t>
            </a:r>
            <a:r>
              <a:rPr lang="en-US" altLang="zh-CN" sz="2400" b="1" u="sng">
                <a:solidFill>
                  <a:srgbClr val="FF9900"/>
                </a:solidFill>
                <a:latin typeface="Times New Roman" pitchFamily="18" charset="0"/>
              </a:rPr>
              <a:t>ATP</a:t>
            </a:r>
            <a:r>
              <a:rPr lang="zh-CN" altLang="en-US" sz="2400" b="1" u="sng">
                <a:solidFill>
                  <a:srgbClr val="FF9900"/>
                </a:solidFill>
                <a:latin typeface="Times New Roman" pitchFamily="18" charset="0"/>
              </a:rPr>
              <a:t>和还原力的方式与特点 </a:t>
            </a:r>
          </a:p>
        </p:txBody>
      </p:sp>
      <p:sp>
        <p:nvSpPr>
          <p:cNvPr id="32779" name="Text Box 13"/>
          <p:cNvSpPr txBox="1">
            <a:spLocks noChangeArrowheads="1"/>
          </p:cNvSpPr>
          <p:nvPr/>
        </p:nvSpPr>
        <p:spPr bwMode="auto">
          <a:xfrm>
            <a:off x="4038600" y="2362200"/>
            <a:ext cx="1725613"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氧化磷酸化</a:t>
            </a:r>
            <a:endParaRPr lang="zh-CN" altLang="en-US" sz="2400">
              <a:latin typeface="Times New Roman" pitchFamily="18" charset="0"/>
            </a:endParaRPr>
          </a:p>
        </p:txBody>
      </p:sp>
      <p:sp>
        <p:nvSpPr>
          <p:cNvPr id="32780" name="Line 14"/>
          <p:cNvSpPr>
            <a:spLocks noChangeShapeType="1"/>
          </p:cNvSpPr>
          <p:nvPr/>
        </p:nvSpPr>
        <p:spPr bwMode="auto">
          <a:xfrm>
            <a:off x="3592513" y="4165600"/>
            <a:ext cx="762000" cy="0"/>
          </a:xfrm>
          <a:prstGeom prst="line">
            <a:avLst/>
          </a:prstGeom>
          <a:noFill/>
          <a:ln w="9525">
            <a:noFill/>
            <a:round/>
            <a:headEnd/>
            <a:tailEnd type="triangle" w="med" len="med"/>
          </a:ln>
        </p:spPr>
        <p:txBody>
          <a:bodyPr wrap="none">
            <a:spAutoFit/>
          </a:bodyPr>
          <a:lstStyle/>
          <a:p>
            <a:endParaRPr lang="zh-CN" altLang="en-US"/>
          </a:p>
        </p:txBody>
      </p:sp>
      <p:sp>
        <p:nvSpPr>
          <p:cNvPr id="32781" name="AutoShape 15"/>
          <p:cNvSpPr>
            <a:spLocks noChangeArrowheads="1"/>
          </p:cNvSpPr>
          <p:nvPr/>
        </p:nvSpPr>
        <p:spPr bwMode="auto">
          <a:xfrm>
            <a:off x="3668713" y="4013200"/>
            <a:ext cx="685800" cy="304800"/>
          </a:xfrm>
          <a:prstGeom prst="rightArrow">
            <a:avLst>
              <a:gd name="adj1" fmla="val 50000"/>
              <a:gd name="adj2" fmla="val 56250"/>
            </a:avLst>
          </a:prstGeom>
          <a:solidFill>
            <a:srgbClr val="00FF00"/>
          </a:solidFill>
          <a:ln w="9525">
            <a:noFill/>
            <a:miter lim="800000"/>
            <a:headEnd/>
            <a:tailEnd/>
          </a:ln>
        </p:spPr>
        <p:txBody>
          <a:bodyPr wrap="none" anchor="ctr">
            <a:spAutoFit/>
          </a:bodyPr>
          <a:lstStyle/>
          <a:p>
            <a:endParaRPr lang="zh-CN" altLang="en-US"/>
          </a:p>
        </p:txBody>
      </p:sp>
      <p:sp>
        <p:nvSpPr>
          <p:cNvPr id="32782" name="AutoShape 16"/>
          <p:cNvSpPr>
            <a:spLocks noChangeArrowheads="1"/>
          </p:cNvSpPr>
          <p:nvPr/>
        </p:nvSpPr>
        <p:spPr bwMode="auto">
          <a:xfrm>
            <a:off x="3657600" y="2438400"/>
            <a:ext cx="304800" cy="304800"/>
          </a:xfrm>
          <a:prstGeom prst="rightArrow">
            <a:avLst>
              <a:gd name="adj1" fmla="val 50000"/>
              <a:gd name="adj2" fmla="val 25000"/>
            </a:avLst>
          </a:prstGeom>
          <a:solidFill>
            <a:srgbClr val="00FF00"/>
          </a:solidFill>
          <a:ln w="9525">
            <a:noFill/>
            <a:miter lim="800000"/>
            <a:headEnd/>
            <a:tailEnd/>
          </a:ln>
        </p:spPr>
        <p:txBody>
          <a:bodyPr wrap="none" anchor="ctr">
            <a:spAutoFit/>
          </a:bodyPr>
          <a:lstStyle/>
          <a:p>
            <a:endParaRPr lang="zh-CN" altLang="en-US"/>
          </a:p>
        </p:txBody>
      </p:sp>
      <p:sp>
        <p:nvSpPr>
          <p:cNvPr id="32783" name="Rectangle 17"/>
          <p:cNvSpPr>
            <a:spLocks noChangeArrowheads="1"/>
          </p:cNvSpPr>
          <p:nvPr/>
        </p:nvSpPr>
        <p:spPr bwMode="auto">
          <a:xfrm>
            <a:off x="7440613" y="606425"/>
            <a:ext cx="1103312" cy="457200"/>
          </a:xfrm>
          <a:prstGeom prst="rect">
            <a:avLst/>
          </a:prstGeom>
          <a:solidFill>
            <a:schemeClr val="folHlink"/>
          </a:solidFill>
          <a:ln w="9525">
            <a:noFill/>
            <a:miter lim="800000"/>
            <a:headEnd/>
            <a:tailEnd/>
          </a:ln>
        </p:spPr>
        <p:txBody>
          <a:bodyPr wrap="none" anchor="ctr">
            <a:spAutoFit/>
          </a:bodyPr>
          <a:lstStyle/>
          <a:p>
            <a:pPr algn="ctr" eaLnBrk="0" hangingPunct="0"/>
            <a:r>
              <a:rPr lang="zh-CN" altLang="en-US" sz="2400" b="1">
                <a:solidFill>
                  <a:schemeClr val="accent2"/>
                </a:solidFill>
                <a:latin typeface="Times New Roman" pitchFamily="18" charset="0"/>
              </a:rPr>
              <a:t>无氧气</a:t>
            </a:r>
          </a:p>
        </p:txBody>
      </p:sp>
      <p:sp>
        <p:nvSpPr>
          <p:cNvPr id="32784" name="AutoShape 18"/>
          <p:cNvSpPr>
            <a:spLocks noChangeArrowheads="1"/>
          </p:cNvSpPr>
          <p:nvPr/>
        </p:nvSpPr>
        <p:spPr bwMode="auto">
          <a:xfrm>
            <a:off x="7451725" y="1125538"/>
            <a:ext cx="576263" cy="574675"/>
          </a:xfrm>
          <a:prstGeom prst="lightningBolt">
            <a:avLst/>
          </a:prstGeom>
          <a:solidFill>
            <a:srgbClr val="00FF00"/>
          </a:solidFill>
          <a:ln w="9525">
            <a:noFill/>
            <a:miter lim="800000"/>
            <a:headEnd/>
            <a:tailEnd/>
          </a:ln>
        </p:spPr>
        <p:txBody>
          <a:bodyPr wrap="none" anchor="ctr">
            <a:spAutoFit/>
          </a:bodyPr>
          <a:lstStyle/>
          <a:p>
            <a:endParaRPr lang="zh-CN" altLang="en-US"/>
          </a:p>
        </p:txBody>
      </p:sp>
      <p:sp>
        <p:nvSpPr>
          <p:cNvPr id="32785" name="AutoShape 19"/>
          <p:cNvSpPr>
            <a:spLocks noChangeArrowheads="1"/>
          </p:cNvSpPr>
          <p:nvPr/>
        </p:nvSpPr>
        <p:spPr bwMode="auto">
          <a:xfrm flipH="1" flipV="1">
            <a:off x="7596188" y="3141663"/>
            <a:ext cx="720725" cy="792162"/>
          </a:xfrm>
          <a:prstGeom prst="lightningBolt">
            <a:avLst/>
          </a:prstGeom>
          <a:solidFill>
            <a:srgbClr val="00FF00"/>
          </a:solidFill>
          <a:ln w="9525">
            <a:noFill/>
            <a:miter lim="800000"/>
            <a:headEnd/>
            <a:tailEnd/>
          </a:ln>
        </p:spPr>
        <p:txBody>
          <a:bodyPr anchor="ctr">
            <a:spAutoFit/>
          </a:bodyPr>
          <a:lstStyle/>
          <a:p>
            <a:endParaRPr lang="zh-CN" altLang="en-US"/>
          </a:p>
        </p:txBody>
      </p:sp>
      <p:sp>
        <p:nvSpPr>
          <p:cNvPr id="32786" name="Rectangle 20"/>
          <p:cNvSpPr>
            <a:spLocks noChangeArrowheads="1"/>
          </p:cNvSpPr>
          <p:nvPr/>
        </p:nvSpPr>
        <p:spPr bwMode="auto">
          <a:xfrm>
            <a:off x="7513638" y="3990975"/>
            <a:ext cx="1103312" cy="457200"/>
          </a:xfrm>
          <a:prstGeom prst="rect">
            <a:avLst/>
          </a:prstGeom>
          <a:solidFill>
            <a:schemeClr val="folHlink"/>
          </a:solidFill>
          <a:ln w="9525">
            <a:noFill/>
            <a:miter lim="800000"/>
            <a:headEnd/>
            <a:tailEnd/>
          </a:ln>
        </p:spPr>
        <p:txBody>
          <a:bodyPr wrap="none" anchor="ctr">
            <a:spAutoFit/>
          </a:bodyPr>
          <a:lstStyle/>
          <a:p>
            <a:pPr algn="ctr" eaLnBrk="0" hangingPunct="0"/>
            <a:r>
              <a:rPr lang="zh-CN" altLang="en-US" sz="2400" b="1">
                <a:solidFill>
                  <a:schemeClr val="accent2"/>
                </a:solidFill>
                <a:latin typeface="Times New Roman" pitchFamily="18" charset="0"/>
              </a:rPr>
              <a:t>有氧气</a:t>
            </a:r>
          </a:p>
        </p:txBody>
      </p:sp>
      <p:sp>
        <p:nvSpPr>
          <p:cNvPr id="32787" name="Rectangle 21"/>
          <p:cNvSpPr>
            <a:spLocks noChangeArrowheads="1"/>
          </p:cNvSpPr>
          <p:nvPr/>
        </p:nvSpPr>
        <p:spPr bwMode="auto">
          <a:xfrm>
            <a:off x="2268538" y="4797425"/>
            <a:ext cx="6696075" cy="1716088"/>
          </a:xfrm>
          <a:prstGeom prst="rect">
            <a:avLst/>
          </a:prstGeom>
          <a:noFill/>
          <a:ln w="9525">
            <a:solidFill>
              <a:schemeClr val="accent1"/>
            </a:solidFill>
            <a:miter lim="800000"/>
            <a:headEnd/>
            <a:tailEnd/>
          </a:ln>
        </p:spPr>
        <p:txBody>
          <a:bodyPr/>
          <a:lstStyle/>
          <a:p>
            <a:pPr marL="342900" indent="-342900">
              <a:spcBef>
                <a:spcPct val="20000"/>
              </a:spcBef>
              <a:buFontTx/>
              <a:buChar char="•"/>
            </a:pPr>
            <a:r>
              <a:rPr lang="zh-CN" altLang="en-US" sz="2400" b="1">
                <a:latin typeface="宋体" pitchFamily="2" charset="-122"/>
              </a:rPr>
              <a:t>用于微生物合成代谢，合成细胞组成物质</a:t>
            </a:r>
            <a:endParaRPr lang="zh-CN" altLang="en-US" sz="2400" b="1"/>
          </a:p>
          <a:p>
            <a:pPr marL="342900" indent="-342900" algn="just">
              <a:spcBef>
                <a:spcPct val="20000"/>
              </a:spcBef>
              <a:buFontTx/>
              <a:buChar char="•"/>
            </a:pPr>
            <a:r>
              <a:rPr lang="zh-CN" altLang="en-US" sz="2400" b="1">
                <a:latin typeface="宋体" pitchFamily="2" charset="-122"/>
              </a:rPr>
              <a:t>用于微生物生命活动，主动运输、鞭毛运动</a:t>
            </a:r>
            <a:endParaRPr lang="zh-CN" altLang="en-US" sz="2400" b="1"/>
          </a:p>
          <a:p>
            <a:pPr marL="342900" indent="-342900" algn="just">
              <a:spcBef>
                <a:spcPct val="20000"/>
              </a:spcBef>
              <a:buFontTx/>
              <a:buChar char="•"/>
            </a:pPr>
            <a:r>
              <a:rPr lang="zh-CN" altLang="en-US" sz="2400" b="1">
                <a:latin typeface="宋体" pitchFamily="2" charset="-122"/>
              </a:rPr>
              <a:t>生物发光            </a:t>
            </a:r>
          </a:p>
          <a:p>
            <a:pPr marL="342900" indent="-342900" algn="just">
              <a:spcBef>
                <a:spcPct val="20000"/>
              </a:spcBef>
              <a:buFontTx/>
              <a:buChar char="•"/>
            </a:pPr>
            <a:r>
              <a:rPr lang="zh-CN" altLang="en-US" sz="2400" b="1">
                <a:latin typeface="宋体" pitchFamily="2" charset="-122"/>
              </a:rPr>
              <a:t>产生热量</a:t>
            </a:r>
            <a:endParaRPr lang="zh-CN" altLang="en-US" sz="2400" b="1"/>
          </a:p>
        </p:txBody>
      </p:sp>
      <p:sp>
        <p:nvSpPr>
          <p:cNvPr id="32788" name="Rectangle 22"/>
          <p:cNvSpPr>
            <a:spLocks noChangeArrowheads="1"/>
          </p:cNvSpPr>
          <p:nvPr/>
        </p:nvSpPr>
        <p:spPr bwMode="auto">
          <a:xfrm>
            <a:off x="0" y="5229225"/>
            <a:ext cx="2305050" cy="685800"/>
          </a:xfrm>
          <a:prstGeom prst="rect">
            <a:avLst/>
          </a:prstGeom>
          <a:noFill/>
          <a:ln w="9525">
            <a:noFill/>
            <a:miter lim="800000"/>
            <a:headEnd/>
            <a:tailEnd/>
          </a:ln>
        </p:spPr>
        <p:txBody>
          <a:bodyPr anchor="ctr"/>
          <a:lstStyle/>
          <a:p>
            <a:pPr algn="ctr"/>
            <a:r>
              <a:rPr lang="zh-CN" altLang="en-US" sz="2800" b="1">
                <a:solidFill>
                  <a:schemeClr val="hlink"/>
                </a:solidFill>
              </a:rPr>
              <a:t>能量的利用</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p:cNvSpPr txBox="1">
            <a:spLocks noChangeArrowheads="1"/>
          </p:cNvSpPr>
          <p:nvPr/>
        </p:nvSpPr>
        <p:spPr bwMode="auto">
          <a:xfrm>
            <a:off x="1187450" y="260350"/>
            <a:ext cx="6256338" cy="519113"/>
          </a:xfrm>
          <a:prstGeom prst="rect">
            <a:avLst/>
          </a:prstGeom>
          <a:noFill/>
          <a:ln w="9525">
            <a:noFill/>
            <a:miter lim="800000"/>
            <a:headEnd/>
            <a:tailEnd/>
          </a:ln>
        </p:spPr>
        <p:txBody>
          <a:bodyPr wrap="none">
            <a:spAutoFit/>
          </a:bodyPr>
          <a:lstStyle/>
          <a:p>
            <a:r>
              <a:rPr lang="zh-CN" altLang="en-US" sz="2800" b="1" dirty="0">
                <a:latin typeface="Times New Roman" pitchFamily="18" charset="0"/>
              </a:rPr>
              <a:t>二．</a:t>
            </a:r>
            <a:r>
              <a:rPr kumimoji="1" lang="zh-CN" altLang="en-US" sz="2800" b="1" dirty="0"/>
              <a:t>化能异养微生物的生物氧化和产能</a:t>
            </a:r>
            <a:endParaRPr lang="zh-CN" altLang="en-US" sz="2800" b="1" dirty="0">
              <a:latin typeface="Times New Roman" pitchFamily="18" charset="0"/>
            </a:endParaRPr>
          </a:p>
        </p:txBody>
      </p:sp>
      <p:sp>
        <p:nvSpPr>
          <p:cNvPr id="33795" name="Text Box 5"/>
          <p:cNvSpPr txBox="1">
            <a:spLocks noChangeArrowheads="1"/>
          </p:cNvSpPr>
          <p:nvPr/>
        </p:nvSpPr>
        <p:spPr bwMode="auto">
          <a:xfrm>
            <a:off x="762000" y="2133600"/>
            <a:ext cx="7467600" cy="457200"/>
          </a:xfrm>
          <a:prstGeom prst="rect">
            <a:avLst/>
          </a:prstGeom>
          <a:noFill/>
          <a:ln w="9525">
            <a:noFill/>
            <a:miter lim="800000"/>
            <a:headEnd/>
            <a:tailEnd/>
          </a:ln>
        </p:spPr>
        <p:txBody>
          <a:bodyPr>
            <a:spAutoFit/>
          </a:bodyPr>
          <a:lstStyle/>
          <a:p>
            <a:pPr>
              <a:spcBef>
                <a:spcPct val="50000"/>
              </a:spcBef>
            </a:pPr>
            <a:endParaRPr kumimoji="1" lang="zh-CN" altLang="zh-CN" sz="2400">
              <a:latin typeface="Times New Roman" pitchFamily="18" charset="0"/>
            </a:endParaRPr>
          </a:p>
        </p:txBody>
      </p:sp>
      <p:sp>
        <p:nvSpPr>
          <p:cNvPr id="21510" name="Text Box 6"/>
          <p:cNvSpPr txBox="1">
            <a:spLocks noChangeArrowheads="1"/>
          </p:cNvSpPr>
          <p:nvPr/>
        </p:nvSpPr>
        <p:spPr bwMode="auto">
          <a:xfrm>
            <a:off x="0" y="990600"/>
            <a:ext cx="3563888" cy="457200"/>
          </a:xfrm>
          <a:prstGeom prst="rect">
            <a:avLst/>
          </a:prstGeom>
          <a:noFill/>
          <a:ln w="9525">
            <a:noFill/>
            <a:miter lim="800000"/>
            <a:headEnd/>
            <a:tailEnd/>
          </a:ln>
        </p:spPr>
        <p:txBody>
          <a:bodyPr wrap="square">
            <a:spAutoFit/>
          </a:bodyPr>
          <a:lstStyle/>
          <a:p>
            <a:pPr>
              <a:spcBef>
                <a:spcPct val="50000"/>
              </a:spcBef>
            </a:pPr>
            <a:r>
              <a:rPr kumimoji="1" lang="zh-CN" altLang="en-US" sz="2400" b="1" dirty="0">
                <a:solidFill>
                  <a:schemeClr val="hlink"/>
                </a:solidFill>
                <a:latin typeface="黑体" pitchFamily="49" charset="-122"/>
                <a:ea typeface="黑体" pitchFamily="49" charset="-122"/>
              </a:rPr>
              <a:t>（一）底物脱氢的途径</a:t>
            </a:r>
            <a:r>
              <a:rPr kumimoji="1" lang="zh-CN" altLang="en-US" sz="2400" b="1" dirty="0">
                <a:solidFill>
                  <a:schemeClr val="accent1"/>
                </a:solidFill>
                <a:latin typeface="黑体" pitchFamily="49" charset="-122"/>
                <a:ea typeface="黑体" pitchFamily="49" charset="-122"/>
              </a:rPr>
              <a:t>                             </a:t>
            </a:r>
          </a:p>
        </p:txBody>
      </p:sp>
      <p:pic>
        <p:nvPicPr>
          <p:cNvPr id="33797" name="Picture 8"/>
          <p:cNvPicPr>
            <a:picLocks noChangeAspect="1" noChangeArrowheads="1"/>
          </p:cNvPicPr>
          <p:nvPr/>
        </p:nvPicPr>
        <p:blipFill>
          <a:blip r:embed="rId2" cstate="print"/>
          <a:srcRect/>
          <a:stretch>
            <a:fillRect/>
          </a:stretch>
        </p:blipFill>
        <p:spPr bwMode="auto">
          <a:xfrm>
            <a:off x="0" y="1524000"/>
            <a:ext cx="9144000"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ppt_x"/>
                                          </p:val>
                                        </p:tav>
                                        <p:tav tm="100000">
                                          <p:val>
                                            <p:strVal val="#ppt_x"/>
                                          </p:val>
                                        </p:tav>
                                      </p:tavLst>
                                    </p:anim>
                                    <p:anim calcmode="lin" valueType="num">
                                      <p:cBhvr additive="base">
                                        <p:cTn id="8" dur="500" fill="hold"/>
                                        <p:tgtEl>
                                          <p:spTgt spid="215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7"/>
          <p:cNvSpPr>
            <a:spLocks noChangeArrowheads="1"/>
          </p:cNvSpPr>
          <p:nvPr/>
        </p:nvSpPr>
        <p:spPr bwMode="auto">
          <a:xfrm>
            <a:off x="250825" y="260350"/>
            <a:ext cx="6913563" cy="609600"/>
          </a:xfrm>
          <a:prstGeom prst="rect">
            <a:avLst/>
          </a:prstGeom>
          <a:noFill/>
          <a:ln w="9525">
            <a:noFill/>
            <a:miter lim="800000"/>
            <a:headEnd/>
            <a:tailEnd/>
          </a:ln>
        </p:spPr>
        <p:txBody>
          <a:bodyPr anchor="ctr"/>
          <a:lstStyle/>
          <a:p>
            <a:r>
              <a:rPr lang="en-US" altLang="zh-CN" sz="2400" b="1">
                <a:solidFill>
                  <a:schemeClr val="hlink"/>
                </a:solidFill>
              </a:rPr>
              <a:t>1</a:t>
            </a:r>
            <a:r>
              <a:rPr lang="zh-CN" altLang="en-US" sz="2400" b="1">
                <a:solidFill>
                  <a:schemeClr val="hlink"/>
                </a:solidFill>
              </a:rPr>
              <a:t>、</a:t>
            </a:r>
            <a:r>
              <a:rPr lang="en-US" altLang="zh-CN" sz="2400" b="1">
                <a:solidFill>
                  <a:schemeClr val="hlink"/>
                </a:solidFill>
              </a:rPr>
              <a:t>EMP</a:t>
            </a:r>
            <a:r>
              <a:rPr lang="zh-CN" altLang="en-US" sz="2400" b="1">
                <a:solidFill>
                  <a:schemeClr val="hlink"/>
                </a:solidFill>
              </a:rPr>
              <a:t>途径（</a:t>
            </a:r>
            <a:r>
              <a:rPr lang="en-US" altLang="zh-CN" sz="2400" b="1">
                <a:solidFill>
                  <a:schemeClr val="hlink"/>
                </a:solidFill>
              </a:rPr>
              <a:t>Embden-Meyerhof pathway</a:t>
            </a:r>
            <a:r>
              <a:rPr lang="zh-CN" altLang="en-US" sz="2400" b="1">
                <a:solidFill>
                  <a:schemeClr val="hlink"/>
                </a:solidFill>
              </a:rPr>
              <a:t>）</a:t>
            </a:r>
          </a:p>
        </p:txBody>
      </p:sp>
      <p:grpSp>
        <p:nvGrpSpPr>
          <p:cNvPr id="2" name="Group 10"/>
          <p:cNvGrpSpPr>
            <a:grpSpLocks/>
          </p:cNvGrpSpPr>
          <p:nvPr/>
        </p:nvGrpSpPr>
        <p:grpSpPr bwMode="auto">
          <a:xfrm>
            <a:off x="1116013" y="908050"/>
            <a:ext cx="8027987" cy="5616575"/>
            <a:chOff x="480" y="192"/>
            <a:chExt cx="5136" cy="3978"/>
          </a:xfrm>
        </p:grpSpPr>
        <p:graphicFrame>
          <p:nvGraphicFramePr>
            <p:cNvPr id="1026" name="Object 11"/>
            <p:cNvGraphicFramePr>
              <a:graphicFrameLocks noChangeAspect="1"/>
            </p:cNvGraphicFramePr>
            <p:nvPr/>
          </p:nvGraphicFramePr>
          <p:xfrm>
            <a:off x="480" y="192"/>
            <a:ext cx="5136" cy="1776"/>
          </p:xfrm>
          <a:graphic>
            <a:graphicData uri="http://schemas.openxmlformats.org/presentationml/2006/ole">
              <p:oleObj spid="_x0000_s1026" name="BMP 图象" r:id="rId3" imgW="5028571" imgH="3228571" progId="PBrush">
                <p:embed/>
              </p:oleObj>
            </a:graphicData>
          </a:graphic>
        </p:graphicFrame>
        <p:graphicFrame>
          <p:nvGraphicFramePr>
            <p:cNvPr id="1027" name="Object 12"/>
            <p:cNvGraphicFramePr>
              <a:graphicFrameLocks noChangeAspect="1"/>
            </p:cNvGraphicFramePr>
            <p:nvPr/>
          </p:nvGraphicFramePr>
          <p:xfrm>
            <a:off x="480" y="1968"/>
            <a:ext cx="5136" cy="2202"/>
          </p:xfrm>
          <a:graphic>
            <a:graphicData uri="http://schemas.openxmlformats.org/presentationml/2006/ole">
              <p:oleObj spid="_x0000_s1027" name="BMP 图象" r:id="rId4" imgW="5676190" imgH="3952381" progId="PBrush">
                <p:embed/>
              </p:oleObj>
            </a:graphicData>
          </a:graphic>
        </p:graphicFrame>
      </p:grpSp>
      <p:sp>
        <p:nvSpPr>
          <p:cNvPr id="22537" name="Rectangle 9"/>
          <p:cNvSpPr>
            <a:spLocks noChangeArrowheads="1"/>
          </p:cNvSpPr>
          <p:nvPr/>
        </p:nvSpPr>
        <p:spPr bwMode="auto">
          <a:xfrm>
            <a:off x="250825" y="4076700"/>
            <a:ext cx="3779838" cy="2559050"/>
          </a:xfrm>
          <a:prstGeom prst="rect">
            <a:avLst/>
          </a:prstGeom>
          <a:solidFill>
            <a:srgbClr val="FFFFCC"/>
          </a:solidFill>
          <a:ln w="28575">
            <a:solidFill>
              <a:schemeClr val="accent1"/>
            </a:solidFill>
            <a:miter lim="800000"/>
            <a:headEnd/>
            <a:tailEnd/>
          </a:ln>
        </p:spPr>
        <p:txBody>
          <a:bodyPr>
            <a:spAutoFit/>
          </a:bodyPr>
          <a:lstStyle/>
          <a:p>
            <a:pPr eaLnBrk="0" hangingPunct="0"/>
            <a:r>
              <a:rPr lang="en-US" altLang="zh-CN" sz="2000" b="1">
                <a:solidFill>
                  <a:schemeClr val="bg2"/>
                </a:solidFill>
                <a:latin typeface="Times New Roman" pitchFamily="18" charset="0"/>
              </a:rPr>
              <a:t>EMP</a:t>
            </a:r>
            <a:r>
              <a:rPr lang="zh-CN" altLang="en-US" sz="2000" b="1">
                <a:solidFill>
                  <a:schemeClr val="bg2"/>
                </a:solidFill>
                <a:latin typeface="Times New Roman" pitchFamily="18" charset="0"/>
              </a:rPr>
              <a:t>途径为合成代谢提供了：</a:t>
            </a:r>
          </a:p>
          <a:p>
            <a:pPr eaLnBrk="0" hangingPunct="0"/>
            <a:r>
              <a:rPr lang="zh-CN" altLang="en-US" sz="2000" b="1">
                <a:solidFill>
                  <a:schemeClr val="bg2"/>
                </a:solidFill>
                <a:latin typeface="Times New Roman" pitchFamily="18" charset="0"/>
              </a:rPr>
              <a:t>  能量：    </a:t>
            </a:r>
            <a:r>
              <a:rPr lang="en-US" altLang="zh-CN" sz="2000" b="1">
                <a:solidFill>
                  <a:schemeClr val="bg2"/>
                </a:solidFill>
                <a:latin typeface="Times New Roman" pitchFamily="18" charset="0"/>
              </a:rPr>
              <a:t>2ATP </a:t>
            </a:r>
          </a:p>
          <a:p>
            <a:pPr eaLnBrk="0" hangingPunct="0"/>
            <a:r>
              <a:rPr lang="en-US" altLang="zh-CN" sz="2000" b="1">
                <a:solidFill>
                  <a:schemeClr val="bg2"/>
                </a:solidFill>
                <a:latin typeface="Times New Roman" pitchFamily="18" charset="0"/>
              </a:rPr>
              <a:t>  </a:t>
            </a:r>
            <a:r>
              <a:rPr lang="zh-CN" altLang="en-US" sz="2000" b="1">
                <a:solidFill>
                  <a:schemeClr val="bg2"/>
                </a:solidFill>
                <a:latin typeface="Times New Roman" pitchFamily="18" charset="0"/>
              </a:rPr>
              <a:t>还原力：  </a:t>
            </a:r>
            <a:r>
              <a:rPr lang="en-US" altLang="zh-CN" sz="2000" b="1">
                <a:solidFill>
                  <a:schemeClr val="bg2"/>
                </a:solidFill>
                <a:latin typeface="Times New Roman" pitchFamily="18" charset="0"/>
              </a:rPr>
              <a:t>2NADH2 </a:t>
            </a:r>
          </a:p>
          <a:p>
            <a:pPr eaLnBrk="0" hangingPunct="0"/>
            <a:r>
              <a:rPr lang="en-US" altLang="zh-CN" sz="2000" b="1">
                <a:solidFill>
                  <a:schemeClr val="bg2"/>
                </a:solidFill>
                <a:latin typeface="Times New Roman" pitchFamily="18" charset="0"/>
              </a:rPr>
              <a:t>  </a:t>
            </a:r>
            <a:r>
              <a:rPr lang="zh-CN" altLang="en-US" sz="2000" b="1">
                <a:solidFill>
                  <a:schemeClr val="bg2"/>
                </a:solidFill>
                <a:latin typeface="Times New Roman" pitchFamily="18" charset="0"/>
              </a:rPr>
              <a:t>小分子 </a:t>
            </a:r>
            <a:r>
              <a:rPr lang="en-US" altLang="zh-CN" sz="2000" b="1">
                <a:solidFill>
                  <a:schemeClr val="bg2"/>
                </a:solidFill>
                <a:latin typeface="Times New Roman" pitchFamily="18" charset="0"/>
              </a:rPr>
              <a:t>C </a:t>
            </a:r>
            <a:r>
              <a:rPr lang="zh-CN" altLang="en-US" sz="2000" b="1">
                <a:solidFill>
                  <a:schemeClr val="bg2"/>
                </a:solidFill>
                <a:latin typeface="Times New Roman" pitchFamily="18" charset="0"/>
              </a:rPr>
              <a:t>架：</a:t>
            </a:r>
            <a:r>
              <a:rPr lang="en-US" altLang="zh-CN" sz="2000" b="1">
                <a:solidFill>
                  <a:schemeClr val="bg2"/>
                </a:solidFill>
                <a:latin typeface="Times New Roman" pitchFamily="18" charset="0"/>
              </a:rPr>
              <a:t>6-P</a:t>
            </a:r>
            <a:r>
              <a:rPr lang="zh-CN" altLang="en-US" sz="2000" b="1">
                <a:solidFill>
                  <a:schemeClr val="bg2"/>
                </a:solidFill>
                <a:latin typeface="Times New Roman" pitchFamily="18" charset="0"/>
              </a:rPr>
              <a:t>葡萄糖 </a:t>
            </a:r>
          </a:p>
          <a:p>
            <a:pPr eaLnBrk="0" hangingPunct="0"/>
            <a:r>
              <a:rPr lang="zh-CN" altLang="en-US" sz="2000" b="1">
                <a:solidFill>
                  <a:schemeClr val="bg2"/>
                </a:solidFill>
                <a:latin typeface="Times New Roman" pitchFamily="18" charset="0"/>
              </a:rPr>
              <a:t>                           </a:t>
            </a:r>
            <a:r>
              <a:rPr lang="en-US" altLang="zh-CN" sz="2000" b="1">
                <a:solidFill>
                  <a:schemeClr val="bg2"/>
                </a:solidFill>
                <a:latin typeface="Times New Roman" pitchFamily="18" charset="0"/>
              </a:rPr>
              <a:t>P-</a:t>
            </a:r>
            <a:r>
              <a:rPr lang="zh-CN" altLang="en-US" sz="2000" b="1">
                <a:solidFill>
                  <a:schemeClr val="bg2"/>
                </a:solidFill>
                <a:latin typeface="Times New Roman" pitchFamily="18" charset="0"/>
              </a:rPr>
              <a:t>二羟丙酮 </a:t>
            </a:r>
          </a:p>
          <a:p>
            <a:pPr eaLnBrk="0" hangingPunct="0"/>
            <a:r>
              <a:rPr lang="zh-CN" altLang="en-US" sz="2000" b="1">
                <a:solidFill>
                  <a:schemeClr val="bg2"/>
                </a:solidFill>
                <a:latin typeface="Times New Roman" pitchFamily="18" charset="0"/>
              </a:rPr>
              <a:t>                           </a:t>
            </a:r>
            <a:r>
              <a:rPr lang="en-US" altLang="zh-CN" sz="2000" b="1">
                <a:solidFill>
                  <a:schemeClr val="bg2"/>
                </a:solidFill>
                <a:latin typeface="Times New Roman" pitchFamily="18" charset="0"/>
              </a:rPr>
              <a:t>3-P</a:t>
            </a:r>
            <a:r>
              <a:rPr lang="zh-CN" altLang="en-US" sz="2000" b="1">
                <a:solidFill>
                  <a:schemeClr val="bg2"/>
                </a:solidFill>
                <a:latin typeface="Times New Roman" pitchFamily="18" charset="0"/>
              </a:rPr>
              <a:t>甘油酸  </a:t>
            </a:r>
          </a:p>
          <a:p>
            <a:pPr eaLnBrk="0" hangingPunct="0"/>
            <a:r>
              <a:rPr lang="zh-CN" altLang="en-US" sz="2000" b="1">
                <a:solidFill>
                  <a:schemeClr val="bg2"/>
                </a:solidFill>
                <a:latin typeface="Times New Roman" pitchFamily="18" charset="0"/>
              </a:rPr>
              <a:t>                           </a:t>
            </a:r>
            <a:r>
              <a:rPr lang="en-US" altLang="zh-CN" sz="2000" b="1">
                <a:solidFill>
                  <a:schemeClr val="bg2"/>
                </a:solidFill>
                <a:latin typeface="Times New Roman" pitchFamily="18" charset="0"/>
              </a:rPr>
              <a:t>P-</a:t>
            </a:r>
            <a:r>
              <a:rPr lang="zh-CN" altLang="en-US" sz="2000" b="1">
                <a:solidFill>
                  <a:schemeClr val="bg2"/>
                </a:solidFill>
                <a:latin typeface="Times New Roman" pitchFamily="18" charset="0"/>
              </a:rPr>
              <a:t>烯醇式丙酮酸 </a:t>
            </a:r>
          </a:p>
          <a:p>
            <a:pPr eaLnBrk="0" hangingPunct="0"/>
            <a:r>
              <a:rPr lang="zh-CN" altLang="en-US" sz="2000" b="1">
                <a:solidFill>
                  <a:schemeClr val="bg2"/>
                </a:solidFill>
                <a:latin typeface="Times New Roman" pitchFamily="18" charset="0"/>
              </a:rPr>
              <a:t>                           丙酮酸</a:t>
            </a:r>
            <a:r>
              <a:rPr lang="zh-CN" altLang="en-US" sz="2000">
                <a:solidFill>
                  <a:schemeClr val="bg2"/>
                </a:solidFill>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537"/>
                                        </p:tgtEl>
                                        <p:attrNameLst>
                                          <p:attrName>style.visibility</p:attrName>
                                        </p:attrNameLst>
                                      </p:cBhvr>
                                      <p:to>
                                        <p:strVal val="visible"/>
                                      </p:to>
                                    </p:set>
                                    <p:animEffect transition="in" filter="blinds(horizontal)">
                                      <p:cBhvr>
                                        <p:cTn id="13" dur="500"/>
                                        <p:tgtEl>
                                          <p:spTgt spid="2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323850" y="333375"/>
            <a:ext cx="1835150" cy="457200"/>
          </a:xfrm>
          <a:prstGeom prst="rect">
            <a:avLst/>
          </a:prstGeom>
          <a:noFill/>
          <a:ln w="9525">
            <a:noFill/>
            <a:miter lim="800000"/>
            <a:headEnd/>
            <a:tailEnd/>
          </a:ln>
        </p:spPr>
        <p:txBody>
          <a:bodyPr>
            <a:spAutoFit/>
          </a:bodyPr>
          <a:lstStyle/>
          <a:p>
            <a:r>
              <a:rPr kumimoji="1" lang="en-US" altLang="zh-CN" sz="2400" b="1">
                <a:solidFill>
                  <a:schemeClr val="hlink"/>
                </a:solidFill>
                <a:latin typeface="Times New Roman" pitchFamily="18" charset="0"/>
              </a:rPr>
              <a:t>EMP</a:t>
            </a:r>
            <a:r>
              <a:rPr kumimoji="1" lang="zh-CN" altLang="zh-CN" sz="2400" b="1">
                <a:solidFill>
                  <a:schemeClr val="hlink"/>
                </a:solidFill>
                <a:latin typeface="Times New Roman" pitchFamily="18" charset="0"/>
              </a:rPr>
              <a:t>途径</a:t>
            </a:r>
            <a:endParaRPr kumimoji="1" lang="zh-CN" altLang="en-US" sz="2400" b="1">
              <a:solidFill>
                <a:schemeClr val="hlink"/>
              </a:solidFill>
              <a:latin typeface="Times New Roman" pitchFamily="18" charset="0"/>
            </a:endParaRPr>
          </a:p>
        </p:txBody>
      </p:sp>
      <p:pic>
        <p:nvPicPr>
          <p:cNvPr id="23557" name="Picture 5" descr="glycolysis000"/>
          <p:cNvPicPr>
            <a:picLocks noChangeAspect="1" noChangeArrowheads="1"/>
          </p:cNvPicPr>
          <p:nvPr/>
        </p:nvPicPr>
        <p:blipFill>
          <a:blip r:embed="rId2" cstate="print"/>
          <a:srcRect/>
          <a:stretch>
            <a:fillRect/>
          </a:stretch>
        </p:blipFill>
        <p:spPr bwMode="auto">
          <a:xfrm>
            <a:off x="2819400" y="0"/>
            <a:ext cx="6324600" cy="6858000"/>
          </a:xfrm>
          <a:prstGeom prst="rect">
            <a:avLst/>
          </a:prstGeom>
          <a:noFill/>
          <a:ln w="9525">
            <a:noFill/>
            <a:miter lim="800000"/>
            <a:headEnd/>
            <a:tailEnd/>
          </a:ln>
        </p:spPr>
      </p:pic>
      <p:sp>
        <p:nvSpPr>
          <p:cNvPr id="34820" name="Text Box 6"/>
          <p:cNvSpPr txBox="1">
            <a:spLocks noChangeArrowheads="1"/>
          </p:cNvSpPr>
          <p:nvPr/>
        </p:nvSpPr>
        <p:spPr bwMode="auto">
          <a:xfrm>
            <a:off x="2955925" y="708025"/>
            <a:ext cx="641350" cy="366713"/>
          </a:xfrm>
          <a:prstGeom prst="rect">
            <a:avLst/>
          </a:prstGeom>
          <a:noFill/>
          <a:ln w="9525">
            <a:noFill/>
            <a:miter lim="800000"/>
            <a:headEnd/>
            <a:tailEnd/>
          </a:ln>
        </p:spPr>
        <p:txBody>
          <a:bodyPr wrap="none">
            <a:spAutoFit/>
          </a:bodyPr>
          <a:lstStyle/>
          <a:p>
            <a:r>
              <a:rPr kumimoji="1" lang="zh-CN" altLang="en-US" b="1">
                <a:solidFill>
                  <a:srgbClr val="006600"/>
                </a:solidFill>
                <a:latin typeface="Times New Roman" pitchFamily="18" charset="0"/>
              </a:rPr>
              <a:t>活化</a:t>
            </a:r>
            <a:endParaRPr kumimoji="1" lang="zh-CN" altLang="en-US" sz="2400">
              <a:solidFill>
                <a:srgbClr val="006600"/>
              </a:solidFill>
              <a:latin typeface="Times New Roman" pitchFamily="18" charset="0"/>
            </a:endParaRPr>
          </a:p>
        </p:txBody>
      </p:sp>
      <p:sp>
        <p:nvSpPr>
          <p:cNvPr id="34821" name="Text Box 7"/>
          <p:cNvSpPr txBox="1">
            <a:spLocks noChangeArrowheads="1"/>
          </p:cNvSpPr>
          <p:nvPr/>
        </p:nvSpPr>
        <p:spPr bwMode="auto">
          <a:xfrm>
            <a:off x="3657600" y="4876800"/>
            <a:ext cx="641350" cy="366713"/>
          </a:xfrm>
          <a:prstGeom prst="rect">
            <a:avLst/>
          </a:prstGeom>
          <a:noFill/>
          <a:ln w="9525">
            <a:noFill/>
            <a:miter lim="800000"/>
            <a:headEnd/>
            <a:tailEnd/>
          </a:ln>
        </p:spPr>
        <p:txBody>
          <a:bodyPr wrap="none">
            <a:spAutoFit/>
          </a:bodyPr>
          <a:lstStyle/>
          <a:p>
            <a:r>
              <a:rPr kumimoji="1" lang="zh-CN" altLang="en-US" b="1">
                <a:solidFill>
                  <a:srgbClr val="006600"/>
                </a:solidFill>
                <a:latin typeface="Times New Roman" pitchFamily="18" charset="0"/>
              </a:rPr>
              <a:t>移位</a:t>
            </a:r>
          </a:p>
        </p:txBody>
      </p:sp>
      <p:sp>
        <p:nvSpPr>
          <p:cNvPr id="34822" name="Text Box 8"/>
          <p:cNvSpPr txBox="1">
            <a:spLocks noChangeArrowheads="1"/>
          </p:cNvSpPr>
          <p:nvPr/>
        </p:nvSpPr>
        <p:spPr bwMode="auto">
          <a:xfrm>
            <a:off x="8305800" y="3063875"/>
            <a:ext cx="755650" cy="366713"/>
          </a:xfrm>
          <a:prstGeom prst="rect">
            <a:avLst/>
          </a:prstGeom>
          <a:noFill/>
          <a:ln w="9525">
            <a:noFill/>
            <a:miter lim="800000"/>
            <a:headEnd/>
            <a:tailEnd/>
          </a:ln>
        </p:spPr>
        <p:txBody>
          <a:bodyPr wrap="none">
            <a:spAutoFit/>
          </a:bodyPr>
          <a:lstStyle/>
          <a:p>
            <a:r>
              <a:rPr kumimoji="1" lang="en-US" altLang="zh-CN" b="1">
                <a:solidFill>
                  <a:srgbClr val="006600"/>
                </a:solidFill>
                <a:latin typeface="Times New Roman" pitchFamily="18" charset="0"/>
              </a:rPr>
              <a:t>  </a:t>
            </a:r>
            <a:r>
              <a:rPr kumimoji="1" lang="zh-CN" altLang="en-US" b="1">
                <a:solidFill>
                  <a:srgbClr val="006600"/>
                </a:solidFill>
                <a:latin typeface="Times New Roman" pitchFamily="18" charset="0"/>
              </a:rPr>
              <a:t>氧化</a:t>
            </a:r>
            <a:endParaRPr kumimoji="1" lang="zh-CN" altLang="en-US" sz="2400">
              <a:solidFill>
                <a:srgbClr val="006600"/>
              </a:solidFill>
              <a:latin typeface="Times New Roman" pitchFamily="18" charset="0"/>
            </a:endParaRPr>
          </a:p>
        </p:txBody>
      </p:sp>
      <p:sp>
        <p:nvSpPr>
          <p:cNvPr id="34823" name="Text Box 9"/>
          <p:cNvSpPr txBox="1">
            <a:spLocks noChangeArrowheads="1"/>
          </p:cNvSpPr>
          <p:nvPr/>
        </p:nvSpPr>
        <p:spPr bwMode="auto">
          <a:xfrm>
            <a:off x="2895600" y="5486400"/>
            <a:ext cx="968375" cy="366713"/>
          </a:xfrm>
          <a:prstGeom prst="rect">
            <a:avLst/>
          </a:prstGeom>
          <a:noFill/>
          <a:ln w="9525">
            <a:noFill/>
            <a:miter lim="800000"/>
            <a:headEnd/>
            <a:tailEnd/>
          </a:ln>
        </p:spPr>
        <p:txBody>
          <a:bodyPr>
            <a:spAutoFit/>
          </a:bodyPr>
          <a:lstStyle/>
          <a:p>
            <a:pPr>
              <a:spcBef>
                <a:spcPct val="50000"/>
              </a:spcBef>
            </a:pPr>
            <a:r>
              <a:rPr kumimoji="1" lang="zh-CN" altLang="en-US" b="1">
                <a:solidFill>
                  <a:srgbClr val="006600"/>
                </a:solidFill>
                <a:latin typeface="Times New Roman" pitchFamily="18" charset="0"/>
              </a:rPr>
              <a:t>磷酸化</a:t>
            </a:r>
          </a:p>
        </p:txBody>
      </p:sp>
      <p:sp>
        <p:nvSpPr>
          <p:cNvPr id="34824" name="Text Box 10"/>
          <p:cNvSpPr txBox="1">
            <a:spLocks noChangeArrowheads="1"/>
          </p:cNvSpPr>
          <p:nvPr/>
        </p:nvSpPr>
        <p:spPr bwMode="auto">
          <a:xfrm flipV="1">
            <a:off x="6172200" y="838200"/>
            <a:ext cx="1524000" cy="581025"/>
          </a:xfrm>
          <a:prstGeom prst="rect">
            <a:avLst/>
          </a:prstGeom>
          <a:noFill/>
          <a:ln w="9525">
            <a:noFill/>
            <a:miter lim="800000"/>
            <a:headEnd/>
            <a:tailEnd/>
          </a:ln>
        </p:spPr>
        <p:txBody>
          <a:bodyPr rot="10800000">
            <a:spAutoFit/>
          </a:bodyPr>
          <a:lstStyle/>
          <a:p>
            <a:pPr>
              <a:spcBef>
                <a:spcPct val="50000"/>
              </a:spcBef>
            </a:pPr>
            <a:r>
              <a:rPr kumimoji="1" lang="zh-CN" altLang="en-US" sz="1600">
                <a:solidFill>
                  <a:schemeClr val="bg1"/>
                </a:solidFill>
                <a:latin typeface="Times New Roman" pitchFamily="18" charset="0"/>
                <a:hlinkClick r:id="rId3" action="ppaction://hlinksldjump"/>
              </a:rPr>
              <a:t>葡萄糖激活的方式</a:t>
            </a:r>
            <a:endParaRPr kumimoji="1" lang="zh-CN" altLang="en-US" sz="1600">
              <a:solidFill>
                <a:schemeClr val="bg1"/>
              </a:solidFill>
              <a:latin typeface="Times New Roman" pitchFamily="18" charset="0"/>
            </a:endParaRPr>
          </a:p>
        </p:txBody>
      </p:sp>
      <p:sp>
        <p:nvSpPr>
          <p:cNvPr id="34825" name="Text Box 11"/>
          <p:cNvSpPr txBox="1">
            <a:spLocks noChangeArrowheads="1"/>
          </p:cNvSpPr>
          <p:nvPr/>
        </p:nvSpPr>
        <p:spPr bwMode="auto">
          <a:xfrm>
            <a:off x="6248400" y="1676400"/>
            <a:ext cx="18288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己糖异构酶</a:t>
            </a:r>
          </a:p>
        </p:txBody>
      </p:sp>
      <p:sp>
        <p:nvSpPr>
          <p:cNvPr id="34826" name="Text Box 12"/>
          <p:cNvSpPr txBox="1">
            <a:spLocks noChangeArrowheads="1"/>
          </p:cNvSpPr>
          <p:nvPr/>
        </p:nvSpPr>
        <p:spPr bwMode="auto">
          <a:xfrm>
            <a:off x="5486400" y="2286000"/>
            <a:ext cx="1676400" cy="336550"/>
          </a:xfrm>
          <a:prstGeom prst="rect">
            <a:avLst/>
          </a:prstGeom>
          <a:noFill/>
          <a:ln w="9525">
            <a:noFill/>
            <a:miter lim="800000"/>
            <a:headEnd/>
            <a:tailEnd/>
          </a:ln>
        </p:spPr>
        <p:txBody>
          <a:bodyPr>
            <a:spAutoFit/>
          </a:bodyPr>
          <a:lstStyle/>
          <a:p>
            <a:pPr>
              <a:spcBef>
                <a:spcPct val="50000"/>
              </a:spcBef>
            </a:pPr>
            <a:r>
              <a:rPr kumimoji="1" lang="zh-CN" altLang="en-US" sz="1600">
                <a:solidFill>
                  <a:schemeClr val="bg1"/>
                </a:solidFill>
                <a:latin typeface="Times New Roman" pitchFamily="18" charset="0"/>
                <a:hlinkClick r:id="rId4" action="ppaction://hlinksldjump"/>
              </a:rPr>
              <a:t>磷酸果糖激酶</a:t>
            </a:r>
            <a:endParaRPr kumimoji="1" lang="zh-CN" altLang="en-US" sz="1600">
              <a:solidFill>
                <a:schemeClr val="bg1"/>
              </a:solidFill>
              <a:latin typeface="Times New Roman" pitchFamily="18" charset="0"/>
            </a:endParaRPr>
          </a:p>
        </p:txBody>
      </p:sp>
      <p:sp>
        <p:nvSpPr>
          <p:cNvPr id="34827" name="Text Box 13"/>
          <p:cNvSpPr txBox="1">
            <a:spLocks noChangeArrowheads="1"/>
          </p:cNvSpPr>
          <p:nvPr/>
        </p:nvSpPr>
        <p:spPr bwMode="auto">
          <a:xfrm>
            <a:off x="4876800" y="2895600"/>
            <a:ext cx="18288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果糖二磷酸醛缩酶</a:t>
            </a:r>
          </a:p>
        </p:txBody>
      </p:sp>
      <p:sp>
        <p:nvSpPr>
          <p:cNvPr id="34828" name="Line 14"/>
          <p:cNvSpPr>
            <a:spLocks noChangeShapeType="1"/>
          </p:cNvSpPr>
          <p:nvPr/>
        </p:nvSpPr>
        <p:spPr bwMode="auto">
          <a:xfrm flipH="1">
            <a:off x="5562600" y="3429000"/>
            <a:ext cx="381000" cy="0"/>
          </a:xfrm>
          <a:prstGeom prst="line">
            <a:avLst/>
          </a:prstGeom>
          <a:noFill/>
          <a:ln w="9525">
            <a:solidFill>
              <a:schemeClr val="tx1"/>
            </a:solidFill>
            <a:round/>
            <a:headEnd/>
            <a:tailEnd type="triangle" w="med" len="med"/>
          </a:ln>
        </p:spPr>
        <p:txBody>
          <a:bodyPr/>
          <a:lstStyle/>
          <a:p>
            <a:endParaRPr lang="zh-CN" altLang="en-US"/>
          </a:p>
        </p:txBody>
      </p:sp>
      <p:sp>
        <p:nvSpPr>
          <p:cNvPr id="34829" name="Line 15"/>
          <p:cNvSpPr>
            <a:spLocks noChangeShapeType="1"/>
          </p:cNvSpPr>
          <p:nvPr/>
        </p:nvSpPr>
        <p:spPr bwMode="auto">
          <a:xfrm>
            <a:off x="5715000" y="3429000"/>
            <a:ext cx="381000" cy="0"/>
          </a:xfrm>
          <a:prstGeom prst="line">
            <a:avLst/>
          </a:prstGeom>
          <a:noFill/>
          <a:ln w="9525">
            <a:solidFill>
              <a:schemeClr val="tx1"/>
            </a:solidFill>
            <a:round/>
            <a:headEnd/>
            <a:tailEnd type="triangle" w="med" len="med"/>
          </a:ln>
        </p:spPr>
        <p:txBody>
          <a:bodyPr/>
          <a:lstStyle/>
          <a:p>
            <a:endParaRPr lang="zh-CN" altLang="en-US"/>
          </a:p>
        </p:txBody>
      </p:sp>
      <p:sp>
        <p:nvSpPr>
          <p:cNvPr id="34830" name="Text Box 16"/>
          <p:cNvSpPr txBox="1">
            <a:spLocks noChangeArrowheads="1"/>
          </p:cNvSpPr>
          <p:nvPr/>
        </p:nvSpPr>
        <p:spPr bwMode="auto">
          <a:xfrm>
            <a:off x="4038600" y="3581400"/>
            <a:ext cx="20574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甘油醛</a:t>
            </a:r>
            <a:r>
              <a:rPr kumimoji="1" lang="en-US" altLang="zh-CN" sz="1600">
                <a:solidFill>
                  <a:srgbClr val="0000FF"/>
                </a:solidFill>
                <a:latin typeface="Times New Roman" pitchFamily="18" charset="0"/>
              </a:rPr>
              <a:t>-3-</a:t>
            </a:r>
            <a:r>
              <a:rPr kumimoji="1" lang="zh-CN" altLang="en-US" sz="1600">
                <a:solidFill>
                  <a:srgbClr val="0000FF"/>
                </a:solidFill>
                <a:latin typeface="Times New Roman" pitchFamily="18" charset="0"/>
              </a:rPr>
              <a:t>磷酸脱氢酶</a:t>
            </a:r>
          </a:p>
        </p:txBody>
      </p:sp>
      <p:sp>
        <p:nvSpPr>
          <p:cNvPr id="34831" name="Text Box 17"/>
          <p:cNvSpPr txBox="1">
            <a:spLocks noChangeArrowheads="1"/>
          </p:cNvSpPr>
          <p:nvPr/>
        </p:nvSpPr>
        <p:spPr bwMode="auto">
          <a:xfrm>
            <a:off x="4495800" y="4114800"/>
            <a:ext cx="16764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磷酸甘油酸激酶</a:t>
            </a:r>
          </a:p>
        </p:txBody>
      </p:sp>
      <p:sp>
        <p:nvSpPr>
          <p:cNvPr id="34832" name="Text Box 18"/>
          <p:cNvSpPr txBox="1">
            <a:spLocks noChangeArrowheads="1"/>
          </p:cNvSpPr>
          <p:nvPr/>
        </p:nvSpPr>
        <p:spPr bwMode="auto">
          <a:xfrm>
            <a:off x="4267200" y="4572000"/>
            <a:ext cx="16002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甘油酸变位酶</a:t>
            </a:r>
          </a:p>
        </p:txBody>
      </p:sp>
      <p:sp>
        <p:nvSpPr>
          <p:cNvPr id="34833" name="Text Box 19"/>
          <p:cNvSpPr txBox="1">
            <a:spLocks noChangeArrowheads="1"/>
          </p:cNvSpPr>
          <p:nvPr/>
        </p:nvSpPr>
        <p:spPr bwMode="auto">
          <a:xfrm>
            <a:off x="4495800" y="5181600"/>
            <a:ext cx="11430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烯醇酶</a:t>
            </a:r>
          </a:p>
        </p:txBody>
      </p:sp>
      <p:sp>
        <p:nvSpPr>
          <p:cNvPr id="34834" name="Text Box 20"/>
          <p:cNvSpPr txBox="1">
            <a:spLocks noChangeArrowheads="1"/>
          </p:cNvSpPr>
          <p:nvPr/>
        </p:nvSpPr>
        <p:spPr bwMode="auto">
          <a:xfrm>
            <a:off x="4267200" y="5943600"/>
            <a:ext cx="1600200" cy="336550"/>
          </a:xfrm>
          <a:prstGeom prst="rect">
            <a:avLst/>
          </a:prstGeom>
          <a:noFill/>
          <a:ln w="9525">
            <a:noFill/>
            <a:miter lim="800000"/>
            <a:headEnd/>
            <a:tailEnd/>
          </a:ln>
        </p:spPr>
        <p:txBody>
          <a:bodyPr>
            <a:spAutoFit/>
          </a:bodyPr>
          <a:lstStyle/>
          <a:p>
            <a:pPr>
              <a:spcBef>
                <a:spcPct val="50000"/>
              </a:spcBef>
            </a:pPr>
            <a:r>
              <a:rPr kumimoji="1" lang="zh-CN" altLang="en-US" sz="1600">
                <a:solidFill>
                  <a:srgbClr val="0000FF"/>
                </a:solidFill>
                <a:latin typeface="Times New Roman" pitchFamily="18" charset="0"/>
              </a:rPr>
              <a:t>丙酮酸激酶</a:t>
            </a:r>
          </a:p>
        </p:txBody>
      </p:sp>
      <p:sp>
        <p:nvSpPr>
          <p:cNvPr id="23573" name="Rectangle 21"/>
          <p:cNvSpPr>
            <a:spLocks noChangeArrowheads="1"/>
          </p:cNvSpPr>
          <p:nvPr/>
        </p:nvSpPr>
        <p:spPr bwMode="auto">
          <a:xfrm>
            <a:off x="107950" y="1341438"/>
            <a:ext cx="2447925" cy="2292350"/>
          </a:xfrm>
          <a:prstGeom prst="rect">
            <a:avLst/>
          </a:prstGeom>
          <a:solidFill>
            <a:srgbClr val="008000"/>
          </a:solidFill>
          <a:ln w="9525">
            <a:solidFill>
              <a:srgbClr val="FF0000"/>
            </a:solidFill>
            <a:miter lim="800000"/>
            <a:headEnd/>
            <a:tailEnd/>
          </a:ln>
        </p:spPr>
        <p:txBody>
          <a:bodyPr>
            <a:spAutoFit/>
          </a:bodyPr>
          <a:lstStyle/>
          <a:p>
            <a:r>
              <a:rPr lang="zh-CN" altLang="en-US" sz="2400" b="1">
                <a:solidFill>
                  <a:schemeClr val="bg1"/>
                </a:solidFill>
              </a:rPr>
              <a:t>又称糖酵解途径（</a:t>
            </a:r>
            <a:r>
              <a:rPr lang="en-US" altLang="zh-CN" sz="2400" b="1">
                <a:solidFill>
                  <a:schemeClr val="bg1"/>
                </a:solidFill>
              </a:rPr>
              <a:t>glycolysis) </a:t>
            </a:r>
            <a:r>
              <a:rPr lang="zh-CN" altLang="en-US" sz="2400" b="1">
                <a:solidFill>
                  <a:schemeClr val="bg1"/>
                </a:solidFill>
              </a:rPr>
              <a:t>或已糖二磷酸途径（</a:t>
            </a:r>
            <a:r>
              <a:rPr lang="en-US" altLang="zh-CN" sz="2400" b="1">
                <a:solidFill>
                  <a:schemeClr val="bg1"/>
                </a:solidFill>
              </a:rPr>
              <a:t>hexose diplosphate pathway).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 calcmode="lin" valueType="num">
                                      <p:cBhvr additive="base">
                                        <p:cTn id="7" dur="500" fill="hold"/>
                                        <p:tgtEl>
                                          <p:spTgt spid="23573"/>
                                        </p:tgtEl>
                                        <p:attrNameLst>
                                          <p:attrName>ppt_x</p:attrName>
                                        </p:attrNameLst>
                                      </p:cBhvr>
                                      <p:tavLst>
                                        <p:tav tm="0">
                                          <p:val>
                                            <p:strVal val="#ppt_x"/>
                                          </p:val>
                                        </p:tav>
                                        <p:tav tm="100000">
                                          <p:val>
                                            <p:strVal val="#ppt_x"/>
                                          </p:val>
                                        </p:tav>
                                      </p:tavLst>
                                    </p:anim>
                                    <p:anim calcmode="lin" valueType="num">
                                      <p:cBhvr additive="base">
                                        <p:cTn id="8" dur="500" fill="hold"/>
                                        <p:tgtEl>
                                          <p:spTgt spid="235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3557"/>
                                        </p:tgtEl>
                                        <p:attrNameLst>
                                          <p:attrName>style.visibility</p:attrName>
                                        </p:attrNameLst>
                                      </p:cBhvr>
                                      <p:to>
                                        <p:strVal val="visible"/>
                                      </p:to>
                                    </p:set>
                                    <p:anim calcmode="lin" valueType="num">
                                      <p:cBhvr additive="base">
                                        <p:cTn id="12" dur="500" fill="hold"/>
                                        <p:tgtEl>
                                          <p:spTgt spid="23557"/>
                                        </p:tgtEl>
                                        <p:attrNameLst>
                                          <p:attrName>ppt_x</p:attrName>
                                        </p:attrNameLst>
                                      </p:cBhvr>
                                      <p:tavLst>
                                        <p:tav tm="0">
                                          <p:val>
                                            <p:strVal val="#ppt_x"/>
                                          </p:val>
                                        </p:tav>
                                        <p:tav tm="100000">
                                          <p:val>
                                            <p:strVal val="#ppt_x"/>
                                          </p:val>
                                        </p:tav>
                                      </p:tavLst>
                                    </p:anim>
                                    <p:anim calcmode="lin" valueType="num">
                                      <p:cBhvr additive="base">
                                        <p:cTn id="13" dur="500" fill="hold"/>
                                        <p:tgtEl>
                                          <p:spTgt spid="235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98" name="Picture 22"/>
          <p:cNvPicPr>
            <a:picLocks noChangeAspect="1" noChangeArrowheads="1"/>
          </p:cNvPicPr>
          <p:nvPr/>
        </p:nvPicPr>
        <p:blipFill>
          <a:blip r:embed="rId2" cstate="print"/>
          <a:srcRect/>
          <a:stretch>
            <a:fillRect/>
          </a:stretch>
        </p:blipFill>
        <p:spPr bwMode="auto">
          <a:xfrm>
            <a:off x="0" y="0"/>
            <a:ext cx="4800600" cy="6858000"/>
          </a:xfrm>
          <a:prstGeom prst="rect">
            <a:avLst/>
          </a:prstGeom>
          <a:noFill/>
          <a:ln w="9525">
            <a:solidFill>
              <a:srgbClr val="FF6600"/>
            </a:solidFill>
            <a:miter lim="800000"/>
            <a:headEnd/>
            <a:tailEnd/>
          </a:ln>
        </p:spPr>
      </p:pic>
      <p:sp>
        <p:nvSpPr>
          <p:cNvPr id="24599" name="Rectangle 23"/>
          <p:cNvSpPr>
            <a:spLocks noChangeArrowheads="1"/>
          </p:cNvSpPr>
          <p:nvPr/>
        </p:nvSpPr>
        <p:spPr bwMode="auto">
          <a:xfrm>
            <a:off x="4975225" y="274638"/>
            <a:ext cx="3470275" cy="762000"/>
          </a:xfrm>
          <a:prstGeom prst="rect">
            <a:avLst/>
          </a:prstGeom>
          <a:noFill/>
          <a:ln w="9525">
            <a:noFill/>
            <a:miter lim="800000"/>
            <a:headEnd/>
            <a:tailEnd/>
          </a:ln>
        </p:spPr>
        <p:txBody>
          <a:bodyPr anchor="ctr"/>
          <a:lstStyle/>
          <a:p>
            <a:pPr algn="ctr"/>
            <a:r>
              <a:rPr lang="en-GB" altLang="zh-CN" sz="2400" b="1">
                <a:solidFill>
                  <a:srgbClr val="FFCC66"/>
                </a:solidFill>
                <a:latin typeface="宋体" pitchFamily="2" charset="-122"/>
              </a:rPr>
              <a:t>EMP</a:t>
            </a:r>
            <a:r>
              <a:rPr lang="zh-CN" altLang="en-GB" sz="2400" b="1">
                <a:solidFill>
                  <a:srgbClr val="FFCC66"/>
                </a:solidFill>
                <a:latin typeface="宋体" pitchFamily="2" charset="-122"/>
              </a:rPr>
              <a:t>途径特点：</a:t>
            </a:r>
            <a:endParaRPr lang="zh-CN" altLang="en-US" sz="2400" b="1">
              <a:solidFill>
                <a:srgbClr val="FFCC66"/>
              </a:solidFill>
              <a:latin typeface="宋体" pitchFamily="2" charset="-122"/>
            </a:endParaRPr>
          </a:p>
        </p:txBody>
      </p:sp>
      <p:sp>
        <p:nvSpPr>
          <p:cNvPr id="24600" name="Text Box 24"/>
          <p:cNvSpPr txBox="1">
            <a:spLocks noChangeArrowheads="1"/>
          </p:cNvSpPr>
          <p:nvPr/>
        </p:nvSpPr>
        <p:spPr bwMode="auto">
          <a:xfrm>
            <a:off x="4932363" y="981075"/>
            <a:ext cx="4067175" cy="4665663"/>
          </a:xfrm>
          <a:prstGeom prst="rect">
            <a:avLst/>
          </a:prstGeom>
          <a:solidFill>
            <a:srgbClr val="A6F6F8"/>
          </a:solidFill>
          <a:ln w="9525">
            <a:solidFill>
              <a:srgbClr val="FF0000"/>
            </a:solidFill>
            <a:miter lim="800000"/>
            <a:headEnd/>
            <a:tailEnd/>
          </a:ln>
        </p:spPr>
        <p:txBody>
          <a:bodyPr>
            <a:spAutoFit/>
          </a:bodyPr>
          <a:lstStyle/>
          <a:p>
            <a:pPr>
              <a:spcBef>
                <a:spcPct val="50000"/>
              </a:spcBef>
              <a:buClr>
                <a:srgbClr val="FF9900"/>
              </a:buClr>
              <a:buSzPct val="60000"/>
              <a:buFont typeface="Wingdings 2" pitchFamily="18" charset="2"/>
              <a:buNone/>
            </a:pPr>
            <a:r>
              <a:rPr kumimoji="1" lang="zh-CN" altLang="en-GB" sz="2400" b="1">
                <a:solidFill>
                  <a:srgbClr val="0000FF"/>
                </a:solidFill>
                <a:latin typeface="楷体_GB2312" pitchFamily="49" charset="-122"/>
                <a:ea typeface="楷体_GB2312" pitchFamily="49" charset="-122"/>
              </a:rPr>
              <a:t>葡萄糖分子经转化成</a:t>
            </a:r>
            <a:r>
              <a:rPr kumimoji="1" lang="en-US" altLang="zh-CN" sz="2400" b="1">
                <a:solidFill>
                  <a:srgbClr val="0000FF"/>
                </a:solidFill>
                <a:latin typeface="楷体_GB2312" pitchFamily="49" charset="-122"/>
                <a:ea typeface="楷体_GB2312" pitchFamily="49" charset="-122"/>
              </a:rPr>
              <a:t>1</a:t>
            </a:r>
            <a:r>
              <a:rPr kumimoji="1" lang="zh-CN" altLang="en-US" sz="2400" b="1">
                <a:solidFill>
                  <a:srgbClr val="0000FF"/>
                </a:solidFill>
                <a:latin typeface="楷体_GB2312" pitchFamily="49" charset="-122"/>
                <a:ea typeface="楷体_GB2312" pitchFamily="49" charset="-122"/>
              </a:rPr>
              <a:t>，</a:t>
            </a:r>
            <a:r>
              <a:rPr kumimoji="1" lang="en-US" altLang="zh-CN" sz="2400" b="1">
                <a:solidFill>
                  <a:srgbClr val="0000FF"/>
                </a:solidFill>
                <a:latin typeface="楷体_GB2312" pitchFamily="49" charset="-122"/>
                <a:ea typeface="楷体_GB2312" pitchFamily="49" charset="-122"/>
              </a:rPr>
              <a:t>6</a:t>
            </a:r>
            <a:r>
              <a:rPr kumimoji="1" lang="en-US" altLang="zh-CN" sz="2400" b="1">
                <a:solidFill>
                  <a:srgbClr val="0000FF"/>
                </a:solidFill>
                <a:latin typeface="Times New Roman" pitchFamily="18" charset="0"/>
                <a:ea typeface="楷体_GB2312" pitchFamily="49" charset="-122"/>
              </a:rPr>
              <a:t>—</a:t>
            </a:r>
            <a:r>
              <a:rPr kumimoji="1" lang="zh-CN" altLang="en-US" sz="2400" b="1">
                <a:solidFill>
                  <a:srgbClr val="0000FF"/>
                </a:solidFill>
                <a:latin typeface="楷体_GB2312" pitchFamily="49" charset="-122"/>
                <a:ea typeface="楷体_GB2312" pitchFamily="49" charset="-122"/>
              </a:rPr>
              <a:t>二磷酸果糖后，在醛缩酶的催化下，裂解成两个三碳化合物分子，即磷酸二羟丙酮和</a:t>
            </a:r>
            <a:r>
              <a:rPr kumimoji="1" lang="zh-CN" altLang="en-GB" sz="2400" b="1">
                <a:solidFill>
                  <a:srgbClr val="0000FF"/>
                </a:solidFill>
                <a:latin typeface="楷体_GB2312" pitchFamily="49" charset="-122"/>
                <a:ea typeface="楷体_GB2312" pitchFamily="49" charset="-122"/>
              </a:rPr>
              <a:t>3-磷酸甘油醛。 3-磷酸甘油醛被进一步氧化生成2分子丙酮酸，</a:t>
            </a:r>
            <a:endParaRPr kumimoji="1" lang="zh-CN" altLang="en-US" sz="2400" b="1">
              <a:solidFill>
                <a:srgbClr val="0000FF"/>
              </a:solidFill>
              <a:latin typeface="楷体_GB2312" pitchFamily="49" charset="-122"/>
              <a:ea typeface="楷体_GB2312" pitchFamily="49" charset="-122"/>
            </a:endParaRPr>
          </a:p>
          <a:p>
            <a:pPr>
              <a:spcBef>
                <a:spcPct val="50000"/>
              </a:spcBef>
              <a:buClr>
                <a:srgbClr val="FF9900"/>
              </a:buClr>
              <a:buSzPct val="60000"/>
              <a:buFont typeface="Wingdings 2" pitchFamily="18" charset="2"/>
              <a:buNone/>
            </a:pPr>
            <a:r>
              <a:rPr kumimoji="1" lang="zh-CN" altLang="en-GB" sz="2400" b="1">
                <a:solidFill>
                  <a:srgbClr val="0000FF"/>
                </a:solidFill>
                <a:latin typeface="楷体_GB2312" pitchFamily="49" charset="-122"/>
                <a:ea typeface="楷体_GB2312" pitchFamily="49" charset="-122"/>
              </a:rPr>
              <a:t>1分子葡萄糖可降解成2分子3-磷酸甘油醛，并消耗2分子</a:t>
            </a:r>
            <a:r>
              <a:rPr kumimoji="1" lang="en-GB" altLang="zh-CN" sz="2400" b="1">
                <a:solidFill>
                  <a:srgbClr val="0000FF"/>
                </a:solidFill>
                <a:latin typeface="楷体_GB2312" pitchFamily="49" charset="-122"/>
                <a:ea typeface="楷体_GB2312" pitchFamily="49" charset="-122"/>
              </a:rPr>
              <a:t>ATP。</a:t>
            </a:r>
            <a:r>
              <a:rPr kumimoji="1" lang="zh-CN" altLang="en-GB" sz="2400" b="1">
                <a:solidFill>
                  <a:srgbClr val="0000FF"/>
                </a:solidFill>
                <a:latin typeface="楷体_GB2312" pitchFamily="49" charset="-122"/>
                <a:ea typeface="楷体_GB2312" pitchFamily="49" charset="-122"/>
              </a:rPr>
              <a:t>2分子3-磷酸甘油醛被氧化生成2分子丙酮酸，2分子</a:t>
            </a:r>
            <a:r>
              <a:rPr kumimoji="1" lang="en-GB" altLang="zh-CN" sz="2400" b="1">
                <a:solidFill>
                  <a:srgbClr val="0000FF"/>
                </a:solidFill>
                <a:latin typeface="楷体_GB2312" pitchFamily="49" charset="-122"/>
                <a:ea typeface="楷体_GB2312" pitchFamily="49" charset="-122"/>
              </a:rPr>
              <a:t>NADH2</a:t>
            </a:r>
            <a:r>
              <a:rPr kumimoji="1" lang="zh-CN" altLang="en-GB" sz="2400" b="1">
                <a:solidFill>
                  <a:srgbClr val="0000FF"/>
                </a:solidFill>
                <a:latin typeface="楷体_GB2312" pitchFamily="49" charset="-122"/>
                <a:ea typeface="楷体_GB2312" pitchFamily="49" charset="-122"/>
              </a:rPr>
              <a:t>和4分子</a:t>
            </a:r>
            <a:r>
              <a:rPr kumimoji="1" lang="en-GB" altLang="zh-CN" sz="2400" b="1">
                <a:solidFill>
                  <a:srgbClr val="0000FF"/>
                </a:solidFill>
                <a:latin typeface="楷体_GB2312" pitchFamily="49" charset="-122"/>
                <a:ea typeface="楷体_GB2312" pitchFamily="49" charset="-122"/>
              </a:rPr>
              <a:t>ATP。</a:t>
            </a:r>
            <a:endParaRPr kumimoji="1" lang="zh-CN" altLang="en-US" sz="2400">
              <a:solidFill>
                <a:srgbClr val="0000FF"/>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4598"/>
                                        </p:tgtEl>
                                        <p:attrNameLst>
                                          <p:attrName>style.visibility</p:attrName>
                                        </p:attrNameLst>
                                      </p:cBhvr>
                                      <p:to>
                                        <p:strVal val="visible"/>
                                      </p:to>
                                    </p:set>
                                    <p:anim calcmode="lin" valueType="num">
                                      <p:cBhvr additive="base">
                                        <p:cTn id="7" dur="500" fill="hold"/>
                                        <p:tgtEl>
                                          <p:spTgt spid="24598"/>
                                        </p:tgtEl>
                                        <p:attrNameLst>
                                          <p:attrName>ppt_x</p:attrName>
                                        </p:attrNameLst>
                                      </p:cBhvr>
                                      <p:tavLst>
                                        <p:tav tm="0">
                                          <p:val>
                                            <p:strVal val="0-#ppt_w/2"/>
                                          </p:val>
                                        </p:tav>
                                        <p:tav tm="100000">
                                          <p:val>
                                            <p:strVal val="#ppt_x"/>
                                          </p:val>
                                        </p:tav>
                                      </p:tavLst>
                                    </p:anim>
                                    <p:anim calcmode="lin" valueType="num">
                                      <p:cBhvr additive="base">
                                        <p:cTn id="8" dur="500" fill="hold"/>
                                        <p:tgtEl>
                                          <p:spTgt spid="245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4599"/>
                                        </p:tgtEl>
                                        <p:attrNameLst>
                                          <p:attrName>style.visibility</p:attrName>
                                        </p:attrNameLst>
                                      </p:cBhvr>
                                      <p:to>
                                        <p:strVal val="visible"/>
                                      </p:to>
                                    </p:set>
                                    <p:anim calcmode="lin" valueType="num">
                                      <p:cBhvr additive="base">
                                        <p:cTn id="12" dur="500" fill="hold"/>
                                        <p:tgtEl>
                                          <p:spTgt spid="24599"/>
                                        </p:tgtEl>
                                        <p:attrNameLst>
                                          <p:attrName>ppt_x</p:attrName>
                                        </p:attrNameLst>
                                      </p:cBhvr>
                                      <p:tavLst>
                                        <p:tav tm="0">
                                          <p:val>
                                            <p:strVal val="0-#ppt_w/2"/>
                                          </p:val>
                                        </p:tav>
                                        <p:tav tm="100000">
                                          <p:val>
                                            <p:strVal val="#ppt_x"/>
                                          </p:val>
                                        </p:tav>
                                      </p:tavLst>
                                    </p:anim>
                                    <p:anim calcmode="lin" valueType="num">
                                      <p:cBhvr additive="base">
                                        <p:cTn id="13" dur="500" fill="hold"/>
                                        <p:tgtEl>
                                          <p:spTgt spid="2459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4600"/>
                                        </p:tgtEl>
                                        <p:attrNameLst>
                                          <p:attrName>style.visibility</p:attrName>
                                        </p:attrNameLst>
                                      </p:cBhvr>
                                      <p:to>
                                        <p:strVal val="visible"/>
                                      </p:to>
                                    </p:set>
                                    <p:anim calcmode="lin" valueType="num">
                                      <p:cBhvr additive="base">
                                        <p:cTn id="17" dur="500" fill="hold"/>
                                        <p:tgtEl>
                                          <p:spTgt spid="24600"/>
                                        </p:tgtEl>
                                        <p:attrNameLst>
                                          <p:attrName>ppt_x</p:attrName>
                                        </p:attrNameLst>
                                      </p:cBhvr>
                                      <p:tavLst>
                                        <p:tav tm="0">
                                          <p:val>
                                            <p:strVal val="0-#ppt_w/2"/>
                                          </p:val>
                                        </p:tav>
                                        <p:tav tm="100000">
                                          <p:val>
                                            <p:strVal val="#ppt_x"/>
                                          </p:val>
                                        </p:tav>
                                      </p:tavLst>
                                    </p:anim>
                                    <p:anim calcmode="lin" valueType="num">
                                      <p:cBhvr additive="base">
                                        <p:cTn id="18" dur="500" fill="hold"/>
                                        <p:tgtEl>
                                          <p:spTgt spid="246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9" grpId="0"/>
      <p:bldP spid="246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glycolysis000000"/>
          <p:cNvPicPr>
            <a:picLocks noChangeAspect="1" noChangeArrowheads="1"/>
          </p:cNvPicPr>
          <p:nvPr/>
        </p:nvPicPr>
        <p:blipFill>
          <a:blip r:embed="rId2" cstate="print"/>
          <a:srcRect/>
          <a:stretch>
            <a:fillRect/>
          </a:stretch>
        </p:blipFill>
        <p:spPr bwMode="auto">
          <a:xfrm>
            <a:off x="2051050" y="0"/>
            <a:ext cx="6629400" cy="6858000"/>
          </a:xfrm>
          <a:prstGeom prst="rect">
            <a:avLst/>
          </a:prstGeom>
          <a:solidFill>
            <a:srgbClr val="FFFF99"/>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1+#ppt_w/2"/>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nvGraphicFramePr>
        <p:xfrm>
          <a:off x="0" y="-6350"/>
          <a:ext cx="9144000" cy="6858000"/>
        </p:xfrm>
        <a:graphic>
          <a:graphicData uri="http://schemas.openxmlformats.org/presentationml/2006/ole">
            <p:oleObj spid="_x0000_s2050" name="幻灯片" r:id="rId3" imgW="5079441" imgH="3809854" progId="PowerPoint.Slide.8">
              <p:embed/>
            </p:oleObj>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1835150" y="404813"/>
            <a:ext cx="5472113" cy="1143000"/>
          </a:xfrm>
          <a:prstGeom prst="rect">
            <a:avLst/>
          </a:prstGeom>
          <a:noFill/>
          <a:ln w="9525">
            <a:solidFill>
              <a:srgbClr val="00CC00"/>
            </a:solidFill>
            <a:miter lim="800000"/>
            <a:headEnd/>
            <a:tailEnd/>
          </a:ln>
        </p:spPr>
        <p:txBody>
          <a:bodyPr anchor="ctr"/>
          <a:lstStyle/>
          <a:p>
            <a:pPr algn="ctr"/>
            <a:r>
              <a:rPr lang="en-US" altLang="zh-CN" sz="3600" b="1">
                <a:solidFill>
                  <a:srgbClr val="FFCC66"/>
                </a:solidFill>
                <a:ea typeface="楷体_GB2312" pitchFamily="49" charset="-122"/>
              </a:rPr>
              <a:t>EMP</a:t>
            </a:r>
            <a:r>
              <a:rPr lang="zh-CN" altLang="en-US" sz="3600" b="1">
                <a:solidFill>
                  <a:srgbClr val="FFCC66"/>
                </a:solidFill>
                <a:ea typeface="楷体_GB2312" pitchFamily="49" charset="-122"/>
              </a:rPr>
              <a:t>途径关键步骤</a:t>
            </a:r>
          </a:p>
        </p:txBody>
      </p:sp>
      <p:sp>
        <p:nvSpPr>
          <p:cNvPr id="27653" name="Text Box 5"/>
          <p:cNvSpPr txBox="1">
            <a:spLocks noChangeArrowheads="1"/>
          </p:cNvSpPr>
          <p:nvPr/>
        </p:nvSpPr>
        <p:spPr bwMode="auto">
          <a:xfrm>
            <a:off x="762000" y="1828800"/>
            <a:ext cx="8001000" cy="4098925"/>
          </a:xfrm>
          <a:prstGeom prst="rect">
            <a:avLst/>
          </a:prstGeom>
          <a:solidFill>
            <a:schemeClr val="tx2"/>
          </a:solidFill>
          <a:ln w="9525">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kumimoji="1" lang="en-US" altLang="zh-CN" sz="3200" b="1">
                <a:solidFill>
                  <a:schemeClr val="accent1"/>
                </a:solidFill>
                <a:latin typeface="Times New Roman" pitchFamily="18" charset="0"/>
                <a:ea typeface="楷体_GB2312" pitchFamily="49" charset="-122"/>
              </a:rPr>
              <a:t>1.   </a:t>
            </a:r>
            <a:r>
              <a:rPr kumimoji="1" lang="zh-CN" altLang="en-US" sz="3200" b="1">
                <a:solidFill>
                  <a:schemeClr val="accent1"/>
                </a:solidFill>
                <a:latin typeface="Times New Roman" pitchFamily="18" charset="0"/>
                <a:ea typeface="楷体_GB2312" pitchFamily="49" charset="-122"/>
              </a:rPr>
              <a:t>葡萄糖磷酸化→</a:t>
            </a:r>
            <a:r>
              <a:rPr kumimoji="1" lang="en-US" altLang="zh-CN" sz="3200" b="1">
                <a:solidFill>
                  <a:schemeClr val="accent1"/>
                </a:solidFill>
                <a:latin typeface="Times New Roman" pitchFamily="18" charset="0"/>
                <a:ea typeface="楷体_GB2312" pitchFamily="49" charset="-122"/>
              </a:rPr>
              <a:t>1.6</a:t>
            </a:r>
            <a:r>
              <a:rPr kumimoji="1" lang="zh-CN" altLang="en-US" sz="3200" b="1">
                <a:solidFill>
                  <a:schemeClr val="accent1"/>
                </a:solidFill>
                <a:latin typeface="Times New Roman" pitchFamily="18" charset="0"/>
                <a:ea typeface="楷体_GB2312" pitchFamily="49" charset="-122"/>
              </a:rPr>
              <a:t>二磷酸果糖</a:t>
            </a:r>
            <a:r>
              <a:rPr kumimoji="1" lang="en-US" altLang="zh-CN" sz="3200" b="1">
                <a:solidFill>
                  <a:schemeClr val="accent1"/>
                </a:solidFill>
                <a:latin typeface="Times New Roman" pitchFamily="18" charset="0"/>
                <a:ea typeface="楷体_GB2312" pitchFamily="49" charset="-122"/>
              </a:rPr>
              <a:t>(</a:t>
            </a:r>
            <a:r>
              <a:rPr kumimoji="1" lang="zh-CN" altLang="en-US" sz="3200" b="1">
                <a:solidFill>
                  <a:schemeClr val="accent1"/>
                </a:solidFill>
                <a:latin typeface="Times New Roman" pitchFamily="18" charset="0"/>
                <a:ea typeface="楷体_GB2312" pitchFamily="49" charset="-122"/>
              </a:rPr>
              <a:t>耗能</a:t>
            </a:r>
            <a:r>
              <a:rPr kumimoji="1" lang="en-US" altLang="zh-CN" sz="3200" b="1">
                <a:solidFill>
                  <a:schemeClr val="accent1"/>
                </a:solidFill>
                <a:latin typeface="Times New Roman" pitchFamily="18" charset="0"/>
                <a:ea typeface="楷体_GB2312" pitchFamily="49" charset="-122"/>
              </a:rPr>
              <a:t>)</a:t>
            </a:r>
          </a:p>
          <a:p>
            <a:pPr>
              <a:spcBef>
                <a:spcPct val="20000"/>
              </a:spcBef>
              <a:buClr>
                <a:schemeClr val="accent2"/>
              </a:buClr>
              <a:buSzPct val="80000"/>
              <a:buFont typeface="Wingdings" pitchFamily="2" charset="2"/>
              <a:buNone/>
            </a:pPr>
            <a:r>
              <a:rPr kumimoji="1" lang="en-US" altLang="zh-CN" sz="3200" b="1">
                <a:solidFill>
                  <a:schemeClr val="accent1"/>
                </a:solidFill>
                <a:latin typeface="Times New Roman" pitchFamily="18" charset="0"/>
                <a:ea typeface="楷体_GB2312" pitchFamily="49" charset="-122"/>
              </a:rPr>
              <a:t>2.   1.6</a:t>
            </a:r>
            <a:r>
              <a:rPr kumimoji="1" lang="zh-CN" altLang="en-US" sz="3200" b="1">
                <a:solidFill>
                  <a:schemeClr val="accent1"/>
                </a:solidFill>
                <a:latin typeface="Times New Roman" pitchFamily="18" charset="0"/>
                <a:ea typeface="楷体_GB2312" pitchFamily="49" charset="-122"/>
              </a:rPr>
              <a:t>二磷酸果糖→</a:t>
            </a:r>
            <a:r>
              <a:rPr kumimoji="1" lang="en-US" altLang="zh-CN" sz="3200" b="1">
                <a:solidFill>
                  <a:schemeClr val="accent1"/>
                </a:solidFill>
                <a:latin typeface="Times New Roman" pitchFamily="18" charset="0"/>
                <a:ea typeface="楷体_GB2312" pitchFamily="49" charset="-122"/>
              </a:rPr>
              <a:t>2</a:t>
            </a:r>
            <a:r>
              <a:rPr kumimoji="1" lang="zh-CN" altLang="en-US" sz="3200" b="1">
                <a:solidFill>
                  <a:schemeClr val="accent1"/>
                </a:solidFill>
                <a:latin typeface="Times New Roman" pitchFamily="18" charset="0"/>
                <a:ea typeface="楷体_GB2312" pitchFamily="49" charset="-122"/>
              </a:rPr>
              <a:t>分子</a:t>
            </a:r>
            <a:r>
              <a:rPr kumimoji="1" lang="en-US" altLang="zh-CN" sz="3200" b="1">
                <a:solidFill>
                  <a:schemeClr val="accent1"/>
                </a:solidFill>
                <a:latin typeface="Times New Roman" pitchFamily="18" charset="0"/>
                <a:ea typeface="楷体_GB2312" pitchFamily="49" charset="-122"/>
              </a:rPr>
              <a:t>3-</a:t>
            </a:r>
            <a:r>
              <a:rPr kumimoji="1" lang="zh-CN" altLang="en-US" sz="3200" b="1">
                <a:solidFill>
                  <a:schemeClr val="accent1"/>
                </a:solidFill>
                <a:latin typeface="Times New Roman" pitchFamily="18" charset="0"/>
                <a:ea typeface="楷体_GB2312" pitchFamily="49" charset="-122"/>
              </a:rPr>
              <a:t>磷酸甘油醛</a:t>
            </a:r>
          </a:p>
          <a:p>
            <a:pPr>
              <a:spcBef>
                <a:spcPct val="20000"/>
              </a:spcBef>
              <a:buClr>
                <a:schemeClr val="accent2"/>
              </a:buClr>
              <a:buSzPct val="80000"/>
              <a:buFont typeface="Wingdings" pitchFamily="2" charset="2"/>
              <a:buNone/>
            </a:pPr>
            <a:r>
              <a:rPr kumimoji="1" lang="en-US" altLang="zh-CN" sz="3200" b="1">
                <a:solidFill>
                  <a:schemeClr val="accent1"/>
                </a:solidFill>
                <a:latin typeface="Times New Roman" pitchFamily="18" charset="0"/>
                <a:ea typeface="楷体_GB2312" pitchFamily="49" charset="-122"/>
              </a:rPr>
              <a:t>3.   3-</a:t>
            </a:r>
            <a:r>
              <a:rPr kumimoji="1" lang="zh-CN" altLang="en-US" sz="3200" b="1">
                <a:solidFill>
                  <a:schemeClr val="accent1"/>
                </a:solidFill>
                <a:latin typeface="Times New Roman" pitchFamily="18" charset="0"/>
                <a:ea typeface="楷体_GB2312" pitchFamily="49" charset="-122"/>
              </a:rPr>
              <a:t>磷酸甘油醛→丙酮酸</a:t>
            </a:r>
          </a:p>
          <a:p>
            <a:pPr>
              <a:spcBef>
                <a:spcPct val="20000"/>
              </a:spcBef>
              <a:buClr>
                <a:schemeClr val="accent2"/>
              </a:buClr>
              <a:buSzPct val="80000"/>
              <a:buFont typeface="Wingdings" pitchFamily="2" charset="2"/>
              <a:buNone/>
            </a:pPr>
            <a:r>
              <a:rPr kumimoji="1" lang="zh-CN" altLang="en-US" sz="4000" b="1">
                <a:solidFill>
                  <a:schemeClr val="accent1"/>
                </a:solidFill>
                <a:latin typeface="Times New Roman" pitchFamily="18" charset="0"/>
                <a:ea typeface="隶书" pitchFamily="49" charset="-122"/>
              </a:rPr>
              <a:t>总反应式：</a:t>
            </a:r>
          </a:p>
          <a:p>
            <a:pPr>
              <a:spcBef>
                <a:spcPct val="20000"/>
              </a:spcBef>
              <a:buClr>
                <a:schemeClr val="accent2"/>
              </a:buClr>
              <a:buSzPct val="80000"/>
              <a:buFont typeface="Wingdings" pitchFamily="2" charset="2"/>
              <a:buNone/>
            </a:pPr>
            <a:r>
              <a:rPr kumimoji="1" lang="zh-CN" altLang="en-US" sz="2400" b="1">
                <a:solidFill>
                  <a:schemeClr val="accent1"/>
                </a:solidFill>
                <a:latin typeface="Times New Roman" pitchFamily="18" charset="0"/>
                <a:ea typeface="仿宋_GB2312" pitchFamily="49" charset="-122"/>
              </a:rPr>
              <a:t>葡萄糖</a:t>
            </a:r>
            <a:r>
              <a:rPr kumimoji="1" lang="en-US" altLang="zh-CN" sz="2400" b="1">
                <a:solidFill>
                  <a:schemeClr val="accent1"/>
                </a:solidFill>
                <a:latin typeface="Times New Roman" pitchFamily="18" charset="0"/>
                <a:ea typeface="仿宋_GB2312" pitchFamily="49" charset="-122"/>
              </a:rPr>
              <a:t>+2NAD+2Pi+2ADP →2</a:t>
            </a:r>
            <a:r>
              <a:rPr kumimoji="1" lang="zh-CN" altLang="en-US" sz="2400" b="1">
                <a:solidFill>
                  <a:schemeClr val="accent1"/>
                </a:solidFill>
                <a:latin typeface="Times New Roman" pitchFamily="18" charset="0"/>
                <a:ea typeface="仿宋_GB2312" pitchFamily="49" charset="-122"/>
              </a:rPr>
              <a:t>丙酮酸</a:t>
            </a:r>
            <a:r>
              <a:rPr kumimoji="1" lang="en-US" altLang="zh-CN" sz="2400" b="1">
                <a:solidFill>
                  <a:schemeClr val="accent1"/>
                </a:solidFill>
                <a:latin typeface="Times New Roman" pitchFamily="18" charset="0"/>
                <a:ea typeface="仿宋_GB2312" pitchFamily="49" charset="-122"/>
              </a:rPr>
              <a:t>+2NADH</a:t>
            </a:r>
            <a:r>
              <a:rPr kumimoji="1" lang="en-US" altLang="zh-CN" sz="2400" b="1" baseline="-25000">
                <a:solidFill>
                  <a:schemeClr val="accent1"/>
                </a:solidFill>
                <a:latin typeface="Times New Roman" pitchFamily="18" charset="0"/>
                <a:ea typeface="仿宋_GB2312" pitchFamily="49" charset="-122"/>
              </a:rPr>
              <a:t>2</a:t>
            </a:r>
            <a:r>
              <a:rPr kumimoji="1" lang="en-US" altLang="zh-CN" sz="2400" b="1">
                <a:solidFill>
                  <a:schemeClr val="accent1"/>
                </a:solidFill>
                <a:latin typeface="Times New Roman" pitchFamily="18" charset="0"/>
                <a:ea typeface="仿宋_GB2312" pitchFamily="49" charset="-122"/>
              </a:rPr>
              <a:t>+2ATP</a:t>
            </a:r>
          </a:p>
          <a:p>
            <a:pPr>
              <a:spcBef>
                <a:spcPct val="20000"/>
              </a:spcBef>
              <a:buClr>
                <a:schemeClr val="accent2"/>
              </a:buClr>
              <a:buSzPct val="80000"/>
              <a:buFont typeface="Wingdings" pitchFamily="2" charset="2"/>
              <a:buNone/>
            </a:pPr>
            <a:r>
              <a:rPr kumimoji="1" lang="en-US" altLang="zh-CN" sz="2400" b="1">
                <a:solidFill>
                  <a:schemeClr val="accent1"/>
                </a:solidFill>
                <a:latin typeface="Times New Roman" pitchFamily="18" charset="0"/>
                <a:ea typeface="仿宋_GB2312" pitchFamily="49" charset="-122"/>
              </a:rPr>
              <a:t>                                               </a:t>
            </a:r>
            <a:r>
              <a:rPr kumimoji="1" lang="en-US" altLang="zh-CN" sz="2800" b="1">
                <a:solidFill>
                  <a:schemeClr val="accent1"/>
                </a:solidFill>
                <a:latin typeface="Times New Roman" pitchFamily="18" charset="0"/>
                <a:ea typeface="仿宋_GB2312" pitchFamily="49" charset="-122"/>
              </a:rPr>
              <a:t>CoA </a:t>
            </a:r>
            <a:r>
              <a:rPr kumimoji="1" lang="en-US" altLang="zh-CN" sz="3600" b="1">
                <a:solidFill>
                  <a:schemeClr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harset="0"/>
                <a:ea typeface="仿宋_GB2312" pitchFamily="49" charset="-122"/>
              </a:rPr>
              <a:t>丙酮酸脱氢酶</a:t>
            </a:r>
          </a:p>
          <a:p>
            <a:pPr>
              <a:spcBef>
                <a:spcPct val="20000"/>
              </a:spcBef>
              <a:buClr>
                <a:schemeClr val="accent2"/>
              </a:buClr>
              <a:buSzPct val="80000"/>
              <a:buFont typeface="Wingdings" pitchFamily="2" charset="2"/>
              <a:buNone/>
            </a:pPr>
            <a:r>
              <a:rPr kumimoji="1" lang="zh-CN" altLang="en-US" sz="2400" b="1">
                <a:solidFill>
                  <a:schemeClr val="accent1"/>
                </a:solidFill>
                <a:latin typeface="Times New Roman" pitchFamily="18" charset="0"/>
                <a:ea typeface="仿宋_GB2312" pitchFamily="49" charset="-122"/>
              </a:rPr>
              <a:t>                                       </a:t>
            </a:r>
            <a:r>
              <a:rPr kumimoji="1" lang="zh-CN" altLang="en-US" sz="2800" b="1">
                <a:solidFill>
                  <a:schemeClr val="accent1"/>
                </a:solidFill>
                <a:latin typeface="Times New Roman" pitchFamily="18" charset="0"/>
                <a:ea typeface="仿宋_GB2312" pitchFamily="49" charset="-122"/>
              </a:rPr>
              <a:t>乙酰</a:t>
            </a:r>
            <a:r>
              <a:rPr kumimoji="1" lang="en-US" altLang="zh-CN" sz="2800" b="1">
                <a:solidFill>
                  <a:schemeClr val="accent1"/>
                </a:solidFill>
                <a:latin typeface="Times New Roman" pitchFamily="18" charset="0"/>
                <a:ea typeface="仿宋_GB2312" pitchFamily="49" charset="-122"/>
              </a:rPr>
              <a:t>CoA</a:t>
            </a:r>
            <a:r>
              <a:rPr kumimoji="1" lang="zh-CN" altLang="en-US" sz="2400" b="1">
                <a:solidFill>
                  <a:schemeClr val="accent1"/>
                </a:solidFill>
                <a:latin typeface="Times New Roman" pitchFamily="18" charset="0"/>
                <a:ea typeface="仿宋_GB2312" pitchFamily="49" charset="-122"/>
              </a:rPr>
              <a:t>， </a:t>
            </a:r>
            <a:r>
              <a:rPr kumimoji="1" lang="zh-CN" altLang="en-US" sz="2800" b="1">
                <a:solidFill>
                  <a:schemeClr val="accent1"/>
                </a:solidFill>
                <a:latin typeface="Times New Roman" pitchFamily="18" charset="0"/>
                <a:ea typeface="仿宋_GB2312" pitchFamily="49" charset="-122"/>
              </a:rPr>
              <a:t>进入</a:t>
            </a:r>
            <a:r>
              <a:rPr kumimoji="1" lang="en-US" altLang="zh-CN" sz="2800" b="1">
                <a:solidFill>
                  <a:schemeClr val="accent1"/>
                </a:solidFill>
                <a:latin typeface="Times New Roman" pitchFamily="18" charset="0"/>
                <a:ea typeface="仿宋_GB2312" pitchFamily="49" charset="-122"/>
              </a:rPr>
              <a:t>TCA</a:t>
            </a:r>
            <a:endParaRPr kumimoji="1" lang="en-US" altLang="zh-CN" sz="2400" b="1">
              <a:solidFill>
                <a:schemeClr val="accent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additive="base">
                                        <p:cTn id="7" dur="500" fill="hold"/>
                                        <p:tgtEl>
                                          <p:spTgt spid="27652"/>
                                        </p:tgtEl>
                                        <p:attrNameLst>
                                          <p:attrName>ppt_x</p:attrName>
                                        </p:attrNameLst>
                                      </p:cBhvr>
                                      <p:tavLst>
                                        <p:tav tm="0">
                                          <p:val>
                                            <p:strVal val="0-#ppt_w/2"/>
                                          </p:val>
                                        </p:tav>
                                        <p:tav tm="100000">
                                          <p:val>
                                            <p:strVal val="#ppt_x"/>
                                          </p:val>
                                        </p:tav>
                                      </p:tavLst>
                                    </p:anim>
                                    <p:anim calcmode="lin" valueType="num">
                                      <p:cBhvr additive="base">
                                        <p:cTn id="8" dur="500" fill="hold"/>
                                        <p:tgtEl>
                                          <p:spTgt spid="276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7653"/>
                                        </p:tgtEl>
                                        <p:attrNameLst>
                                          <p:attrName>style.visibility</p:attrName>
                                        </p:attrNameLst>
                                      </p:cBhvr>
                                      <p:to>
                                        <p:strVal val="visible"/>
                                      </p:to>
                                    </p:set>
                                    <p:anim calcmode="lin" valueType="num">
                                      <p:cBhvr additive="base">
                                        <p:cTn id="13" dur="500" fill="hold"/>
                                        <p:tgtEl>
                                          <p:spTgt spid="27653"/>
                                        </p:tgtEl>
                                        <p:attrNameLst>
                                          <p:attrName>ppt_x</p:attrName>
                                        </p:attrNameLst>
                                      </p:cBhvr>
                                      <p:tavLst>
                                        <p:tav tm="0">
                                          <p:val>
                                            <p:strVal val="0-#ppt_w/2"/>
                                          </p:val>
                                        </p:tav>
                                        <p:tav tm="100000">
                                          <p:val>
                                            <p:strVal val="#ppt_x"/>
                                          </p:val>
                                        </p:tav>
                                      </p:tavLst>
                                    </p:anim>
                                    <p:anim calcmode="lin" valueType="num">
                                      <p:cBhvr additive="base">
                                        <p:cTn id="14"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64371" y="568707"/>
            <a:ext cx="8964488" cy="5893921"/>
          </a:xfrm>
          <a:prstGeom prst="rect">
            <a:avLst/>
          </a:prstGeom>
          <a:noFill/>
          <a:ln w="19050" cap="rnd">
            <a:solidFill>
              <a:srgbClr val="A6F6F8"/>
            </a:solidFill>
            <a:prstDash val="sysDot"/>
            <a:miter lim="800000"/>
            <a:headEnd/>
            <a:tailEnd/>
          </a:ln>
        </p:spPr>
        <p:txBody>
          <a:bodyPr wrap="square">
            <a:spAutoFit/>
          </a:bodyPr>
          <a:lstStyle/>
          <a:p>
            <a:pPr indent="355600" eaLnBrk="0" hangingPunct="0">
              <a:lnSpc>
                <a:spcPct val="135000"/>
              </a:lnSpc>
            </a:pPr>
            <a:r>
              <a:rPr kumimoji="1" lang="zh-CN" altLang="en-US" sz="2800" b="1" dirty="0" smtClean="0">
                <a:solidFill>
                  <a:srgbClr val="0000FF"/>
                </a:solidFill>
                <a:latin typeface="Times New Roman" pitchFamily="18" charset="0"/>
                <a:ea typeface="黑体" pitchFamily="49" charset="-122"/>
              </a:rPr>
              <a:t>                             </a:t>
            </a:r>
            <a:r>
              <a:rPr kumimoji="1" lang="zh-CN" altLang="en-US" sz="3200" b="1" dirty="0" smtClean="0">
                <a:solidFill>
                  <a:srgbClr val="0000FF"/>
                </a:solidFill>
                <a:latin typeface="Times New Roman" pitchFamily="18" charset="0"/>
                <a:ea typeface="黑体" pitchFamily="49" charset="-122"/>
              </a:rPr>
              <a:t>本章学习要求</a:t>
            </a:r>
            <a:endParaRPr kumimoji="1" lang="en-US" altLang="zh-CN" sz="3200" b="1" dirty="0" smtClean="0">
              <a:solidFill>
                <a:srgbClr val="0000FF"/>
              </a:solidFill>
              <a:latin typeface="Times New Roman" pitchFamily="18" charset="0"/>
              <a:ea typeface="黑体" pitchFamily="49" charset="-122"/>
            </a:endParaRPr>
          </a:p>
          <a:p>
            <a:pPr indent="355600" eaLnBrk="0" hangingPunct="0">
              <a:lnSpc>
                <a:spcPct val="135000"/>
              </a:lnSpc>
            </a:pPr>
            <a:r>
              <a:rPr kumimoji="1" lang="zh-CN" altLang="en-US" sz="2800" b="1" dirty="0" smtClean="0">
                <a:solidFill>
                  <a:srgbClr val="0000FF"/>
                </a:solidFill>
                <a:latin typeface="Times New Roman" pitchFamily="18" charset="0"/>
                <a:ea typeface="黑体" pitchFamily="49" charset="-122"/>
              </a:rPr>
              <a:t>掌握</a:t>
            </a:r>
            <a:r>
              <a:rPr kumimoji="1" lang="zh-CN" altLang="en-US" sz="2800" b="1" dirty="0">
                <a:solidFill>
                  <a:srgbClr val="0000FF"/>
                </a:solidFill>
                <a:latin typeface="Times New Roman" pitchFamily="18" charset="0"/>
                <a:ea typeface="黑体" pitchFamily="49" charset="-122"/>
              </a:rPr>
              <a:t>：</a:t>
            </a:r>
            <a:endParaRPr kumimoji="1" lang="zh-CN" altLang="en-US" sz="2400" b="1" dirty="0">
              <a:solidFill>
                <a:srgbClr val="00CC00"/>
              </a:solidFill>
              <a:latin typeface="Times New Roman" pitchFamily="18" charset="0"/>
            </a:endParaRPr>
          </a:p>
          <a:p>
            <a:pPr indent="539750" eaLnBrk="0" hangingPunct="0"/>
            <a:r>
              <a:rPr kumimoji="1" lang="en-US" altLang="zh-CN" sz="2400" b="1" dirty="0">
                <a:solidFill>
                  <a:srgbClr val="00CC00"/>
                </a:solidFill>
                <a:latin typeface="Times New Roman" pitchFamily="18" charset="0"/>
              </a:rPr>
              <a:t>1</a:t>
            </a:r>
            <a:r>
              <a:rPr kumimoji="1" lang="zh-CN" altLang="en-US" sz="2400" b="1" dirty="0">
                <a:solidFill>
                  <a:srgbClr val="00CC00"/>
                </a:solidFill>
                <a:latin typeface="Times New Roman" pitchFamily="18" charset="0"/>
              </a:rPr>
              <a:t>、</a:t>
            </a:r>
            <a:r>
              <a:rPr lang="zh-CN" altLang="en-US" sz="2400" b="1" dirty="0">
                <a:solidFill>
                  <a:srgbClr val="00CC00"/>
                </a:solidFill>
                <a:latin typeface="Times New Roman" pitchFamily="18" charset="0"/>
              </a:rPr>
              <a:t>微生物代谢类型的特点及</a:t>
            </a:r>
            <a:r>
              <a:rPr lang="zh-CN" altLang="en-US" sz="2400" b="1" dirty="0" smtClean="0">
                <a:solidFill>
                  <a:srgbClr val="00CC00"/>
                </a:solidFill>
                <a:latin typeface="Times New Roman" pitchFamily="18" charset="0"/>
              </a:rPr>
              <a:t>多样性；</a:t>
            </a:r>
            <a:endParaRPr lang="zh-CN" altLang="en-US" sz="2400" b="1" dirty="0">
              <a:solidFill>
                <a:srgbClr val="00CC00"/>
              </a:solidFill>
              <a:latin typeface="Times New Roman" pitchFamily="18" charset="0"/>
            </a:endParaRPr>
          </a:p>
          <a:p>
            <a:pPr indent="539750" eaLnBrk="0" hangingPunct="0"/>
            <a:r>
              <a:rPr kumimoji="1" lang="en-US" altLang="zh-CN" sz="2400" b="1" dirty="0">
                <a:solidFill>
                  <a:srgbClr val="00CC00"/>
                </a:solidFill>
                <a:latin typeface="Times New Roman" pitchFamily="18" charset="0"/>
              </a:rPr>
              <a:t>2</a:t>
            </a:r>
            <a:r>
              <a:rPr kumimoji="1" lang="zh-CN" altLang="en-US" sz="2400" b="1" dirty="0">
                <a:solidFill>
                  <a:srgbClr val="00CC00"/>
                </a:solidFill>
                <a:latin typeface="Times New Roman" pitchFamily="18" charset="0"/>
              </a:rPr>
              <a:t>、合成代谢所需小分子化合物及能量、还原力的</a:t>
            </a:r>
            <a:r>
              <a:rPr kumimoji="1" lang="zh-CN" altLang="en-US" sz="2400" b="1" dirty="0" smtClean="0">
                <a:solidFill>
                  <a:srgbClr val="00CC00"/>
                </a:solidFill>
                <a:latin typeface="Times New Roman" pitchFamily="18" charset="0"/>
              </a:rPr>
              <a:t>产生；</a:t>
            </a:r>
            <a:endParaRPr kumimoji="1" lang="zh-CN" altLang="en-US" sz="2400" b="1" dirty="0">
              <a:solidFill>
                <a:srgbClr val="00CC00"/>
              </a:solidFill>
              <a:latin typeface="Times New Roman" pitchFamily="18" charset="0"/>
            </a:endParaRPr>
          </a:p>
          <a:p>
            <a:pPr indent="539750" eaLnBrk="0" hangingPunct="0"/>
            <a:r>
              <a:rPr kumimoji="1" lang="en-US" altLang="zh-CN" sz="2400" b="1" dirty="0">
                <a:solidFill>
                  <a:srgbClr val="00CC00"/>
                </a:solidFill>
                <a:latin typeface="Times New Roman" pitchFamily="18" charset="0"/>
              </a:rPr>
              <a:t>3</a:t>
            </a:r>
            <a:r>
              <a:rPr kumimoji="1" lang="zh-CN" altLang="en-US" sz="2400" b="1" dirty="0">
                <a:solidFill>
                  <a:srgbClr val="00CC00"/>
                </a:solidFill>
                <a:latin typeface="Times New Roman" pitchFamily="18" charset="0"/>
              </a:rPr>
              <a:t>、微生物细胞中特有的</a:t>
            </a:r>
            <a:r>
              <a:rPr kumimoji="1" lang="zh-CN" altLang="en-US" sz="2400" b="1" dirty="0" smtClean="0">
                <a:solidFill>
                  <a:srgbClr val="00CC00"/>
                </a:solidFill>
                <a:latin typeface="Times New Roman" pitchFamily="18" charset="0"/>
              </a:rPr>
              <a:t>合成代谢；</a:t>
            </a:r>
            <a:endParaRPr kumimoji="1" lang="en-US" altLang="zh-CN" sz="2400" b="1" dirty="0" smtClean="0">
              <a:solidFill>
                <a:srgbClr val="00CC00"/>
              </a:solidFill>
              <a:latin typeface="Times New Roman" pitchFamily="18" charset="0"/>
            </a:endParaRPr>
          </a:p>
          <a:p>
            <a:pPr indent="539750" eaLnBrk="0" hangingPunct="0"/>
            <a:r>
              <a:rPr kumimoji="1" lang="en-US" altLang="zh-CN" sz="2400" b="1" dirty="0" smtClean="0">
                <a:solidFill>
                  <a:srgbClr val="00CC00"/>
                </a:solidFill>
                <a:latin typeface="Times New Roman" pitchFamily="18" charset="0"/>
              </a:rPr>
              <a:t>4</a:t>
            </a:r>
            <a:r>
              <a:rPr kumimoji="1" lang="zh-CN" altLang="en-US" sz="2400" b="1" dirty="0" smtClean="0">
                <a:solidFill>
                  <a:srgbClr val="00CC00"/>
                </a:solidFill>
                <a:latin typeface="Times New Roman" pitchFamily="18" charset="0"/>
              </a:rPr>
              <a:t>、初步了解微生物代谢的调节方式。</a:t>
            </a:r>
            <a:endParaRPr kumimoji="1" lang="zh-CN" altLang="en-US" sz="2400" b="1" dirty="0">
              <a:solidFill>
                <a:srgbClr val="00CC00"/>
              </a:solidFill>
              <a:latin typeface="Times New Roman" pitchFamily="18" charset="0"/>
            </a:endParaRPr>
          </a:p>
          <a:p>
            <a:pPr indent="715963" eaLnBrk="0" hangingPunct="0"/>
            <a:endParaRPr kumimoji="1" lang="zh-CN" altLang="en-US" sz="2400" b="1" dirty="0" smtClean="0">
              <a:solidFill>
                <a:srgbClr val="00CC00"/>
              </a:solidFill>
              <a:latin typeface="Times New Roman" pitchFamily="18" charset="0"/>
            </a:endParaRPr>
          </a:p>
          <a:p>
            <a:pPr indent="355600" eaLnBrk="0" hangingPunct="0"/>
            <a:r>
              <a:rPr kumimoji="1" lang="zh-CN" altLang="en-US" sz="2800" b="1" dirty="0" smtClean="0">
                <a:solidFill>
                  <a:srgbClr val="FF0000"/>
                </a:solidFill>
                <a:latin typeface="Times New Roman" pitchFamily="18" charset="0"/>
                <a:ea typeface="黑体" pitchFamily="49" charset="-122"/>
              </a:rPr>
              <a:t>重点</a:t>
            </a:r>
            <a:r>
              <a:rPr kumimoji="1" lang="zh-CN" altLang="en-US" sz="2800" b="1" dirty="0">
                <a:solidFill>
                  <a:srgbClr val="FF0000"/>
                </a:solidFill>
                <a:latin typeface="Times New Roman" pitchFamily="18" charset="0"/>
                <a:ea typeface="黑体" pitchFamily="49" charset="-122"/>
              </a:rPr>
              <a:t>：</a:t>
            </a:r>
          </a:p>
          <a:p>
            <a:pPr indent="539750" eaLnBrk="0" hangingPunct="0"/>
            <a:r>
              <a:rPr kumimoji="1" lang="en-US" altLang="zh-CN" sz="2400" b="1" dirty="0">
                <a:solidFill>
                  <a:schemeClr val="hlink"/>
                </a:solidFill>
                <a:latin typeface="Times New Roman" pitchFamily="18" charset="0"/>
              </a:rPr>
              <a:t>1</a:t>
            </a:r>
            <a:r>
              <a:rPr kumimoji="1" lang="zh-CN" altLang="en-US" sz="2400" b="1" dirty="0">
                <a:solidFill>
                  <a:schemeClr val="hlink"/>
                </a:solidFill>
                <a:latin typeface="Times New Roman" pitchFamily="18" charset="0"/>
              </a:rPr>
              <a:t>、微生物的产能</a:t>
            </a:r>
            <a:r>
              <a:rPr kumimoji="1" lang="zh-CN" altLang="en-US" sz="2400" b="1" dirty="0" smtClean="0">
                <a:solidFill>
                  <a:schemeClr val="hlink"/>
                </a:solidFill>
                <a:latin typeface="Times New Roman" pitchFamily="18" charset="0"/>
              </a:rPr>
              <a:t>方式；</a:t>
            </a:r>
            <a:endParaRPr kumimoji="1" lang="zh-CN" altLang="en-US" sz="2400" b="1" dirty="0">
              <a:solidFill>
                <a:schemeClr val="hlink"/>
              </a:solidFill>
              <a:latin typeface="Times New Roman" pitchFamily="18" charset="0"/>
            </a:endParaRPr>
          </a:p>
          <a:p>
            <a:pPr indent="539750" eaLnBrk="0" hangingPunct="0"/>
            <a:r>
              <a:rPr kumimoji="1" lang="en-US" altLang="zh-CN" sz="2400" b="1" dirty="0">
                <a:solidFill>
                  <a:schemeClr val="hlink"/>
                </a:solidFill>
                <a:latin typeface="Times New Roman" pitchFamily="18" charset="0"/>
              </a:rPr>
              <a:t>2</a:t>
            </a:r>
            <a:r>
              <a:rPr kumimoji="1" lang="zh-CN" altLang="en-US" sz="2400" b="1" dirty="0">
                <a:solidFill>
                  <a:schemeClr val="hlink"/>
                </a:solidFill>
                <a:latin typeface="Times New Roman" pitchFamily="18" charset="0"/>
              </a:rPr>
              <a:t>、微生物细胞中特殊的</a:t>
            </a:r>
            <a:r>
              <a:rPr kumimoji="1" lang="zh-CN" altLang="en-US" sz="2400" b="1" dirty="0" smtClean="0">
                <a:solidFill>
                  <a:schemeClr val="hlink"/>
                </a:solidFill>
                <a:latin typeface="Times New Roman" pitchFamily="18" charset="0"/>
              </a:rPr>
              <a:t>合成代谢</a:t>
            </a:r>
            <a:r>
              <a:rPr kumimoji="1" lang="en-US" altLang="zh-CN" sz="2400" b="1" dirty="0" smtClean="0">
                <a:solidFill>
                  <a:schemeClr val="hlink"/>
                </a:solidFill>
                <a:latin typeface="Times New Roman" pitchFamily="18" charset="0"/>
              </a:rPr>
              <a:t>(</a:t>
            </a:r>
            <a:r>
              <a:rPr kumimoji="1" lang="zh-CN" altLang="en-US" sz="2400" b="1" dirty="0" smtClean="0">
                <a:solidFill>
                  <a:schemeClr val="hlink"/>
                </a:solidFill>
                <a:latin typeface="Times New Roman" pitchFamily="18" charset="0"/>
              </a:rPr>
              <a:t>分子</a:t>
            </a:r>
            <a:r>
              <a:rPr kumimoji="1" lang="en-US" altLang="zh-CN" sz="2400" b="1" dirty="0">
                <a:solidFill>
                  <a:schemeClr val="hlink"/>
                </a:solidFill>
                <a:latin typeface="Times New Roman" pitchFamily="18" charset="0"/>
              </a:rPr>
              <a:t>N</a:t>
            </a:r>
            <a:r>
              <a:rPr kumimoji="1" lang="zh-CN" altLang="en-US" sz="2400" b="1" dirty="0">
                <a:solidFill>
                  <a:schemeClr val="hlink"/>
                </a:solidFill>
                <a:latin typeface="Times New Roman" pitchFamily="18" charset="0"/>
              </a:rPr>
              <a:t>固定，肽聚糖</a:t>
            </a:r>
            <a:r>
              <a:rPr kumimoji="1" lang="zh-CN" altLang="en-US" sz="2400" b="1" dirty="0" smtClean="0">
                <a:solidFill>
                  <a:schemeClr val="hlink"/>
                </a:solidFill>
                <a:latin typeface="Times New Roman" pitchFamily="18" charset="0"/>
              </a:rPr>
              <a:t>合成</a:t>
            </a:r>
            <a:r>
              <a:rPr kumimoji="1" lang="en-US" altLang="zh-CN" sz="2400" b="1" dirty="0" smtClean="0">
                <a:solidFill>
                  <a:schemeClr val="hlink"/>
                </a:solidFill>
                <a:latin typeface="Times New Roman" pitchFamily="18" charset="0"/>
              </a:rPr>
              <a:t>)</a:t>
            </a:r>
            <a:r>
              <a:rPr kumimoji="1" lang="zh-CN" altLang="en-US" sz="2400" b="1" dirty="0" smtClean="0">
                <a:solidFill>
                  <a:schemeClr val="hlink"/>
                </a:solidFill>
                <a:latin typeface="Times New Roman" pitchFamily="18" charset="0"/>
              </a:rPr>
              <a:t>。</a:t>
            </a:r>
            <a:endParaRPr kumimoji="1" lang="zh-CN" altLang="en-US" sz="2400" b="1" dirty="0">
              <a:solidFill>
                <a:schemeClr val="hlink"/>
              </a:solidFill>
              <a:latin typeface="Times New Roman" pitchFamily="18" charset="0"/>
            </a:endParaRPr>
          </a:p>
          <a:p>
            <a:pPr indent="715963" eaLnBrk="0" hangingPunct="0"/>
            <a:endParaRPr kumimoji="1" lang="zh-CN" altLang="en-US" sz="2400" b="1" dirty="0">
              <a:solidFill>
                <a:schemeClr val="hlink"/>
              </a:solidFill>
              <a:latin typeface="Times New Roman" pitchFamily="18" charset="0"/>
            </a:endParaRPr>
          </a:p>
          <a:p>
            <a:pPr indent="355600" eaLnBrk="0" hangingPunct="0"/>
            <a:r>
              <a:rPr kumimoji="1" lang="zh-CN" altLang="en-US" sz="2800" b="1" dirty="0">
                <a:solidFill>
                  <a:srgbClr val="CC0066"/>
                </a:solidFill>
                <a:latin typeface="Times New Roman" pitchFamily="18" charset="0"/>
                <a:ea typeface="黑体" pitchFamily="49" charset="-122"/>
              </a:rPr>
              <a:t>难点：</a:t>
            </a:r>
          </a:p>
          <a:p>
            <a:pPr indent="539750" eaLnBrk="0" hangingPunct="0"/>
            <a:r>
              <a:rPr kumimoji="1" lang="en-US" altLang="zh-CN" sz="2400" b="1" dirty="0" smtClean="0">
                <a:latin typeface="Times New Roman" pitchFamily="18" charset="0"/>
              </a:rPr>
              <a:t>1</a:t>
            </a:r>
            <a:r>
              <a:rPr kumimoji="1" lang="zh-CN" altLang="en-US" sz="2400" b="1" dirty="0" smtClean="0">
                <a:latin typeface="Times New Roman" pitchFamily="18" charset="0"/>
              </a:rPr>
              <a:t>、微生物产能代谢的多样性；</a:t>
            </a:r>
            <a:endParaRPr kumimoji="1" lang="zh-CN" altLang="en-US" sz="2400" b="1" dirty="0">
              <a:latin typeface="Times New Roman" pitchFamily="18" charset="0"/>
            </a:endParaRPr>
          </a:p>
          <a:p>
            <a:pPr indent="539750" eaLnBrk="0" hangingPunct="0"/>
            <a:r>
              <a:rPr kumimoji="1" lang="en-US" altLang="zh-CN" sz="2400" b="1" dirty="0">
                <a:latin typeface="Times New Roman" pitchFamily="18" charset="0"/>
              </a:rPr>
              <a:t>2</a:t>
            </a:r>
            <a:r>
              <a:rPr kumimoji="1" lang="zh-CN" altLang="en-US" sz="2400" b="1" dirty="0">
                <a:latin typeface="Times New Roman" pitchFamily="18" charset="0"/>
              </a:rPr>
              <a:t>、肽聚糖</a:t>
            </a:r>
            <a:r>
              <a:rPr kumimoji="1" lang="zh-CN" altLang="en-US" sz="2400" b="1" dirty="0" smtClean="0">
                <a:latin typeface="Times New Roman" pitchFamily="18" charset="0"/>
              </a:rPr>
              <a:t>的生物合成。</a:t>
            </a:r>
            <a:endParaRPr lang="zh-CN" altLang="en-US" sz="2400" b="1" dirty="0">
              <a:latin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p:cNvSpPr>
            <a:spLocks noChangeArrowheads="1"/>
          </p:cNvSpPr>
          <p:nvPr/>
        </p:nvSpPr>
        <p:spPr bwMode="auto">
          <a:xfrm>
            <a:off x="71438" y="73025"/>
            <a:ext cx="3132137" cy="476250"/>
          </a:xfrm>
          <a:prstGeom prst="rect">
            <a:avLst/>
          </a:prstGeom>
          <a:solidFill>
            <a:srgbClr val="008000"/>
          </a:solidFill>
          <a:ln w="9525">
            <a:solidFill>
              <a:srgbClr val="FF0000"/>
            </a:solidFill>
            <a:miter lim="800000"/>
            <a:headEnd/>
            <a:tailEnd/>
          </a:ln>
        </p:spPr>
        <p:txBody>
          <a:bodyPr anchor="ctr"/>
          <a:lstStyle/>
          <a:p>
            <a:r>
              <a:rPr lang="zh-CN" altLang="en-US" sz="2800" b="1">
                <a:solidFill>
                  <a:schemeClr val="bg1"/>
                </a:solidFill>
              </a:rPr>
              <a:t>葡萄糖激活的方式</a:t>
            </a:r>
          </a:p>
        </p:txBody>
      </p:sp>
      <p:sp>
        <p:nvSpPr>
          <p:cNvPr id="28678" name="Text Box 6"/>
          <p:cNvSpPr txBox="1">
            <a:spLocks noChangeArrowheads="1"/>
          </p:cNvSpPr>
          <p:nvPr/>
        </p:nvSpPr>
        <p:spPr bwMode="auto">
          <a:xfrm>
            <a:off x="539750" y="908050"/>
            <a:ext cx="8388350" cy="2147888"/>
          </a:xfrm>
          <a:prstGeom prst="rect">
            <a:avLst/>
          </a:prstGeom>
          <a:solidFill>
            <a:schemeClr val="bg2"/>
          </a:solidFill>
          <a:ln w="9525">
            <a:solidFill>
              <a:srgbClr val="FF0000"/>
            </a:solidFill>
            <a:miter lim="800000"/>
            <a:headEnd/>
            <a:tailEnd/>
          </a:ln>
        </p:spPr>
        <p:txBody>
          <a:bodyPr>
            <a:spAutoFit/>
          </a:bodyPr>
          <a:lstStyle/>
          <a:p>
            <a:pPr>
              <a:spcBef>
                <a:spcPct val="20000"/>
              </a:spcBef>
              <a:buFontTx/>
              <a:buChar char="•"/>
            </a:pPr>
            <a:r>
              <a:rPr kumimoji="1" lang="zh-CN" altLang="en-US" sz="3200" b="1" dirty="0">
                <a:solidFill>
                  <a:schemeClr val="folHlink"/>
                </a:solidFill>
                <a:latin typeface="Times New Roman" pitchFamily="18" charset="0"/>
              </a:rPr>
              <a:t>好氧微生物：</a:t>
            </a:r>
            <a:r>
              <a:rPr kumimoji="1" lang="zh-CN" altLang="en-US" sz="2800" b="1" dirty="0">
                <a:solidFill>
                  <a:srgbClr val="000000"/>
                </a:solidFill>
                <a:latin typeface="Times New Roman" pitchFamily="18" charset="0"/>
              </a:rPr>
              <a:t>通过需要</a:t>
            </a:r>
            <a:r>
              <a:rPr kumimoji="1" lang="en-US" altLang="zh-CN" sz="2800" b="1" dirty="0" smtClean="0">
                <a:solidFill>
                  <a:srgbClr val="000000"/>
                </a:solidFill>
                <a:latin typeface="Times New Roman" pitchFamily="18" charset="0"/>
              </a:rPr>
              <a:t>Mg</a:t>
            </a:r>
            <a:r>
              <a:rPr kumimoji="1" lang="en-US" altLang="zh-CN" sz="2800" b="1" baseline="30000" dirty="0" smtClean="0">
                <a:solidFill>
                  <a:srgbClr val="000000"/>
                </a:solidFill>
                <a:latin typeface="Times New Roman" pitchFamily="18" charset="0"/>
              </a:rPr>
              <a:t>2+</a:t>
            </a:r>
            <a:r>
              <a:rPr kumimoji="1" lang="zh-CN" altLang="en-US" sz="2800" b="1" dirty="0">
                <a:solidFill>
                  <a:srgbClr val="000000"/>
                </a:solidFill>
                <a:latin typeface="Times New Roman" pitchFamily="18" charset="0"/>
              </a:rPr>
              <a:t>和</a:t>
            </a:r>
            <a:r>
              <a:rPr kumimoji="1" lang="en-US" altLang="zh-CN" sz="2800" b="1" dirty="0">
                <a:solidFill>
                  <a:srgbClr val="000000"/>
                </a:solidFill>
                <a:latin typeface="Times New Roman" pitchFamily="18" charset="0"/>
              </a:rPr>
              <a:t>ATP</a:t>
            </a:r>
            <a:r>
              <a:rPr kumimoji="1" lang="zh-CN" altLang="en-US" sz="2800" b="1" dirty="0">
                <a:solidFill>
                  <a:srgbClr val="000000"/>
                </a:solidFill>
                <a:latin typeface="Times New Roman" pitchFamily="18" charset="0"/>
              </a:rPr>
              <a:t>的己糖激酶</a:t>
            </a:r>
          </a:p>
          <a:p>
            <a:pPr>
              <a:spcBef>
                <a:spcPct val="20000"/>
              </a:spcBef>
              <a:buFontTx/>
              <a:buChar char="•"/>
            </a:pPr>
            <a:r>
              <a:rPr kumimoji="1" lang="zh-CN" altLang="en-US" sz="3200" b="1" dirty="0">
                <a:solidFill>
                  <a:schemeClr val="folHlink"/>
                </a:solidFill>
                <a:latin typeface="Times New Roman" pitchFamily="18" charset="0"/>
              </a:rPr>
              <a:t>厌氧微生物：</a:t>
            </a:r>
            <a:r>
              <a:rPr kumimoji="1" lang="zh-CN" altLang="en-US" sz="3200" b="1" dirty="0">
                <a:solidFill>
                  <a:srgbClr val="000000"/>
                </a:solidFill>
                <a:latin typeface="Times New Roman" pitchFamily="18" charset="0"/>
              </a:rPr>
              <a:t>通过磷酸烯醇式丙酮酸</a:t>
            </a:r>
            <a:r>
              <a:rPr kumimoji="1" lang="en-US" altLang="zh-CN" sz="3200" b="1" dirty="0">
                <a:solidFill>
                  <a:srgbClr val="000000"/>
                </a:solidFill>
                <a:latin typeface="Times New Roman" pitchFamily="18" charset="0"/>
              </a:rPr>
              <a:t>-</a:t>
            </a:r>
            <a:r>
              <a:rPr kumimoji="1" lang="zh-CN" altLang="en-US" sz="3200" b="1" dirty="0">
                <a:solidFill>
                  <a:srgbClr val="000000"/>
                </a:solidFill>
                <a:latin typeface="Times New Roman" pitchFamily="18" charset="0"/>
              </a:rPr>
              <a:t>磷酸转移酶系统，在葡萄糖进入细胞时即完成了磷酸化</a:t>
            </a:r>
            <a:endParaRPr kumimoji="1" lang="zh-CN" altLang="en-US" sz="3200" b="1" dirty="0">
              <a:latin typeface="Times New Roman" pitchFamily="18" charset="0"/>
            </a:endParaRPr>
          </a:p>
        </p:txBody>
      </p:sp>
      <p:sp>
        <p:nvSpPr>
          <p:cNvPr id="28679" name="Text Box 7"/>
          <p:cNvSpPr txBox="1">
            <a:spLocks noChangeArrowheads="1"/>
          </p:cNvSpPr>
          <p:nvPr/>
        </p:nvSpPr>
        <p:spPr bwMode="auto">
          <a:xfrm>
            <a:off x="179388" y="3644900"/>
            <a:ext cx="2411412" cy="528638"/>
          </a:xfrm>
          <a:prstGeom prst="rect">
            <a:avLst/>
          </a:prstGeom>
          <a:solidFill>
            <a:srgbClr val="008000"/>
          </a:solidFill>
          <a:ln w="9525">
            <a:solidFill>
              <a:srgbClr val="FF0000"/>
            </a:solidFill>
            <a:miter lim="800000"/>
            <a:headEnd/>
            <a:tailEnd/>
          </a:ln>
        </p:spPr>
        <p:txBody>
          <a:bodyPr>
            <a:spAutoFit/>
          </a:bodyPr>
          <a:lstStyle/>
          <a:p>
            <a:pPr>
              <a:spcBef>
                <a:spcPct val="50000"/>
              </a:spcBef>
            </a:pPr>
            <a:r>
              <a:rPr kumimoji="1" lang="zh-CN" altLang="en-US" sz="2800" b="1">
                <a:solidFill>
                  <a:schemeClr val="bg1"/>
                </a:solidFill>
                <a:latin typeface="Times New Roman" pitchFamily="18" charset="0"/>
              </a:rPr>
              <a:t>磷酸果糖激酶</a:t>
            </a:r>
          </a:p>
        </p:txBody>
      </p:sp>
      <p:sp>
        <p:nvSpPr>
          <p:cNvPr id="28680" name="Text Box 8"/>
          <p:cNvSpPr txBox="1">
            <a:spLocks noChangeArrowheads="1"/>
          </p:cNvSpPr>
          <p:nvPr/>
        </p:nvSpPr>
        <p:spPr bwMode="auto">
          <a:xfrm>
            <a:off x="990600" y="4419600"/>
            <a:ext cx="7696200" cy="1981200"/>
          </a:xfrm>
          <a:prstGeom prst="rect">
            <a:avLst/>
          </a:prstGeom>
          <a:solidFill>
            <a:srgbClr val="0000FF"/>
          </a:solidFill>
          <a:ln w="9525">
            <a:solidFill>
              <a:srgbClr val="FF0000"/>
            </a:solidFill>
            <a:miter lim="800000"/>
            <a:headEnd/>
            <a:tailEnd/>
          </a:ln>
        </p:spPr>
        <p:txBody>
          <a:bodyPr>
            <a:spAutoFit/>
          </a:bodyPr>
          <a:lstStyle/>
          <a:p>
            <a:pPr>
              <a:spcBef>
                <a:spcPct val="20000"/>
              </a:spcBef>
              <a:buFontTx/>
              <a:buChar char="•"/>
            </a:pPr>
            <a:r>
              <a:rPr kumimoji="1" lang="en-US" altLang="zh-CN" sz="2800" b="1" dirty="0">
                <a:solidFill>
                  <a:srgbClr val="FFCC66"/>
                </a:solidFill>
                <a:latin typeface="Times New Roman" pitchFamily="18" charset="0"/>
              </a:rPr>
              <a:t>EMP</a:t>
            </a:r>
            <a:r>
              <a:rPr kumimoji="1" lang="zh-CN" altLang="en-US" sz="2800" b="1" dirty="0">
                <a:solidFill>
                  <a:srgbClr val="FFCC66"/>
                </a:solidFill>
                <a:latin typeface="Times New Roman" pitchFamily="18" charset="0"/>
              </a:rPr>
              <a:t>途径的关键酶，</a:t>
            </a:r>
            <a:r>
              <a:rPr kumimoji="1" lang="zh-CN" altLang="en-US" sz="2800" b="1" dirty="0">
                <a:solidFill>
                  <a:schemeClr val="bg1"/>
                </a:solidFill>
                <a:latin typeface="Times New Roman" pitchFamily="18" charset="0"/>
              </a:rPr>
              <a:t>在生物中有此酶就意味着存在</a:t>
            </a:r>
            <a:r>
              <a:rPr kumimoji="1" lang="en-US" altLang="zh-CN" sz="2800" b="1" dirty="0">
                <a:solidFill>
                  <a:schemeClr val="bg1"/>
                </a:solidFill>
                <a:latin typeface="Times New Roman" pitchFamily="18" charset="0"/>
              </a:rPr>
              <a:t>EMP</a:t>
            </a:r>
            <a:r>
              <a:rPr kumimoji="1" lang="zh-CN" altLang="en-US" sz="2800" b="1" dirty="0">
                <a:solidFill>
                  <a:schemeClr val="bg1"/>
                </a:solidFill>
                <a:latin typeface="Times New Roman" pitchFamily="18" charset="0"/>
              </a:rPr>
              <a:t>途径</a:t>
            </a:r>
          </a:p>
          <a:p>
            <a:pPr>
              <a:spcBef>
                <a:spcPct val="20000"/>
              </a:spcBef>
              <a:buFontTx/>
              <a:buChar char="•"/>
            </a:pPr>
            <a:r>
              <a:rPr kumimoji="1" lang="zh-CN" altLang="en-US" sz="2800" b="1" dirty="0">
                <a:solidFill>
                  <a:schemeClr val="bg1"/>
                </a:solidFill>
                <a:latin typeface="Times New Roman" pitchFamily="18" charset="0"/>
              </a:rPr>
              <a:t>需要</a:t>
            </a:r>
            <a:r>
              <a:rPr kumimoji="1" lang="en-US" altLang="zh-CN" sz="2800" b="1" dirty="0">
                <a:solidFill>
                  <a:schemeClr val="bg1"/>
                </a:solidFill>
                <a:latin typeface="Times New Roman" pitchFamily="18" charset="0"/>
              </a:rPr>
              <a:t>ATP</a:t>
            </a:r>
            <a:r>
              <a:rPr kumimoji="1" lang="zh-CN" altLang="en-US" sz="2800" b="1" dirty="0">
                <a:solidFill>
                  <a:schemeClr val="bg1"/>
                </a:solidFill>
                <a:latin typeface="Times New Roman" pitchFamily="18" charset="0"/>
              </a:rPr>
              <a:t>和</a:t>
            </a:r>
            <a:r>
              <a:rPr kumimoji="1" lang="en-US" altLang="zh-CN" sz="2800" b="1" dirty="0" smtClean="0">
                <a:solidFill>
                  <a:schemeClr val="bg1"/>
                </a:solidFill>
                <a:latin typeface="Times New Roman" pitchFamily="18" charset="0"/>
              </a:rPr>
              <a:t>Mg</a:t>
            </a:r>
            <a:r>
              <a:rPr kumimoji="1" lang="en-US" altLang="zh-CN" sz="2800" b="1" baseline="30000" dirty="0" smtClean="0">
                <a:solidFill>
                  <a:schemeClr val="bg1"/>
                </a:solidFill>
                <a:latin typeface="Times New Roman" pitchFamily="18" charset="0"/>
              </a:rPr>
              <a:t>2+</a:t>
            </a:r>
            <a:endParaRPr kumimoji="1" lang="en-US" altLang="zh-CN" sz="2800" b="1" baseline="30000" dirty="0">
              <a:solidFill>
                <a:schemeClr val="bg1"/>
              </a:solidFill>
              <a:latin typeface="Times New Roman" pitchFamily="18" charset="0"/>
            </a:endParaRPr>
          </a:p>
          <a:p>
            <a:pPr>
              <a:spcBef>
                <a:spcPct val="20000"/>
              </a:spcBef>
              <a:buFontTx/>
              <a:buChar char="•"/>
            </a:pPr>
            <a:r>
              <a:rPr kumimoji="1" lang="zh-CN" altLang="en-US" sz="2800" b="1" dirty="0">
                <a:solidFill>
                  <a:schemeClr val="bg1"/>
                </a:solidFill>
                <a:latin typeface="Times New Roman" pitchFamily="18" charset="0"/>
              </a:rPr>
              <a:t>在活细胞内催化的反应是不可逆的反应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0-#ppt_w/2"/>
                                          </p:val>
                                        </p:tav>
                                        <p:tav tm="100000">
                                          <p:val>
                                            <p:strVal val="#ppt_x"/>
                                          </p:val>
                                        </p:tav>
                                      </p:tavLst>
                                    </p:anim>
                                    <p:anim calcmode="lin" valueType="num">
                                      <p:cBhvr additive="base">
                                        <p:cTn id="8" dur="500" fill="hold"/>
                                        <p:tgtEl>
                                          <p:spTgt spid="286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8678"/>
                                        </p:tgtEl>
                                        <p:attrNameLst>
                                          <p:attrName>style.visibility</p:attrName>
                                        </p:attrNameLst>
                                      </p:cBhvr>
                                      <p:to>
                                        <p:strVal val="visible"/>
                                      </p:to>
                                    </p:set>
                                    <p:anim calcmode="lin" valueType="num">
                                      <p:cBhvr additive="base">
                                        <p:cTn id="13" dur="500" fill="hold"/>
                                        <p:tgtEl>
                                          <p:spTgt spid="28678"/>
                                        </p:tgtEl>
                                        <p:attrNameLst>
                                          <p:attrName>ppt_x</p:attrName>
                                        </p:attrNameLst>
                                      </p:cBhvr>
                                      <p:tavLst>
                                        <p:tav tm="0">
                                          <p:val>
                                            <p:strVal val="1+#ppt_w/2"/>
                                          </p:val>
                                        </p:tav>
                                        <p:tav tm="100000">
                                          <p:val>
                                            <p:strVal val="#ppt_x"/>
                                          </p:val>
                                        </p:tav>
                                      </p:tavLst>
                                    </p:anim>
                                    <p:anim calcmode="lin" valueType="num">
                                      <p:cBhvr additive="base">
                                        <p:cTn id="14"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679"/>
                                        </p:tgtEl>
                                        <p:attrNameLst>
                                          <p:attrName>style.visibility</p:attrName>
                                        </p:attrNameLst>
                                      </p:cBhvr>
                                      <p:to>
                                        <p:strVal val="visible"/>
                                      </p:to>
                                    </p:set>
                                    <p:anim calcmode="lin" valueType="num">
                                      <p:cBhvr additive="base">
                                        <p:cTn id="19" dur="500" fill="hold"/>
                                        <p:tgtEl>
                                          <p:spTgt spid="28679"/>
                                        </p:tgtEl>
                                        <p:attrNameLst>
                                          <p:attrName>ppt_x</p:attrName>
                                        </p:attrNameLst>
                                      </p:cBhvr>
                                      <p:tavLst>
                                        <p:tav tm="0">
                                          <p:val>
                                            <p:strVal val="0-#ppt_w/2"/>
                                          </p:val>
                                        </p:tav>
                                        <p:tav tm="100000">
                                          <p:val>
                                            <p:strVal val="#ppt_x"/>
                                          </p:val>
                                        </p:tav>
                                      </p:tavLst>
                                    </p:anim>
                                    <p:anim calcmode="lin" valueType="num">
                                      <p:cBhvr additive="base">
                                        <p:cTn id="20" dur="500" fill="hold"/>
                                        <p:tgtEl>
                                          <p:spTgt spid="2867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8680"/>
                                        </p:tgtEl>
                                        <p:attrNameLst>
                                          <p:attrName>style.visibility</p:attrName>
                                        </p:attrNameLst>
                                      </p:cBhvr>
                                      <p:to>
                                        <p:strVal val="visible"/>
                                      </p:to>
                                    </p:set>
                                    <p:anim calcmode="lin" valueType="num">
                                      <p:cBhvr additive="base">
                                        <p:cTn id="25" dur="500" fill="hold"/>
                                        <p:tgtEl>
                                          <p:spTgt spid="28680"/>
                                        </p:tgtEl>
                                        <p:attrNameLst>
                                          <p:attrName>ppt_x</p:attrName>
                                        </p:attrNameLst>
                                      </p:cBhvr>
                                      <p:tavLst>
                                        <p:tav tm="0">
                                          <p:val>
                                            <p:strVal val="0-#ppt_w/2"/>
                                          </p:val>
                                        </p:tav>
                                        <p:tav tm="100000">
                                          <p:val>
                                            <p:strVal val="#ppt_x"/>
                                          </p:val>
                                        </p:tav>
                                      </p:tavLst>
                                    </p:anim>
                                    <p:anim calcmode="lin" valueType="num">
                                      <p:cBhvr additive="base">
                                        <p:cTn id="26"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P spid="28678" grpId="0" animBg="1"/>
      <p:bldP spid="28679" grpId="0" animBg="1"/>
      <p:bldP spid="286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395288" y="549275"/>
            <a:ext cx="2952750" cy="528638"/>
          </a:xfrm>
          <a:prstGeom prst="rect">
            <a:avLst/>
          </a:prstGeom>
          <a:solidFill>
            <a:schemeClr val="tx2"/>
          </a:solidFill>
          <a:ln w="9525">
            <a:solidFill>
              <a:srgbClr val="FF0000"/>
            </a:solidFill>
            <a:miter lim="800000"/>
            <a:headEnd/>
            <a:tailEnd/>
          </a:ln>
        </p:spPr>
        <p:txBody>
          <a:bodyPr>
            <a:spAutoFit/>
          </a:bodyPr>
          <a:lstStyle/>
          <a:p>
            <a:pPr>
              <a:spcBef>
                <a:spcPct val="50000"/>
              </a:spcBef>
            </a:pPr>
            <a:r>
              <a:rPr lang="en-US" altLang="zh-CN" sz="2800" b="1">
                <a:solidFill>
                  <a:schemeClr val="accent1"/>
                </a:solidFill>
              </a:rPr>
              <a:t>EMP</a:t>
            </a:r>
            <a:r>
              <a:rPr lang="zh-CN" altLang="en-US" sz="2800" b="1">
                <a:solidFill>
                  <a:schemeClr val="accent1"/>
                </a:solidFill>
              </a:rPr>
              <a:t>的生理功能</a:t>
            </a:r>
          </a:p>
        </p:txBody>
      </p:sp>
      <p:sp>
        <p:nvSpPr>
          <p:cNvPr id="29701" name="Text Box 5"/>
          <p:cNvSpPr txBox="1">
            <a:spLocks noChangeArrowheads="1"/>
          </p:cNvSpPr>
          <p:nvPr/>
        </p:nvSpPr>
        <p:spPr bwMode="auto">
          <a:xfrm>
            <a:off x="755650" y="1484313"/>
            <a:ext cx="7345363" cy="466725"/>
          </a:xfrm>
          <a:prstGeom prst="rect">
            <a:avLst/>
          </a:prstGeom>
          <a:solidFill>
            <a:srgbClr val="008000"/>
          </a:solidFill>
          <a:ln w="9525">
            <a:solidFill>
              <a:srgbClr val="FF0000"/>
            </a:solidFill>
            <a:miter lim="800000"/>
            <a:headEnd/>
            <a:tailEnd/>
          </a:ln>
        </p:spPr>
        <p:txBody>
          <a:bodyPr>
            <a:spAutoFit/>
          </a:bodyPr>
          <a:lstStyle/>
          <a:p>
            <a:pPr>
              <a:spcBef>
                <a:spcPct val="50000"/>
              </a:spcBef>
            </a:pPr>
            <a:r>
              <a:rPr lang="zh-CN" altLang="en-US" sz="2400" b="1">
                <a:solidFill>
                  <a:schemeClr val="bg1"/>
                </a:solidFill>
              </a:rPr>
              <a:t>供应</a:t>
            </a:r>
            <a:r>
              <a:rPr lang="en-US" altLang="zh-CN" sz="2400" b="1">
                <a:solidFill>
                  <a:schemeClr val="bg1"/>
                </a:solidFill>
              </a:rPr>
              <a:t>ATP</a:t>
            </a:r>
            <a:r>
              <a:rPr lang="zh-CN" altLang="en-US" sz="2400" b="1">
                <a:solidFill>
                  <a:schemeClr val="bg1"/>
                </a:solidFill>
              </a:rPr>
              <a:t>形式的能量和</a:t>
            </a:r>
            <a:r>
              <a:rPr lang="en-US" altLang="zh-CN" sz="2400" b="1">
                <a:solidFill>
                  <a:schemeClr val="bg1"/>
                </a:solidFill>
              </a:rPr>
              <a:t>NADH</a:t>
            </a:r>
            <a:r>
              <a:rPr lang="en-US" altLang="zh-CN" sz="2400" b="1" baseline="-25000">
                <a:solidFill>
                  <a:schemeClr val="bg1"/>
                </a:solidFill>
              </a:rPr>
              <a:t>2</a:t>
            </a:r>
            <a:r>
              <a:rPr lang="zh-CN" altLang="en-US" sz="2400" b="1">
                <a:solidFill>
                  <a:schemeClr val="bg1"/>
                </a:solidFill>
              </a:rPr>
              <a:t>形式的还原力；</a:t>
            </a:r>
          </a:p>
        </p:txBody>
      </p:sp>
      <p:sp>
        <p:nvSpPr>
          <p:cNvPr id="29702" name="Text Box 6"/>
          <p:cNvSpPr txBox="1">
            <a:spLocks noChangeArrowheads="1"/>
          </p:cNvSpPr>
          <p:nvPr/>
        </p:nvSpPr>
        <p:spPr bwMode="auto">
          <a:xfrm>
            <a:off x="755650" y="2349500"/>
            <a:ext cx="7345363" cy="831850"/>
          </a:xfrm>
          <a:prstGeom prst="rect">
            <a:avLst/>
          </a:prstGeom>
          <a:solidFill>
            <a:srgbClr val="808080"/>
          </a:solidFill>
          <a:ln w="9525">
            <a:solidFill>
              <a:srgbClr val="FF0000"/>
            </a:solidFill>
            <a:miter lim="800000"/>
            <a:headEnd/>
            <a:tailEnd/>
          </a:ln>
        </p:spPr>
        <p:txBody>
          <a:bodyPr>
            <a:spAutoFit/>
          </a:bodyPr>
          <a:lstStyle/>
          <a:p>
            <a:pPr>
              <a:spcBef>
                <a:spcPct val="50000"/>
              </a:spcBef>
            </a:pPr>
            <a:r>
              <a:rPr lang="zh-CN" altLang="en-US" sz="2400" b="1"/>
              <a:t>是连接其他几个重要代谢途径的桥梁，包括三羧酸循环、</a:t>
            </a:r>
            <a:r>
              <a:rPr lang="en-US" altLang="zh-CN" sz="2400" b="1"/>
              <a:t>HMP</a:t>
            </a:r>
            <a:r>
              <a:rPr lang="zh-CN" altLang="en-US" sz="2400" b="1"/>
              <a:t>途径</a:t>
            </a:r>
            <a:r>
              <a:rPr lang="en-US" altLang="zh-CN" sz="2400" b="1"/>
              <a:t>ED</a:t>
            </a:r>
            <a:r>
              <a:rPr lang="zh-CN" altLang="en-US" sz="2400" b="1"/>
              <a:t>途径等；</a:t>
            </a:r>
          </a:p>
        </p:txBody>
      </p:sp>
      <p:sp>
        <p:nvSpPr>
          <p:cNvPr id="29703" name="Text Box 7"/>
          <p:cNvSpPr txBox="1">
            <a:spLocks noChangeArrowheads="1"/>
          </p:cNvSpPr>
          <p:nvPr/>
        </p:nvSpPr>
        <p:spPr bwMode="auto">
          <a:xfrm>
            <a:off x="755650" y="3644900"/>
            <a:ext cx="7345363" cy="466725"/>
          </a:xfrm>
          <a:prstGeom prst="rect">
            <a:avLst/>
          </a:prstGeom>
          <a:solidFill>
            <a:srgbClr val="0000FF"/>
          </a:solidFill>
          <a:ln w="9525">
            <a:solidFill>
              <a:srgbClr val="FF0000"/>
            </a:solidFill>
            <a:miter lim="800000"/>
            <a:headEnd/>
            <a:tailEnd/>
          </a:ln>
        </p:spPr>
        <p:txBody>
          <a:bodyPr>
            <a:spAutoFit/>
          </a:bodyPr>
          <a:lstStyle/>
          <a:p>
            <a:pPr>
              <a:spcBef>
                <a:spcPct val="50000"/>
              </a:spcBef>
            </a:pPr>
            <a:r>
              <a:rPr lang="zh-CN" altLang="en-US" sz="2400" b="1">
                <a:solidFill>
                  <a:schemeClr val="bg1"/>
                </a:solidFill>
              </a:rPr>
              <a:t>为生物合成提供多种中间代谢物；</a:t>
            </a:r>
          </a:p>
        </p:txBody>
      </p:sp>
      <p:sp>
        <p:nvSpPr>
          <p:cNvPr id="29704" name="Text Box 8"/>
          <p:cNvSpPr txBox="1">
            <a:spLocks noChangeArrowheads="1"/>
          </p:cNvSpPr>
          <p:nvPr/>
        </p:nvSpPr>
        <p:spPr bwMode="auto">
          <a:xfrm>
            <a:off x="755650" y="4508500"/>
            <a:ext cx="7488238" cy="466725"/>
          </a:xfrm>
          <a:prstGeom prst="rect">
            <a:avLst/>
          </a:prstGeom>
          <a:solidFill>
            <a:schemeClr val="accent1"/>
          </a:solidFill>
          <a:ln w="9525">
            <a:solidFill>
              <a:srgbClr val="FF0000"/>
            </a:solidFill>
            <a:miter lim="800000"/>
            <a:headEnd/>
            <a:tailEnd/>
          </a:ln>
        </p:spPr>
        <p:txBody>
          <a:bodyPr>
            <a:spAutoFit/>
          </a:bodyPr>
          <a:lstStyle/>
          <a:p>
            <a:pPr>
              <a:spcBef>
                <a:spcPct val="50000"/>
              </a:spcBef>
            </a:pPr>
            <a:r>
              <a:rPr lang="zh-CN" altLang="en-US" sz="2400" b="1"/>
              <a:t>通过逆向反应可进行多糖合成。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0-#ppt_w/2"/>
                                          </p:val>
                                        </p:tav>
                                        <p:tav tm="100000">
                                          <p:val>
                                            <p:strVal val="#ppt_x"/>
                                          </p:val>
                                        </p:tav>
                                      </p:tavLst>
                                    </p:anim>
                                    <p:anim calcmode="lin" valueType="num">
                                      <p:cBhvr additive="base">
                                        <p:cTn id="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9701"/>
                                        </p:tgtEl>
                                        <p:attrNameLst>
                                          <p:attrName>style.visibility</p:attrName>
                                        </p:attrNameLst>
                                      </p:cBhvr>
                                      <p:to>
                                        <p:strVal val="visible"/>
                                      </p:to>
                                    </p:set>
                                    <p:anim calcmode="lin" valueType="num">
                                      <p:cBhvr additive="base">
                                        <p:cTn id="13" dur="500" fill="hold"/>
                                        <p:tgtEl>
                                          <p:spTgt spid="29701"/>
                                        </p:tgtEl>
                                        <p:attrNameLst>
                                          <p:attrName>ppt_x</p:attrName>
                                        </p:attrNameLst>
                                      </p:cBhvr>
                                      <p:tavLst>
                                        <p:tav tm="0">
                                          <p:val>
                                            <p:strVal val="1+#ppt_w/2"/>
                                          </p:val>
                                        </p:tav>
                                        <p:tav tm="100000">
                                          <p:val>
                                            <p:strVal val="#ppt_x"/>
                                          </p:val>
                                        </p:tav>
                                      </p:tavLst>
                                    </p:anim>
                                    <p:anim calcmode="lin" valueType="num">
                                      <p:cBhvr additive="base">
                                        <p:cTn id="14"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2"/>
                                        </p:tgtEl>
                                        <p:attrNameLst>
                                          <p:attrName>style.visibility</p:attrName>
                                        </p:attrNameLst>
                                      </p:cBhvr>
                                      <p:to>
                                        <p:strVal val="visible"/>
                                      </p:to>
                                    </p:set>
                                    <p:anim calcmode="lin" valueType="num">
                                      <p:cBhvr additive="base">
                                        <p:cTn id="19" dur="500" fill="hold"/>
                                        <p:tgtEl>
                                          <p:spTgt spid="29702"/>
                                        </p:tgtEl>
                                        <p:attrNameLst>
                                          <p:attrName>ppt_x</p:attrName>
                                        </p:attrNameLst>
                                      </p:cBhvr>
                                      <p:tavLst>
                                        <p:tav tm="0">
                                          <p:val>
                                            <p:strVal val="0-#ppt_w/2"/>
                                          </p:val>
                                        </p:tav>
                                        <p:tav tm="100000">
                                          <p:val>
                                            <p:strVal val="#ppt_x"/>
                                          </p:val>
                                        </p:tav>
                                      </p:tavLst>
                                    </p:anim>
                                    <p:anim calcmode="lin" valueType="num">
                                      <p:cBhvr additive="base">
                                        <p:cTn id="20" dur="500" fill="hold"/>
                                        <p:tgtEl>
                                          <p:spTgt spid="2970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9703"/>
                                        </p:tgtEl>
                                        <p:attrNameLst>
                                          <p:attrName>style.visibility</p:attrName>
                                        </p:attrNameLst>
                                      </p:cBhvr>
                                      <p:to>
                                        <p:strVal val="visible"/>
                                      </p:to>
                                    </p:set>
                                    <p:anim calcmode="lin" valueType="num">
                                      <p:cBhvr additive="base">
                                        <p:cTn id="25" dur="500" fill="hold"/>
                                        <p:tgtEl>
                                          <p:spTgt spid="29703"/>
                                        </p:tgtEl>
                                        <p:attrNameLst>
                                          <p:attrName>ppt_x</p:attrName>
                                        </p:attrNameLst>
                                      </p:cBhvr>
                                      <p:tavLst>
                                        <p:tav tm="0">
                                          <p:val>
                                            <p:strVal val="1+#ppt_w/2"/>
                                          </p:val>
                                        </p:tav>
                                        <p:tav tm="100000">
                                          <p:val>
                                            <p:strVal val="#ppt_x"/>
                                          </p:val>
                                        </p:tav>
                                      </p:tavLst>
                                    </p:anim>
                                    <p:anim calcmode="lin" valueType="num">
                                      <p:cBhvr additive="base">
                                        <p:cTn id="26" dur="500" fill="hold"/>
                                        <p:tgtEl>
                                          <p:spTgt spid="2970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704"/>
                                        </p:tgtEl>
                                        <p:attrNameLst>
                                          <p:attrName>style.visibility</p:attrName>
                                        </p:attrNameLst>
                                      </p:cBhvr>
                                      <p:to>
                                        <p:strVal val="visible"/>
                                      </p:to>
                                    </p:set>
                                    <p:anim calcmode="lin" valueType="num">
                                      <p:cBhvr additive="base">
                                        <p:cTn id="31" dur="500" fill="hold"/>
                                        <p:tgtEl>
                                          <p:spTgt spid="29704"/>
                                        </p:tgtEl>
                                        <p:attrNameLst>
                                          <p:attrName>ppt_x</p:attrName>
                                        </p:attrNameLst>
                                      </p:cBhvr>
                                      <p:tavLst>
                                        <p:tav tm="0">
                                          <p:val>
                                            <p:strVal val="0-#ppt_w/2"/>
                                          </p:val>
                                        </p:tav>
                                        <p:tav tm="100000">
                                          <p:val>
                                            <p:strVal val="#ppt_x"/>
                                          </p:val>
                                        </p:tav>
                                      </p:tavLst>
                                    </p:anim>
                                    <p:anim calcmode="lin" valueType="num">
                                      <p:cBhvr additive="base">
                                        <p:cTn id="32" dur="500" fill="hold"/>
                                        <p:tgtEl>
                                          <p:spTgt spid="29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P spid="29702" grpId="0" animBg="1"/>
      <p:bldP spid="29703" grpId="0" animBg="1"/>
      <p:bldP spid="2970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120650" y="188913"/>
            <a:ext cx="8915400" cy="863600"/>
          </a:xfrm>
          <a:prstGeom prst="rect">
            <a:avLst/>
          </a:prstGeom>
          <a:noFill/>
          <a:ln w="9525">
            <a:noFill/>
            <a:miter lim="800000"/>
            <a:headEnd/>
            <a:tailEnd/>
          </a:ln>
        </p:spPr>
        <p:txBody>
          <a:bodyPr/>
          <a:lstStyle/>
          <a:p>
            <a:pPr marL="342900" indent="-342900" algn="just">
              <a:lnSpc>
                <a:spcPct val="90000"/>
              </a:lnSpc>
              <a:spcBef>
                <a:spcPct val="20000"/>
              </a:spcBef>
            </a:pPr>
            <a:r>
              <a:rPr lang="en-US" altLang="zh-CN" sz="2400" b="1">
                <a:solidFill>
                  <a:schemeClr val="hlink"/>
                </a:solidFill>
              </a:rPr>
              <a:t>2. </a:t>
            </a:r>
            <a:r>
              <a:rPr lang="en-US" altLang="zh-CN" sz="2400" b="1">
                <a:solidFill>
                  <a:srgbClr val="FF0000"/>
                </a:solidFill>
              </a:rPr>
              <a:t>PP</a:t>
            </a:r>
            <a:r>
              <a:rPr lang="zh-CN" altLang="en-US" sz="2400" b="1">
                <a:solidFill>
                  <a:schemeClr val="hlink"/>
                </a:solidFill>
              </a:rPr>
              <a:t>途径</a:t>
            </a:r>
            <a:r>
              <a:rPr lang="en-US" altLang="zh-CN" sz="2400" b="1">
                <a:solidFill>
                  <a:schemeClr val="hlink"/>
                </a:solidFill>
              </a:rPr>
              <a:t>Pentose phosphate pathway,</a:t>
            </a:r>
            <a:r>
              <a:rPr lang="zh-CN" altLang="en-US" sz="2400" b="1">
                <a:solidFill>
                  <a:schemeClr val="hlink"/>
                </a:solidFill>
              </a:rPr>
              <a:t>旧称</a:t>
            </a:r>
            <a:r>
              <a:rPr lang="en-US" altLang="zh-CN" sz="2400" b="1">
                <a:solidFill>
                  <a:srgbClr val="FF0000"/>
                </a:solidFill>
              </a:rPr>
              <a:t>HMP</a:t>
            </a:r>
            <a:r>
              <a:rPr lang="zh-CN" altLang="en-US" sz="2400" b="1">
                <a:solidFill>
                  <a:schemeClr val="hlink"/>
                </a:solidFill>
              </a:rPr>
              <a:t>途径</a:t>
            </a:r>
            <a:r>
              <a:rPr lang="en-US" altLang="zh-CN" sz="2400" b="1">
                <a:solidFill>
                  <a:schemeClr val="hlink"/>
                </a:solidFill>
              </a:rPr>
              <a:t>(Hexose monophasphate pathway</a:t>
            </a:r>
            <a:r>
              <a:rPr lang="zh-CN" altLang="en-US" sz="2400" b="1">
                <a:solidFill>
                  <a:schemeClr val="hlink"/>
                </a:solidFill>
              </a:rPr>
              <a:t>），</a:t>
            </a:r>
            <a:r>
              <a:rPr lang="zh-CN" altLang="en-US" sz="2400" b="1">
                <a:solidFill>
                  <a:srgbClr val="FF0000"/>
                </a:solidFill>
              </a:rPr>
              <a:t>单磷酸己糖途径</a:t>
            </a:r>
            <a:r>
              <a:rPr lang="zh-CN" altLang="en-US" sz="2400" b="1">
                <a:solidFill>
                  <a:schemeClr val="hlink"/>
                </a:solidFill>
              </a:rPr>
              <a:t>，存在于大多数生物体内。</a:t>
            </a:r>
          </a:p>
        </p:txBody>
      </p:sp>
      <p:pic>
        <p:nvPicPr>
          <p:cNvPr id="30729" name="Picture 9" descr="x-1"/>
          <p:cNvPicPr>
            <a:picLocks noChangeAspect="1" noChangeArrowheads="1"/>
          </p:cNvPicPr>
          <p:nvPr/>
        </p:nvPicPr>
        <p:blipFill>
          <a:blip r:embed="rId2" cstate="print"/>
          <a:srcRect/>
          <a:stretch>
            <a:fillRect/>
          </a:stretch>
        </p:blipFill>
        <p:spPr bwMode="auto">
          <a:xfrm>
            <a:off x="611188" y="1196752"/>
            <a:ext cx="7956550" cy="55895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29"/>
                                        </p:tgtEl>
                                        <p:attrNameLst>
                                          <p:attrName>style.visibility</p:attrName>
                                        </p:attrNameLst>
                                      </p:cBhvr>
                                      <p:to>
                                        <p:strVal val="visible"/>
                                      </p:to>
                                    </p:set>
                                    <p:anim calcmode="lin" valueType="num">
                                      <p:cBhvr additive="base">
                                        <p:cTn id="7" dur="500" fill="hold"/>
                                        <p:tgtEl>
                                          <p:spTgt spid="30729"/>
                                        </p:tgtEl>
                                        <p:attrNameLst>
                                          <p:attrName>ppt_x</p:attrName>
                                        </p:attrNameLst>
                                      </p:cBhvr>
                                      <p:tavLst>
                                        <p:tav tm="0">
                                          <p:val>
                                            <p:strVal val="#ppt_x"/>
                                          </p:val>
                                        </p:tav>
                                        <p:tav tm="100000">
                                          <p:val>
                                            <p:strVal val="#ppt_x"/>
                                          </p:val>
                                        </p:tav>
                                      </p:tavLst>
                                    </p:anim>
                                    <p:anim calcmode="lin" valueType="num">
                                      <p:cBhvr additive="base">
                                        <p:cTn id="8" dur="500" fill="hold"/>
                                        <p:tgtEl>
                                          <p:spTgt spid="307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p:cNvPicPr>
            <a:picLocks noChangeAspect="1" noChangeArrowheads="1"/>
          </p:cNvPicPr>
          <p:nvPr/>
        </p:nvPicPr>
        <p:blipFill>
          <a:blip r:embed="rId2" cstate="print"/>
          <a:srcRect/>
          <a:stretch>
            <a:fillRect/>
          </a:stretch>
        </p:blipFill>
        <p:spPr bwMode="auto">
          <a:xfrm>
            <a:off x="0" y="304800"/>
            <a:ext cx="4572000" cy="6553200"/>
          </a:xfrm>
          <a:prstGeom prst="rect">
            <a:avLst/>
          </a:prstGeom>
          <a:noFill/>
          <a:ln w="9525">
            <a:solidFill>
              <a:srgbClr val="FF6600"/>
            </a:solidFill>
            <a:miter lim="800000"/>
            <a:headEnd/>
            <a:tailEnd/>
          </a:ln>
        </p:spPr>
      </p:pic>
      <p:sp>
        <p:nvSpPr>
          <p:cNvPr id="33797" name="Text Box 5"/>
          <p:cNvSpPr txBox="1">
            <a:spLocks noChangeArrowheads="1"/>
          </p:cNvSpPr>
          <p:nvPr/>
        </p:nvSpPr>
        <p:spPr bwMode="auto">
          <a:xfrm>
            <a:off x="4495800" y="438150"/>
            <a:ext cx="4648200" cy="5870575"/>
          </a:xfrm>
          <a:prstGeom prst="rect">
            <a:avLst/>
          </a:prstGeom>
          <a:solidFill>
            <a:srgbClr val="0000FF"/>
          </a:solidFill>
          <a:ln w="9525">
            <a:solidFill>
              <a:srgbClr val="FF0000"/>
            </a:solidFill>
            <a:miter lim="800000"/>
            <a:headEnd/>
            <a:tailEnd/>
          </a:ln>
        </p:spPr>
        <p:txBody>
          <a:bodyPr>
            <a:spAutoFit/>
          </a:bodyPr>
          <a:lstStyle/>
          <a:p>
            <a:pPr>
              <a:spcBef>
                <a:spcPct val="20000"/>
              </a:spcBef>
              <a:buClr>
                <a:srgbClr val="FF9900"/>
              </a:buClr>
              <a:buSzPct val="60000"/>
              <a:buFont typeface="Wingdings 2" pitchFamily="18" charset="2"/>
              <a:buNone/>
            </a:pPr>
            <a:r>
              <a:rPr kumimoji="1" lang="en-GB" altLang="zh-CN" sz="2400" b="1" dirty="0">
                <a:solidFill>
                  <a:srgbClr val="FFFF00"/>
                </a:solidFill>
                <a:latin typeface="楷体_GB2312" pitchFamily="49" charset="-122"/>
                <a:ea typeface="楷体_GB2312" pitchFamily="49" charset="-122"/>
              </a:rPr>
              <a:t>HMP</a:t>
            </a:r>
            <a:r>
              <a:rPr kumimoji="1" lang="zh-CN" altLang="en-GB" sz="2400" b="1" dirty="0">
                <a:solidFill>
                  <a:srgbClr val="FFFF00"/>
                </a:solidFill>
                <a:latin typeface="楷体_GB2312" pitchFamily="49" charset="-122"/>
                <a:ea typeface="楷体_GB2312" pitchFamily="49" charset="-122"/>
              </a:rPr>
              <a:t>途径：</a:t>
            </a:r>
          </a:p>
          <a:p>
            <a:pPr>
              <a:spcBef>
                <a:spcPct val="20000"/>
              </a:spcBef>
              <a:buClr>
                <a:srgbClr val="FF9900"/>
              </a:buClr>
              <a:buSzPct val="60000"/>
              <a:buFont typeface="Wingdings 2" pitchFamily="18" charset="2"/>
              <a:buNone/>
            </a:pPr>
            <a:r>
              <a:rPr kumimoji="1" lang="zh-CN" altLang="en-GB" sz="2400" b="1" dirty="0">
                <a:solidFill>
                  <a:schemeClr val="bg1"/>
                </a:solidFill>
                <a:latin typeface="楷体_GB2312" pitchFamily="49" charset="-122"/>
                <a:ea typeface="楷体_GB2312" pitchFamily="49" charset="-122"/>
              </a:rPr>
              <a:t>葡萄糖经转化成6-磷酸葡萄糖酸后，在6-磷酸葡萄糖酸脱氢酶的催化下，裂解成5-磷酸戊糖和</a:t>
            </a:r>
            <a:r>
              <a:rPr kumimoji="1" lang="en-GB" altLang="zh-CN" sz="2400" b="1" dirty="0">
                <a:solidFill>
                  <a:schemeClr val="bg1"/>
                </a:solidFill>
                <a:latin typeface="楷体_GB2312" pitchFamily="49" charset="-122"/>
                <a:ea typeface="楷体_GB2312" pitchFamily="49" charset="-122"/>
              </a:rPr>
              <a:t>CO</a:t>
            </a:r>
            <a:r>
              <a:rPr kumimoji="1" lang="en-GB" altLang="zh-CN" sz="2400" b="1" baseline="-25000" dirty="0">
                <a:solidFill>
                  <a:schemeClr val="bg1"/>
                </a:solidFill>
                <a:latin typeface="楷体_GB2312" pitchFamily="49" charset="-122"/>
                <a:ea typeface="楷体_GB2312" pitchFamily="49" charset="-122"/>
              </a:rPr>
              <a:t>2</a:t>
            </a:r>
            <a:r>
              <a:rPr kumimoji="1" lang="en-GB" altLang="zh-CN" sz="2400" b="1" dirty="0">
                <a:solidFill>
                  <a:schemeClr val="bg1"/>
                </a:solidFill>
                <a:latin typeface="楷体_GB2312" pitchFamily="49" charset="-122"/>
                <a:ea typeface="楷体_GB2312" pitchFamily="49" charset="-122"/>
              </a:rPr>
              <a:t>。</a:t>
            </a:r>
          </a:p>
          <a:p>
            <a:pPr>
              <a:spcBef>
                <a:spcPct val="20000"/>
              </a:spcBef>
              <a:buClr>
                <a:srgbClr val="FF9900"/>
              </a:buClr>
              <a:buSzPct val="60000"/>
              <a:buFont typeface="Wingdings 2" pitchFamily="18" charset="2"/>
              <a:buNone/>
            </a:pPr>
            <a:r>
              <a:rPr kumimoji="1" lang="zh-CN" altLang="en-GB" sz="2400" b="1" dirty="0">
                <a:solidFill>
                  <a:schemeClr val="bg1"/>
                </a:solidFill>
                <a:latin typeface="楷体_GB2312" pitchFamily="49" charset="-122"/>
                <a:ea typeface="楷体_GB2312" pitchFamily="49" charset="-122"/>
              </a:rPr>
              <a:t>磷酸戊糖进一步代谢有两种结局：</a:t>
            </a:r>
          </a:p>
          <a:p>
            <a:pPr>
              <a:spcBef>
                <a:spcPct val="20000"/>
              </a:spcBef>
              <a:buClr>
                <a:srgbClr val="FF9900"/>
              </a:buClr>
              <a:buSzPct val="60000"/>
              <a:buFont typeface="Wingdings 2" pitchFamily="18" charset="2"/>
              <a:buNone/>
            </a:pPr>
            <a:r>
              <a:rPr kumimoji="1" lang="zh-CN" altLang="en-GB" sz="2400" b="1" dirty="0">
                <a:solidFill>
                  <a:schemeClr val="bg1"/>
                </a:solidFill>
                <a:latin typeface="楷体_GB2312" pitchFamily="49" charset="-122"/>
                <a:ea typeface="楷体_GB2312" pitchFamily="49" charset="-122"/>
              </a:rPr>
              <a:t>①磷酸戊糖经转酮</a:t>
            </a:r>
            <a:r>
              <a:rPr kumimoji="1" lang="zh-CN" altLang="en-GB" sz="2400" b="1" dirty="0">
                <a:solidFill>
                  <a:schemeClr val="bg1"/>
                </a:solidFill>
                <a:latin typeface="Times New Roman" pitchFamily="18" charset="0"/>
                <a:ea typeface="楷体_GB2312" pitchFamily="49" charset="-122"/>
              </a:rPr>
              <a:t>—</a:t>
            </a:r>
            <a:r>
              <a:rPr kumimoji="1" lang="zh-CN" altLang="en-GB" sz="2400" b="1" dirty="0">
                <a:solidFill>
                  <a:schemeClr val="bg1"/>
                </a:solidFill>
                <a:latin typeface="楷体_GB2312" pitchFamily="49" charset="-122"/>
                <a:ea typeface="楷体_GB2312" pitchFamily="49" charset="-122"/>
              </a:rPr>
              <a:t>转醛酶系催化，又生成磷酸己糖和磷酸丙糖（3-磷酸甘油醛），磷酸丙糖借</a:t>
            </a:r>
            <a:r>
              <a:rPr kumimoji="1" lang="en-GB" altLang="zh-CN" sz="2400" b="1" dirty="0">
                <a:solidFill>
                  <a:schemeClr val="bg1"/>
                </a:solidFill>
                <a:latin typeface="楷体_GB2312" pitchFamily="49" charset="-122"/>
                <a:ea typeface="楷体_GB2312" pitchFamily="49" charset="-122"/>
              </a:rPr>
              <a:t>EMP</a:t>
            </a:r>
            <a:r>
              <a:rPr kumimoji="1" lang="zh-CN" altLang="en-GB" sz="2400" b="1" dirty="0">
                <a:solidFill>
                  <a:schemeClr val="bg1"/>
                </a:solidFill>
                <a:latin typeface="楷体_GB2312" pitchFamily="49" charset="-122"/>
                <a:ea typeface="楷体_GB2312" pitchFamily="49" charset="-122"/>
              </a:rPr>
              <a:t>途径的一些酶，进一步转化为丙酮酸。称为</a:t>
            </a:r>
            <a:r>
              <a:rPr kumimoji="1" lang="zh-CN" altLang="en-GB" sz="2400" b="1" dirty="0">
                <a:solidFill>
                  <a:srgbClr val="FF0000"/>
                </a:solidFill>
                <a:latin typeface="楷体_GB2312" pitchFamily="49" charset="-122"/>
                <a:ea typeface="楷体_GB2312" pitchFamily="49" charset="-122"/>
              </a:rPr>
              <a:t>不完全</a:t>
            </a:r>
            <a:r>
              <a:rPr kumimoji="1" lang="en-GB" altLang="zh-CN" sz="2400" b="1" dirty="0">
                <a:solidFill>
                  <a:srgbClr val="FF0000"/>
                </a:solidFill>
                <a:latin typeface="楷体_GB2312" pitchFamily="49" charset="-122"/>
                <a:ea typeface="楷体_GB2312" pitchFamily="49" charset="-122"/>
              </a:rPr>
              <a:t>HMP</a:t>
            </a:r>
            <a:r>
              <a:rPr kumimoji="1" lang="zh-CN" altLang="en-GB" sz="2400" b="1" dirty="0">
                <a:solidFill>
                  <a:srgbClr val="FF0000"/>
                </a:solidFill>
                <a:latin typeface="楷体_GB2312" pitchFamily="49" charset="-122"/>
                <a:ea typeface="楷体_GB2312" pitchFamily="49" charset="-122"/>
              </a:rPr>
              <a:t>途径</a:t>
            </a:r>
            <a:r>
              <a:rPr kumimoji="1" lang="zh-CN" altLang="en-GB" sz="2400" b="1" dirty="0">
                <a:solidFill>
                  <a:srgbClr val="003E00"/>
                </a:solidFill>
                <a:latin typeface="楷体_GB2312" pitchFamily="49" charset="-122"/>
                <a:ea typeface="楷体_GB2312" pitchFamily="49" charset="-122"/>
              </a:rPr>
              <a:t>。</a:t>
            </a:r>
            <a:endParaRPr kumimoji="1" lang="zh-CN" altLang="en-GB" sz="2400" b="1" dirty="0">
              <a:solidFill>
                <a:schemeClr val="bg1"/>
              </a:solidFill>
              <a:latin typeface="楷体_GB2312" pitchFamily="49" charset="-122"/>
              <a:ea typeface="楷体_GB2312" pitchFamily="49" charset="-122"/>
            </a:endParaRPr>
          </a:p>
          <a:p>
            <a:pPr>
              <a:spcBef>
                <a:spcPct val="20000"/>
              </a:spcBef>
              <a:buClr>
                <a:srgbClr val="FF9900"/>
              </a:buClr>
              <a:buSzPct val="60000"/>
              <a:buFont typeface="Wingdings 2" pitchFamily="18" charset="2"/>
              <a:buNone/>
            </a:pPr>
            <a:r>
              <a:rPr kumimoji="1" lang="zh-CN" altLang="en-GB" sz="2400" b="1" dirty="0">
                <a:solidFill>
                  <a:schemeClr val="bg1"/>
                </a:solidFill>
                <a:latin typeface="楷体_GB2312" pitchFamily="49" charset="-122"/>
                <a:ea typeface="楷体_GB2312" pitchFamily="49" charset="-122"/>
              </a:rPr>
              <a:t>②由六个葡萄糖分子参加反应，经一系列反应，最后回收五个葡萄糖分子，消耗了1分子葡萄糖（彻底氧化成</a:t>
            </a:r>
            <a:r>
              <a:rPr kumimoji="1" lang="en-GB" altLang="zh-CN" sz="2400" b="1" dirty="0">
                <a:solidFill>
                  <a:schemeClr val="bg1"/>
                </a:solidFill>
                <a:latin typeface="楷体_GB2312" pitchFamily="49" charset="-122"/>
                <a:ea typeface="楷体_GB2312" pitchFamily="49" charset="-122"/>
              </a:rPr>
              <a:t>CO</a:t>
            </a:r>
            <a:r>
              <a:rPr kumimoji="1" lang="en-GB" altLang="zh-CN" sz="2400" b="1" baseline="-25000" dirty="0">
                <a:solidFill>
                  <a:schemeClr val="bg1"/>
                </a:solidFill>
                <a:latin typeface="楷体_GB2312" pitchFamily="49" charset="-122"/>
                <a:ea typeface="楷体_GB2312" pitchFamily="49" charset="-122"/>
              </a:rPr>
              <a:t>2</a:t>
            </a:r>
            <a:r>
              <a:rPr kumimoji="1" lang="zh-CN" altLang="en-GB" sz="2400" b="1" dirty="0">
                <a:solidFill>
                  <a:schemeClr val="bg1"/>
                </a:solidFill>
                <a:latin typeface="楷体_GB2312" pitchFamily="49" charset="-122"/>
                <a:ea typeface="楷体_GB2312" pitchFamily="49" charset="-122"/>
              </a:rPr>
              <a:t> 和水），称为</a:t>
            </a:r>
            <a:r>
              <a:rPr kumimoji="1" lang="zh-CN" altLang="en-GB" sz="2400" b="1" dirty="0">
                <a:solidFill>
                  <a:srgbClr val="FF0000"/>
                </a:solidFill>
                <a:latin typeface="楷体_GB2312" pitchFamily="49" charset="-122"/>
                <a:ea typeface="楷体_GB2312" pitchFamily="49" charset="-122"/>
              </a:rPr>
              <a:t>完全</a:t>
            </a:r>
            <a:r>
              <a:rPr kumimoji="1" lang="en-GB" altLang="zh-CN" sz="2400" b="1" dirty="0">
                <a:solidFill>
                  <a:srgbClr val="FF0000"/>
                </a:solidFill>
                <a:latin typeface="楷体_GB2312" pitchFamily="49" charset="-122"/>
                <a:ea typeface="楷体_GB2312" pitchFamily="49" charset="-122"/>
              </a:rPr>
              <a:t>HMP</a:t>
            </a:r>
            <a:r>
              <a:rPr kumimoji="1" lang="zh-CN" altLang="en-GB" sz="2400" b="1" dirty="0">
                <a:solidFill>
                  <a:srgbClr val="FF0000"/>
                </a:solidFill>
                <a:latin typeface="楷体_GB2312" pitchFamily="49" charset="-122"/>
                <a:ea typeface="楷体_GB2312" pitchFamily="49" charset="-122"/>
              </a:rPr>
              <a:t>途径。</a:t>
            </a:r>
            <a:endParaRPr kumimoji="1" lang="zh-CN" altLang="en-US" sz="2400" b="1" dirty="0">
              <a:solidFill>
                <a:srgbClr val="FF0000"/>
              </a:solidFill>
              <a:latin typeface="楷体_GB2312" pitchFamily="49" charset="-122"/>
              <a:ea typeface="楷体_GB2312" pitchFamily="49" charset="-122"/>
            </a:endParaRPr>
          </a:p>
        </p:txBody>
      </p:sp>
      <p:sp>
        <p:nvSpPr>
          <p:cNvPr id="41988" name="Rectangle 6"/>
          <p:cNvSpPr>
            <a:spLocks noChangeArrowheads="1"/>
          </p:cNvSpPr>
          <p:nvPr/>
        </p:nvSpPr>
        <p:spPr bwMode="auto">
          <a:xfrm>
            <a:off x="3429000" y="5257800"/>
            <a:ext cx="990600" cy="228600"/>
          </a:xfrm>
          <a:prstGeom prst="rect">
            <a:avLst/>
          </a:prstGeom>
          <a:noFill/>
          <a:ln w="28575">
            <a:solidFill>
              <a:srgbClr val="CC0000"/>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1+#ppt_w/2"/>
                                          </p:val>
                                        </p:tav>
                                        <p:tav tm="100000">
                                          <p:val>
                                            <p:strVal val="#ppt_x"/>
                                          </p:val>
                                        </p:tav>
                                      </p:tavLst>
                                    </p:anim>
                                    <p:anim calcmode="lin" valueType="num">
                                      <p:cBhvr additive="base">
                                        <p:cTn id="8" dur="500" fill="hold"/>
                                        <p:tgtEl>
                                          <p:spTgt spid="337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3797"/>
                                        </p:tgtEl>
                                        <p:attrNameLst>
                                          <p:attrName>style.visibility</p:attrName>
                                        </p:attrNameLst>
                                      </p:cBhvr>
                                      <p:to>
                                        <p:strVal val="visible"/>
                                      </p:to>
                                    </p:set>
                                    <p:anim calcmode="lin" valueType="num">
                                      <p:cBhvr additive="base">
                                        <p:cTn id="12" dur="500" fill="hold"/>
                                        <p:tgtEl>
                                          <p:spTgt spid="33797"/>
                                        </p:tgtEl>
                                        <p:attrNameLst>
                                          <p:attrName>ppt_x</p:attrName>
                                        </p:attrNameLst>
                                      </p:cBhvr>
                                      <p:tavLst>
                                        <p:tav tm="0">
                                          <p:val>
                                            <p:strVal val="#ppt_x"/>
                                          </p:val>
                                        </p:tav>
                                        <p:tav tm="100000">
                                          <p:val>
                                            <p:strVal val="#ppt_x"/>
                                          </p:val>
                                        </p:tav>
                                      </p:tavLst>
                                    </p:anim>
                                    <p:anim calcmode="lin" valueType="num">
                                      <p:cBhvr additive="base">
                                        <p:cTn id="13"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HMP"/>
          <p:cNvPicPr>
            <a:picLocks noChangeAspect="1" noChangeArrowheads="1"/>
          </p:cNvPicPr>
          <p:nvPr/>
        </p:nvPicPr>
        <p:blipFill>
          <a:blip r:embed="rId2" cstate="print"/>
          <a:srcRect/>
          <a:stretch>
            <a:fillRect/>
          </a:stretch>
        </p:blipFill>
        <p:spPr bwMode="auto">
          <a:xfrm>
            <a:off x="755650" y="1341438"/>
            <a:ext cx="7696200" cy="5214937"/>
          </a:xfrm>
          <a:prstGeom prst="rect">
            <a:avLst/>
          </a:prstGeom>
          <a:noFill/>
          <a:ln w="9525">
            <a:noFill/>
            <a:miter lim="800000"/>
            <a:headEnd/>
            <a:tailEnd/>
          </a:ln>
        </p:spPr>
      </p:pic>
      <p:sp>
        <p:nvSpPr>
          <p:cNvPr id="43011" name="Oval 6"/>
          <p:cNvSpPr>
            <a:spLocks noChangeArrowheads="1"/>
          </p:cNvSpPr>
          <p:nvPr/>
        </p:nvSpPr>
        <p:spPr bwMode="auto">
          <a:xfrm>
            <a:off x="4140200" y="2924175"/>
            <a:ext cx="3600450" cy="3644900"/>
          </a:xfrm>
          <a:prstGeom prst="ellipse">
            <a:avLst/>
          </a:prstGeom>
          <a:noFill/>
          <a:ln w="28575">
            <a:solidFill>
              <a:schemeClr val="hlink"/>
            </a:solidFill>
            <a:round/>
            <a:headEnd/>
            <a:tailEnd/>
          </a:ln>
        </p:spPr>
        <p:txBody>
          <a:bodyPr anchor="ctr">
            <a:spAutoFit/>
          </a:bodyPr>
          <a:lstStyle/>
          <a:p>
            <a:endParaRPr lang="zh-CN" altLang="en-US"/>
          </a:p>
        </p:txBody>
      </p:sp>
      <p:sp>
        <p:nvSpPr>
          <p:cNvPr id="43012" name="Oval 7"/>
          <p:cNvSpPr>
            <a:spLocks noChangeArrowheads="1"/>
          </p:cNvSpPr>
          <p:nvPr/>
        </p:nvSpPr>
        <p:spPr bwMode="auto">
          <a:xfrm>
            <a:off x="1619250" y="2924175"/>
            <a:ext cx="3384550" cy="3789363"/>
          </a:xfrm>
          <a:prstGeom prst="ellipse">
            <a:avLst/>
          </a:prstGeom>
          <a:noFill/>
          <a:ln w="28575">
            <a:solidFill>
              <a:srgbClr val="663300"/>
            </a:solidFill>
            <a:round/>
            <a:headEnd/>
            <a:tailEnd/>
          </a:ln>
        </p:spPr>
        <p:txBody>
          <a:bodyPr anchor="ctr">
            <a:spAutoFit/>
          </a:bodyPr>
          <a:lstStyle/>
          <a:p>
            <a:endParaRPr lang="zh-CN" altLang="en-US"/>
          </a:p>
        </p:txBody>
      </p:sp>
      <p:sp>
        <p:nvSpPr>
          <p:cNvPr id="43013" name="Rectangle 8"/>
          <p:cNvSpPr>
            <a:spLocks noChangeArrowheads="1"/>
          </p:cNvSpPr>
          <p:nvPr/>
        </p:nvSpPr>
        <p:spPr bwMode="auto">
          <a:xfrm>
            <a:off x="1042988" y="2276475"/>
            <a:ext cx="2400300" cy="519113"/>
          </a:xfrm>
          <a:prstGeom prst="rect">
            <a:avLst/>
          </a:prstGeom>
          <a:solidFill>
            <a:srgbClr val="00FF00"/>
          </a:solidFill>
          <a:ln w="9525">
            <a:noFill/>
            <a:miter lim="800000"/>
            <a:headEnd/>
            <a:tailEnd/>
          </a:ln>
        </p:spPr>
        <p:txBody>
          <a:bodyPr wrap="none" anchor="ctr">
            <a:spAutoFit/>
          </a:bodyPr>
          <a:lstStyle/>
          <a:p>
            <a:pPr algn="ctr" eaLnBrk="0" hangingPunct="0"/>
            <a:r>
              <a:rPr lang="zh-CN" altLang="en-US" sz="2800" b="1">
                <a:solidFill>
                  <a:schemeClr val="bg2"/>
                </a:solidFill>
                <a:latin typeface="Times New Roman" pitchFamily="18" charset="0"/>
              </a:rPr>
              <a:t>完全</a:t>
            </a:r>
            <a:r>
              <a:rPr lang="en-US" altLang="zh-CN" sz="2800" b="1">
                <a:solidFill>
                  <a:schemeClr val="bg2"/>
                </a:solidFill>
                <a:latin typeface="Times New Roman" pitchFamily="18" charset="0"/>
              </a:rPr>
              <a:t>HMP(PP)</a:t>
            </a:r>
          </a:p>
        </p:txBody>
      </p:sp>
      <p:sp>
        <p:nvSpPr>
          <p:cNvPr id="43014" name="Rectangle 9"/>
          <p:cNvSpPr>
            <a:spLocks noChangeArrowheads="1"/>
          </p:cNvSpPr>
          <p:nvPr/>
        </p:nvSpPr>
        <p:spPr bwMode="auto">
          <a:xfrm>
            <a:off x="323850" y="333375"/>
            <a:ext cx="8640763" cy="749300"/>
          </a:xfrm>
          <a:prstGeom prst="rect">
            <a:avLst/>
          </a:prstGeom>
          <a:noFill/>
          <a:ln w="9525">
            <a:noFill/>
            <a:miter lim="800000"/>
            <a:headEnd/>
            <a:tailEnd/>
          </a:ln>
        </p:spPr>
        <p:txBody>
          <a:bodyPr>
            <a:spAutoFit/>
          </a:bodyPr>
          <a:lstStyle/>
          <a:p>
            <a:pPr>
              <a:lnSpc>
                <a:spcPct val="90000"/>
              </a:lnSpc>
              <a:spcBef>
                <a:spcPct val="20000"/>
              </a:spcBef>
            </a:pPr>
            <a:r>
              <a:rPr lang="zh-CN" altLang="en-US" sz="2400" b="1">
                <a:solidFill>
                  <a:schemeClr val="hlink"/>
                </a:solidFill>
              </a:rPr>
              <a:t>若</a:t>
            </a:r>
            <a:r>
              <a:rPr lang="en-US" altLang="zh-CN" sz="2400" b="1">
                <a:solidFill>
                  <a:schemeClr val="hlink"/>
                </a:solidFill>
              </a:rPr>
              <a:t>2</a:t>
            </a:r>
            <a:r>
              <a:rPr lang="zh-CN" altLang="en-US" sz="2400" b="1">
                <a:solidFill>
                  <a:schemeClr val="hlink"/>
                </a:solidFill>
              </a:rPr>
              <a:t>个 </a:t>
            </a:r>
            <a:r>
              <a:rPr lang="en-US" altLang="zh-CN" sz="2400" b="1">
                <a:solidFill>
                  <a:schemeClr val="hlink"/>
                </a:solidFill>
              </a:rPr>
              <a:t>3-P </a:t>
            </a:r>
            <a:r>
              <a:rPr lang="zh-CN" altLang="en-US" sz="2400" b="1">
                <a:solidFill>
                  <a:schemeClr val="hlink"/>
                </a:solidFill>
              </a:rPr>
              <a:t>甘油醛缩合为 </a:t>
            </a:r>
            <a:r>
              <a:rPr lang="en-US" altLang="zh-CN" sz="2400" b="1">
                <a:solidFill>
                  <a:schemeClr val="hlink"/>
                </a:solidFill>
              </a:rPr>
              <a:t>6-P </a:t>
            </a:r>
            <a:r>
              <a:rPr lang="zh-CN" altLang="en-US" sz="2400" b="1">
                <a:solidFill>
                  <a:schemeClr val="hlink"/>
                </a:solidFill>
              </a:rPr>
              <a:t>葡萄糖为</a:t>
            </a:r>
            <a:r>
              <a:rPr lang="zh-CN" altLang="en-US" sz="2400" b="1">
                <a:solidFill>
                  <a:srgbClr val="FF0000"/>
                </a:solidFill>
              </a:rPr>
              <a:t>完全</a:t>
            </a:r>
            <a:r>
              <a:rPr lang="en-US" altLang="zh-CN" sz="2400" b="1">
                <a:solidFill>
                  <a:srgbClr val="FF0000"/>
                </a:solidFill>
              </a:rPr>
              <a:t>PP</a:t>
            </a:r>
            <a:r>
              <a:rPr lang="zh-CN" altLang="en-US" sz="2400" b="1">
                <a:solidFill>
                  <a:srgbClr val="FF0000"/>
                </a:solidFill>
              </a:rPr>
              <a:t>途径</a:t>
            </a:r>
            <a:r>
              <a:rPr lang="zh-CN" altLang="en-US" sz="2400" b="1">
                <a:solidFill>
                  <a:schemeClr val="hlink"/>
                </a:solidFill>
              </a:rPr>
              <a:t>。若 </a:t>
            </a:r>
            <a:r>
              <a:rPr lang="en-US" altLang="zh-CN" sz="2400" b="1">
                <a:solidFill>
                  <a:schemeClr val="hlink"/>
                </a:solidFill>
              </a:rPr>
              <a:t>3-P </a:t>
            </a:r>
            <a:r>
              <a:rPr lang="zh-CN" altLang="en-US" sz="2400" b="1">
                <a:solidFill>
                  <a:schemeClr val="hlink"/>
                </a:solidFill>
              </a:rPr>
              <a:t>甘油醛走 </a:t>
            </a:r>
            <a:r>
              <a:rPr lang="en-US" altLang="zh-CN" sz="2400" b="1">
                <a:solidFill>
                  <a:schemeClr val="hlink"/>
                </a:solidFill>
              </a:rPr>
              <a:t>EMP </a:t>
            </a:r>
            <a:r>
              <a:rPr lang="zh-CN" altLang="en-US" sz="2400" b="1">
                <a:solidFill>
                  <a:schemeClr val="hlink"/>
                </a:solidFill>
              </a:rPr>
              <a:t>途径后半部到丙酮酸则为</a:t>
            </a:r>
            <a:r>
              <a:rPr lang="zh-CN" altLang="en-US" sz="2400" b="1">
                <a:solidFill>
                  <a:srgbClr val="FF0000"/>
                </a:solidFill>
              </a:rPr>
              <a:t>不完全</a:t>
            </a:r>
            <a:r>
              <a:rPr lang="en-US" altLang="zh-CN" sz="2400" b="1">
                <a:solidFill>
                  <a:srgbClr val="FF0000"/>
                </a:solidFill>
              </a:rPr>
              <a:t>PP</a:t>
            </a:r>
            <a:r>
              <a:rPr lang="zh-CN" altLang="en-US" sz="2400" b="1">
                <a:solidFill>
                  <a:srgbClr val="FF0000"/>
                </a:solidFill>
              </a:rPr>
              <a:t>途径</a:t>
            </a:r>
            <a:r>
              <a:rPr lang="zh-CN" altLang="en-US" sz="2400" b="1">
                <a:solidFill>
                  <a:schemeClr val="hlink"/>
                </a:solidFill>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0" y="260350"/>
            <a:ext cx="4824413" cy="2160588"/>
          </a:xfrm>
          <a:prstGeom prst="rect">
            <a:avLst/>
          </a:prstGeom>
          <a:noFill/>
          <a:ln w="28575">
            <a:solidFill>
              <a:srgbClr val="FF3300"/>
            </a:solidFill>
            <a:miter lim="800000"/>
            <a:headEnd/>
            <a:tailEnd/>
          </a:ln>
        </p:spPr>
        <p:txBody>
          <a:bodyPr/>
          <a:lstStyle/>
          <a:p>
            <a:pPr marL="342900" indent="-342900">
              <a:spcBef>
                <a:spcPct val="20000"/>
              </a:spcBef>
            </a:pPr>
            <a:r>
              <a:rPr lang="en-US" altLang="zh-CN" sz="2800" b="1">
                <a:solidFill>
                  <a:srgbClr val="0000FF"/>
                </a:solidFill>
              </a:rPr>
              <a:t>PP</a:t>
            </a:r>
            <a:r>
              <a:rPr lang="zh-CN" altLang="en-US" sz="2800" b="1">
                <a:solidFill>
                  <a:srgbClr val="0000FF"/>
                </a:solidFill>
              </a:rPr>
              <a:t>途径为合成代谢提供：</a:t>
            </a:r>
          </a:p>
          <a:p>
            <a:pPr marL="342900" indent="-342900" algn="just">
              <a:spcBef>
                <a:spcPct val="20000"/>
              </a:spcBef>
              <a:buFontTx/>
              <a:buChar char="•"/>
            </a:pPr>
            <a:r>
              <a:rPr lang="zh-CN" altLang="en-US" sz="2000" b="1"/>
              <a:t>还原力：  </a:t>
            </a:r>
            <a:r>
              <a:rPr lang="en-US" altLang="zh-CN" sz="2000" b="1"/>
              <a:t>NADPH</a:t>
            </a:r>
            <a:r>
              <a:rPr lang="en-US" altLang="zh-CN" sz="2000" b="1" baseline="-30000"/>
              <a:t>2</a:t>
            </a:r>
            <a:r>
              <a:rPr lang="en-US" altLang="zh-CN" sz="2000" b="1"/>
              <a:t>×2</a:t>
            </a:r>
          </a:p>
          <a:p>
            <a:pPr marL="342900" indent="-342900" algn="just">
              <a:spcBef>
                <a:spcPct val="20000"/>
              </a:spcBef>
              <a:buFontTx/>
              <a:buChar char="•"/>
            </a:pPr>
            <a:r>
              <a:rPr lang="zh-CN" altLang="en-US" sz="2000" b="1"/>
              <a:t>小分子 </a:t>
            </a:r>
            <a:r>
              <a:rPr lang="en-US" altLang="zh-CN" sz="2000" b="1"/>
              <a:t>C </a:t>
            </a:r>
            <a:r>
              <a:rPr lang="zh-CN" altLang="en-US" sz="2000" b="1"/>
              <a:t>架： </a:t>
            </a:r>
          </a:p>
          <a:p>
            <a:pPr marL="342900" indent="-342900" algn="just">
              <a:spcBef>
                <a:spcPct val="20000"/>
              </a:spcBef>
            </a:pPr>
            <a:r>
              <a:rPr lang="zh-CN" altLang="en-US" sz="2000" b="1"/>
              <a:t>  </a:t>
            </a:r>
            <a:r>
              <a:rPr lang="en-US" altLang="zh-CN" sz="2000" b="1"/>
              <a:t>5-P </a:t>
            </a:r>
            <a:r>
              <a:rPr lang="zh-CN" altLang="en-US" sz="2000" b="1"/>
              <a:t>核糖   （合成核酸的前体物）    </a:t>
            </a:r>
          </a:p>
          <a:p>
            <a:pPr marL="342900" indent="-342900" algn="just">
              <a:spcBef>
                <a:spcPct val="20000"/>
              </a:spcBef>
            </a:pPr>
            <a:r>
              <a:rPr lang="zh-CN" altLang="en-US" sz="2000" b="1"/>
              <a:t>  </a:t>
            </a:r>
            <a:r>
              <a:rPr lang="en-US" altLang="zh-CN" sz="2000" b="1"/>
              <a:t>4-P</a:t>
            </a:r>
            <a:r>
              <a:rPr lang="zh-CN" altLang="en-US" sz="2000" b="1"/>
              <a:t>赤藓糖（合成芳香氨基酸的前体物）</a:t>
            </a:r>
          </a:p>
        </p:txBody>
      </p:sp>
      <p:sp>
        <p:nvSpPr>
          <p:cNvPr id="44035" name="Rectangle 5"/>
          <p:cNvSpPr>
            <a:spLocks noChangeArrowheads="1"/>
          </p:cNvSpPr>
          <p:nvPr/>
        </p:nvSpPr>
        <p:spPr bwMode="auto">
          <a:xfrm>
            <a:off x="5003800" y="260350"/>
            <a:ext cx="4140200" cy="2071688"/>
          </a:xfrm>
          <a:prstGeom prst="rect">
            <a:avLst/>
          </a:prstGeom>
          <a:noFill/>
          <a:ln w="28575">
            <a:solidFill>
              <a:srgbClr val="FF3300"/>
            </a:solidFill>
            <a:miter lim="800000"/>
            <a:headEnd/>
            <a:tailEnd/>
          </a:ln>
        </p:spPr>
        <p:txBody>
          <a:bodyPr>
            <a:spAutoFit/>
          </a:bodyPr>
          <a:lstStyle/>
          <a:p>
            <a:pPr eaLnBrk="0" hangingPunct="0"/>
            <a:r>
              <a:rPr lang="zh-CN" altLang="en-US" sz="2800" b="1">
                <a:solidFill>
                  <a:srgbClr val="0000FF"/>
                </a:solidFill>
                <a:latin typeface="Times New Roman" pitchFamily="18" charset="0"/>
              </a:rPr>
              <a:t>不完全 </a:t>
            </a:r>
            <a:r>
              <a:rPr lang="en-US" altLang="zh-CN" sz="2800" b="1">
                <a:solidFill>
                  <a:srgbClr val="0000FF"/>
                </a:solidFill>
                <a:latin typeface="Times New Roman" pitchFamily="18" charset="0"/>
              </a:rPr>
              <a:t>PP</a:t>
            </a:r>
            <a:r>
              <a:rPr lang="zh-CN" altLang="en-US" sz="2800" b="1">
                <a:solidFill>
                  <a:srgbClr val="0000FF"/>
                </a:solidFill>
                <a:latin typeface="Times New Roman" pitchFamily="18" charset="0"/>
              </a:rPr>
              <a:t>途径可提供：</a:t>
            </a:r>
          </a:p>
          <a:p>
            <a:pPr eaLnBrk="0" hangingPunct="0"/>
            <a:r>
              <a:rPr lang="zh-CN" altLang="en-US" sz="2000" b="1">
                <a:latin typeface="Times New Roman" pitchFamily="18" charset="0"/>
              </a:rPr>
              <a:t>能量：   </a:t>
            </a:r>
            <a:r>
              <a:rPr lang="en-US" altLang="zh-CN" sz="2000" b="1">
                <a:latin typeface="Times New Roman" pitchFamily="18" charset="0"/>
              </a:rPr>
              <a:t>2</a:t>
            </a:r>
            <a:r>
              <a:rPr lang="zh-CN" altLang="en-US" sz="2000" b="1">
                <a:latin typeface="Times New Roman" pitchFamily="18" charset="0"/>
              </a:rPr>
              <a:t>个</a:t>
            </a:r>
            <a:r>
              <a:rPr lang="en-US" altLang="zh-CN" sz="2000" b="1">
                <a:latin typeface="Times New Roman" pitchFamily="18" charset="0"/>
              </a:rPr>
              <a:t>ATP </a:t>
            </a:r>
          </a:p>
          <a:p>
            <a:pPr eaLnBrk="0" hangingPunct="0"/>
            <a:r>
              <a:rPr lang="zh-CN" altLang="en-US" sz="2000" b="1">
                <a:latin typeface="Times New Roman" pitchFamily="18" charset="0"/>
              </a:rPr>
              <a:t>还原力： </a:t>
            </a:r>
            <a:r>
              <a:rPr lang="en-US" altLang="zh-CN" sz="2000" b="1">
                <a:latin typeface="Times New Roman" pitchFamily="18" charset="0"/>
              </a:rPr>
              <a:t>1</a:t>
            </a:r>
            <a:r>
              <a:rPr lang="zh-CN" altLang="en-US" sz="2000" b="1">
                <a:latin typeface="Times New Roman" pitchFamily="18" charset="0"/>
              </a:rPr>
              <a:t>个</a:t>
            </a:r>
            <a:r>
              <a:rPr lang="en-US" altLang="zh-CN" sz="2000" b="1">
                <a:latin typeface="Times New Roman" pitchFamily="18" charset="0"/>
              </a:rPr>
              <a:t>NADPH</a:t>
            </a:r>
            <a:r>
              <a:rPr lang="en-US" altLang="zh-CN" sz="2000" b="1" baseline="-25000">
                <a:latin typeface="Times New Roman" pitchFamily="18" charset="0"/>
              </a:rPr>
              <a:t>2</a:t>
            </a:r>
            <a:r>
              <a:rPr lang="en-US" altLang="zh-CN" sz="2000" b="1">
                <a:latin typeface="Times New Roman" pitchFamily="18" charset="0"/>
              </a:rPr>
              <a:t> </a:t>
            </a:r>
          </a:p>
          <a:p>
            <a:pPr eaLnBrk="0" hangingPunct="0"/>
            <a:r>
              <a:rPr lang="zh-CN" altLang="en-US" sz="2000" b="1">
                <a:latin typeface="Times New Roman" pitchFamily="18" charset="0"/>
              </a:rPr>
              <a:t>小分子 </a:t>
            </a:r>
            <a:r>
              <a:rPr lang="en-US" altLang="zh-CN" sz="2000" b="1">
                <a:latin typeface="Times New Roman" pitchFamily="18" charset="0"/>
              </a:rPr>
              <a:t>C </a:t>
            </a:r>
            <a:r>
              <a:rPr lang="zh-CN" altLang="en-US" sz="2000" b="1">
                <a:latin typeface="Times New Roman" pitchFamily="18" charset="0"/>
              </a:rPr>
              <a:t>架：  </a:t>
            </a:r>
            <a:r>
              <a:rPr lang="en-US" altLang="zh-CN" sz="2000" b="1">
                <a:latin typeface="Times New Roman" pitchFamily="18" charset="0"/>
              </a:rPr>
              <a:t>3-P</a:t>
            </a:r>
            <a:r>
              <a:rPr lang="zh-CN" altLang="en-US" sz="2000" b="1">
                <a:latin typeface="Times New Roman" pitchFamily="18" charset="0"/>
              </a:rPr>
              <a:t>甘油酸 </a:t>
            </a:r>
          </a:p>
          <a:p>
            <a:pPr eaLnBrk="0" hangingPunct="0"/>
            <a:r>
              <a:rPr lang="zh-CN" altLang="en-US" sz="2000" b="1">
                <a:latin typeface="Times New Roman" pitchFamily="18" charset="0"/>
              </a:rPr>
              <a:t>                          磷酸烯醇式丙酮酸  </a:t>
            </a:r>
          </a:p>
          <a:p>
            <a:pPr eaLnBrk="0" hangingPunct="0"/>
            <a:r>
              <a:rPr lang="zh-CN" altLang="en-US" sz="2000" b="1">
                <a:latin typeface="Times New Roman" pitchFamily="18" charset="0"/>
              </a:rPr>
              <a:t>                          丙酮酸</a:t>
            </a:r>
            <a:r>
              <a:rPr lang="zh-CN" altLang="en-US" sz="2000">
                <a:latin typeface="Times New Roman" pitchFamily="18" charset="0"/>
              </a:rPr>
              <a:t> </a:t>
            </a:r>
          </a:p>
        </p:txBody>
      </p:sp>
      <p:sp>
        <p:nvSpPr>
          <p:cNvPr id="44036" name="Rectangle 6"/>
          <p:cNvSpPr>
            <a:spLocks noChangeArrowheads="1"/>
          </p:cNvSpPr>
          <p:nvPr/>
        </p:nvSpPr>
        <p:spPr bwMode="auto">
          <a:xfrm>
            <a:off x="250825" y="2565400"/>
            <a:ext cx="8569325" cy="4114800"/>
          </a:xfrm>
          <a:prstGeom prst="rect">
            <a:avLst/>
          </a:prstGeom>
          <a:noFill/>
          <a:ln w="9525">
            <a:noFill/>
            <a:miter lim="800000"/>
            <a:headEnd/>
            <a:tailEnd/>
          </a:ln>
        </p:spPr>
        <p:txBody>
          <a:bodyPr/>
          <a:lstStyle/>
          <a:p>
            <a:pPr marL="342900" indent="-342900">
              <a:spcBef>
                <a:spcPct val="20000"/>
              </a:spcBef>
              <a:buFont typeface="Wingdings" pitchFamily="2" charset="2"/>
              <a:buChar char="ü"/>
            </a:pPr>
            <a:r>
              <a:rPr lang="zh-CN" altLang="en-US" sz="2800" b="1"/>
              <a:t>虽然</a:t>
            </a:r>
            <a:r>
              <a:rPr lang="en-US" altLang="zh-CN" sz="2800" b="1"/>
              <a:t>PP</a:t>
            </a:r>
            <a:r>
              <a:rPr lang="zh-CN" altLang="en-US" sz="2800" b="1"/>
              <a:t>途径中可经呼吸链氧化产能，</a:t>
            </a:r>
            <a:r>
              <a:rPr lang="en-US" altLang="zh-CN" sz="2800" b="1"/>
              <a:t>1</a:t>
            </a:r>
            <a:r>
              <a:rPr lang="zh-CN" altLang="en-US" sz="2800" b="1"/>
              <a:t>摩尔葡萄糖经</a:t>
            </a:r>
            <a:r>
              <a:rPr lang="en-US" altLang="zh-CN" sz="2800" b="1"/>
              <a:t>PP</a:t>
            </a:r>
            <a:r>
              <a:rPr lang="zh-CN" altLang="en-US" sz="2800" b="1"/>
              <a:t>途径最终可得到</a:t>
            </a:r>
            <a:r>
              <a:rPr lang="en-US" altLang="zh-CN" sz="2800" b="1"/>
              <a:t>35</a:t>
            </a:r>
            <a:r>
              <a:rPr lang="zh-CN" altLang="en-US" sz="2800" b="1"/>
              <a:t>摩尔</a:t>
            </a:r>
            <a:r>
              <a:rPr lang="en-US" altLang="zh-CN" sz="2800" b="1"/>
              <a:t>ATP</a:t>
            </a:r>
            <a:r>
              <a:rPr lang="zh-CN" altLang="en-US" sz="2800" b="1"/>
              <a:t>，但这不是代谢中的主要方式。因此，不能把</a:t>
            </a:r>
            <a:r>
              <a:rPr lang="en-US" altLang="zh-CN" sz="2800" b="1"/>
              <a:t>PP</a:t>
            </a:r>
            <a:r>
              <a:rPr lang="zh-CN" altLang="en-US" sz="2800" b="1"/>
              <a:t>途径看作是产生</a:t>
            </a:r>
            <a:r>
              <a:rPr lang="en-US" altLang="zh-CN" sz="2800" b="1"/>
              <a:t>ATP</a:t>
            </a:r>
            <a:r>
              <a:rPr lang="zh-CN" altLang="en-US" sz="2800" b="1"/>
              <a:t>的有效机制。</a:t>
            </a:r>
          </a:p>
          <a:p>
            <a:pPr marL="342900" indent="-342900">
              <a:spcBef>
                <a:spcPct val="20000"/>
              </a:spcBef>
              <a:buFont typeface="Wingdings" pitchFamily="2" charset="2"/>
              <a:buChar char="ü"/>
            </a:pPr>
            <a:endParaRPr lang="zh-CN" altLang="en-US" sz="2800" b="1"/>
          </a:p>
          <a:p>
            <a:pPr marL="342900" indent="-342900">
              <a:spcBef>
                <a:spcPct val="20000"/>
              </a:spcBef>
              <a:buFont typeface="Wingdings" pitchFamily="2" charset="2"/>
              <a:buChar char="ü"/>
            </a:pPr>
            <a:r>
              <a:rPr lang="zh-CN" altLang="en-US" sz="2800" b="1"/>
              <a:t>大多数好氧和兼性厌氧微生物中都有</a:t>
            </a:r>
            <a:r>
              <a:rPr lang="en-US" altLang="zh-CN" sz="2800" b="1"/>
              <a:t>PP</a:t>
            </a:r>
            <a:r>
              <a:rPr lang="zh-CN" altLang="en-US" sz="2800" b="1"/>
              <a:t>途径，而且在同一微生物中往往同时存在</a:t>
            </a:r>
            <a:r>
              <a:rPr lang="en-US" altLang="zh-CN" sz="2800" b="1"/>
              <a:t>EMP</a:t>
            </a:r>
            <a:r>
              <a:rPr lang="zh-CN" altLang="en-US" sz="2800" b="1"/>
              <a:t>和</a:t>
            </a:r>
            <a:r>
              <a:rPr lang="en-US" altLang="zh-CN" sz="2800" b="1"/>
              <a:t>PP</a:t>
            </a:r>
            <a:r>
              <a:rPr lang="zh-CN" altLang="en-US" sz="2800" b="1"/>
              <a:t>途径，单独具有</a:t>
            </a:r>
            <a:r>
              <a:rPr lang="en-US" altLang="zh-CN" sz="2800" b="1"/>
              <a:t>EMP</a:t>
            </a:r>
            <a:r>
              <a:rPr lang="zh-CN" altLang="en-US" sz="2800" b="1"/>
              <a:t>和</a:t>
            </a:r>
            <a:r>
              <a:rPr lang="en-US" altLang="zh-CN" sz="2800" b="1"/>
              <a:t>PP</a:t>
            </a:r>
            <a:r>
              <a:rPr lang="zh-CN" altLang="en-US" sz="2800" b="1"/>
              <a:t>途径的微生物较少见。</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1403350" y="260350"/>
            <a:ext cx="5334000" cy="476250"/>
          </a:xfrm>
          <a:prstGeom prst="rect">
            <a:avLst/>
          </a:prstGeom>
          <a:solidFill>
            <a:srgbClr val="ADE0FF"/>
          </a:solidFill>
          <a:ln w="9525">
            <a:solidFill>
              <a:srgbClr val="990033"/>
            </a:solidFill>
            <a:miter lim="800000"/>
            <a:headEnd/>
            <a:tailEnd/>
          </a:ln>
        </p:spPr>
        <p:txBody>
          <a:bodyPr anchor="ctr"/>
          <a:lstStyle/>
          <a:p>
            <a:r>
              <a:rPr lang="en-US" altLang="zh-CN" sz="2800" b="1">
                <a:solidFill>
                  <a:srgbClr val="003E00"/>
                </a:solidFill>
              </a:rPr>
              <a:t>HMP</a:t>
            </a:r>
            <a:r>
              <a:rPr lang="zh-CN" altLang="en-US" sz="2800" b="1">
                <a:solidFill>
                  <a:srgbClr val="003E00"/>
                </a:solidFill>
              </a:rPr>
              <a:t>途径降解葡萄糖的三个阶段</a:t>
            </a:r>
          </a:p>
        </p:txBody>
      </p:sp>
      <p:sp>
        <p:nvSpPr>
          <p:cNvPr id="32774" name="Text Box 6"/>
          <p:cNvSpPr txBox="1">
            <a:spLocks noChangeArrowheads="1"/>
          </p:cNvSpPr>
          <p:nvPr/>
        </p:nvSpPr>
        <p:spPr bwMode="auto">
          <a:xfrm>
            <a:off x="179388" y="1125538"/>
            <a:ext cx="8820150" cy="4846637"/>
          </a:xfrm>
          <a:prstGeom prst="rect">
            <a:avLst/>
          </a:prstGeom>
          <a:solidFill>
            <a:srgbClr val="008000"/>
          </a:solidFill>
          <a:ln w="9525">
            <a:solidFill>
              <a:srgbClr val="FF0000"/>
            </a:solidFill>
            <a:miter lim="800000"/>
            <a:headEnd/>
            <a:tailEnd/>
          </a:ln>
        </p:spPr>
        <p:txBody>
          <a:bodyPr>
            <a:spAutoFit/>
          </a:bodyPr>
          <a:lstStyle/>
          <a:p>
            <a:pPr>
              <a:lnSpc>
                <a:spcPct val="120000"/>
              </a:lnSpc>
              <a:spcBef>
                <a:spcPct val="50000"/>
              </a:spcBef>
              <a:buFontTx/>
              <a:buChar char="•"/>
            </a:pPr>
            <a:r>
              <a:rPr kumimoji="1" lang="en-US" altLang="zh-CN" sz="2800" b="1">
                <a:solidFill>
                  <a:schemeClr val="bg1"/>
                </a:solidFill>
                <a:latin typeface="楷体_GB2312" pitchFamily="49" charset="-122"/>
                <a:ea typeface="楷体_GB2312" pitchFamily="49" charset="-122"/>
              </a:rPr>
              <a:t>HMP</a:t>
            </a:r>
            <a:r>
              <a:rPr kumimoji="1" lang="zh-CN" altLang="en-US" sz="2800" b="1">
                <a:solidFill>
                  <a:schemeClr val="bg1"/>
                </a:solidFill>
                <a:latin typeface="楷体_GB2312" pitchFamily="49" charset="-122"/>
                <a:ea typeface="楷体_GB2312" pitchFamily="49" charset="-122"/>
              </a:rPr>
              <a:t>是一条葡萄糖不经</a:t>
            </a:r>
            <a:r>
              <a:rPr kumimoji="1" lang="en-US" altLang="zh-CN" sz="2800" b="1">
                <a:solidFill>
                  <a:schemeClr val="bg1"/>
                </a:solidFill>
                <a:latin typeface="楷体_GB2312" pitchFamily="49" charset="-122"/>
                <a:ea typeface="楷体_GB2312" pitchFamily="49" charset="-122"/>
              </a:rPr>
              <a:t>EMP</a:t>
            </a:r>
            <a:r>
              <a:rPr kumimoji="1" lang="zh-CN" altLang="en-US" sz="2800" b="1">
                <a:solidFill>
                  <a:schemeClr val="bg1"/>
                </a:solidFill>
                <a:latin typeface="楷体_GB2312" pitchFamily="49" charset="-122"/>
                <a:ea typeface="楷体_GB2312" pitchFamily="49" charset="-122"/>
              </a:rPr>
              <a:t>途径和</a:t>
            </a:r>
            <a:r>
              <a:rPr kumimoji="1" lang="en-US" altLang="zh-CN" sz="2800" b="1">
                <a:solidFill>
                  <a:schemeClr val="bg1"/>
                </a:solidFill>
                <a:latin typeface="楷体_GB2312" pitchFamily="49" charset="-122"/>
                <a:ea typeface="楷体_GB2312" pitchFamily="49" charset="-122"/>
              </a:rPr>
              <a:t>TCA</a:t>
            </a:r>
            <a:r>
              <a:rPr kumimoji="1" lang="zh-CN" altLang="en-US" sz="2800" b="1">
                <a:solidFill>
                  <a:schemeClr val="bg1"/>
                </a:solidFill>
                <a:latin typeface="楷体_GB2312" pitchFamily="49" charset="-122"/>
                <a:ea typeface="楷体_GB2312" pitchFamily="49" charset="-122"/>
              </a:rPr>
              <a:t>循环途径而得到彻底氧化，并能产生大量</a:t>
            </a:r>
            <a:r>
              <a:rPr kumimoji="1" lang="en-US" altLang="zh-CN" sz="2800" b="1">
                <a:solidFill>
                  <a:schemeClr val="bg1"/>
                </a:solidFill>
                <a:latin typeface="楷体_GB2312" pitchFamily="49" charset="-122"/>
                <a:ea typeface="楷体_GB2312" pitchFamily="49" charset="-122"/>
              </a:rPr>
              <a:t>NADPH+H</a:t>
            </a:r>
            <a:r>
              <a:rPr kumimoji="1" lang="en-US" altLang="zh-CN" sz="2800" b="1" baseline="30000">
                <a:solidFill>
                  <a:schemeClr val="bg1"/>
                </a:solidFill>
                <a:latin typeface="楷体_GB2312" pitchFamily="49" charset="-122"/>
                <a:ea typeface="楷体_GB2312" pitchFamily="49" charset="-122"/>
              </a:rPr>
              <a:t>+</a:t>
            </a:r>
            <a:r>
              <a:rPr kumimoji="1" lang="zh-CN" altLang="en-US" sz="2800" b="1">
                <a:solidFill>
                  <a:schemeClr val="bg1"/>
                </a:solidFill>
                <a:latin typeface="楷体_GB2312" pitchFamily="49" charset="-122"/>
                <a:ea typeface="楷体_GB2312" pitchFamily="49" charset="-122"/>
              </a:rPr>
              <a:t>形式的还原力和多种中间代谢产物的代谢途径</a:t>
            </a:r>
          </a:p>
          <a:p>
            <a:pPr>
              <a:lnSpc>
                <a:spcPct val="120000"/>
              </a:lnSpc>
              <a:spcBef>
                <a:spcPct val="50000"/>
              </a:spcBef>
            </a:pPr>
            <a:r>
              <a:rPr kumimoji="1" lang="en-US" altLang="zh-CN" sz="2800" b="1">
                <a:solidFill>
                  <a:schemeClr val="bg1"/>
                </a:solidFill>
                <a:latin typeface="楷体_GB2312" pitchFamily="49" charset="-122"/>
                <a:ea typeface="楷体_GB2312" pitchFamily="49" charset="-122"/>
              </a:rPr>
              <a:t>1. </a:t>
            </a:r>
            <a:r>
              <a:rPr kumimoji="1" lang="zh-CN" altLang="en-US" sz="2800" b="1">
                <a:solidFill>
                  <a:schemeClr val="bg1"/>
                </a:solidFill>
                <a:latin typeface="楷体_GB2312" pitchFamily="49" charset="-122"/>
                <a:ea typeface="楷体_GB2312" pitchFamily="49" charset="-122"/>
              </a:rPr>
              <a:t>葡萄糖经过几步氧化反应产生核酮糖</a:t>
            </a:r>
            <a:r>
              <a:rPr kumimoji="1" lang="en-US" altLang="zh-CN" sz="2800" b="1">
                <a:solidFill>
                  <a:schemeClr val="bg1"/>
                </a:solidFill>
                <a:latin typeface="楷体_GB2312" pitchFamily="49" charset="-122"/>
                <a:ea typeface="楷体_GB2312" pitchFamily="49" charset="-122"/>
              </a:rPr>
              <a:t>-5-</a:t>
            </a:r>
            <a:r>
              <a:rPr kumimoji="1" lang="zh-CN" altLang="en-US" sz="2800" b="1">
                <a:solidFill>
                  <a:schemeClr val="bg1"/>
                </a:solidFill>
                <a:latin typeface="楷体_GB2312" pitchFamily="49" charset="-122"/>
                <a:ea typeface="楷体_GB2312" pitchFamily="49" charset="-122"/>
              </a:rPr>
              <a:t>磷酸和</a:t>
            </a:r>
            <a:r>
              <a:rPr kumimoji="1" lang="en-US" altLang="zh-CN" sz="2800" b="1">
                <a:solidFill>
                  <a:schemeClr val="bg1"/>
                </a:solidFill>
                <a:latin typeface="楷体_GB2312" pitchFamily="49" charset="-122"/>
                <a:ea typeface="楷体_GB2312" pitchFamily="49" charset="-122"/>
              </a:rPr>
              <a:t>CO</a:t>
            </a:r>
            <a:r>
              <a:rPr kumimoji="1" lang="en-US" altLang="zh-CN" sz="2800" b="1" baseline="-25000">
                <a:solidFill>
                  <a:schemeClr val="bg1"/>
                </a:solidFill>
                <a:latin typeface="楷体_GB2312" pitchFamily="49" charset="-122"/>
                <a:ea typeface="楷体_GB2312" pitchFamily="49" charset="-122"/>
              </a:rPr>
              <a:t>2</a:t>
            </a:r>
          </a:p>
          <a:p>
            <a:pPr>
              <a:lnSpc>
                <a:spcPct val="120000"/>
              </a:lnSpc>
              <a:spcBef>
                <a:spcPct val="50000"/>
              </a:spcBef>
            </a:pPr>
            <a:r>
              <a:rPr kumimoji="1" lang="en-US" altLang="zh-CN" sz="2800" b="1">
                <a:solidFill>
                  <a:schemeClr val="bg1"/>
                </a:solidFill>
                <a:latin typeface="楷体_GB2312" pitchFamily="49" charset="-122"/>
                <a:ea typeface="楷体_GB2312" pitchFamily="49" charset="-122"/>
              </a:rPr>
              <a:t>2. </a:t>
            </a:r>
            <a:r>
              <a:rPr kumimoji="1" lang="zh-CN" altLang="en-US" sz="2800" b="1">
                <a:solidFill>
                  <a:schemeClr val="bg1"/>
                </a:solidFill>
                <a:latin typeface="楷体_GB2312" pitchFamily="49" charset="-122"/>
                <a:ea typeface="楷体_GB2312" pitchFamily="49" charset="-122"/>
              </a:rPr>
              <a:t>核酮糖</a:t>
            </a:r>
            <a:r>
              <a:rPr kumimoji="1" lang="en-US" altLang="zh-CN" sz="2800" b="1">
                <a:solidFill>
                  <a:schemeClr val="bg1"/>
                </a:solidFill>
                <a:latin typeface="楷体_GB2312" pitchFamily="49" charset="-122"/>
                <a:ea typeface="楷体_GB2312" pitchFamily="49" charset="-122"/>
              </a:rPr>
              <a:t>-5-</a:t>
            </a:r>
            <a:r>
              <a:rPr kumimoji="1" lang="zh-CN" altLang="en-US" sz="2800" b="1">
                <a:solidFill>
                  <a:schemeClr val="bg1"/>
                </a:solidFill>
                <a:latin typeface="楷体_GB2312" pitchFamily="49" charset="-122"/>
                <a:ea typeface="楷体_GB2312" pitchFamily="49" charset="-122"/>
              </a:rPr>
              <a:t>磷酸发生同分异构化或表异构化而分别产生核糖</a:t>
            </a:r>
            <a:r>
              <a:rPr kumimoji="1" lang="en-US" altLang="zh-CN" sz="2800" b="1">
                <a:solidFill>
                  <a:schemeClr val="bg1"/>
                </a:solidFill>
                <a:latin typeface="楷体_GB2312" pitchFamily="49" charset="-122"/>
                <a:ea typeface="楷体_GB2312" pitchFamily="49" charset="-122"/>
              </a:rPr>
              <a:t>-5-</a:t>
            </a:r>
            <a:r>
              <a:rPr kumimoji="1" lang="zh-CN" altLang="en-US" sz="2800" b="1">
                <a:solidFill>
                  <a:schemeClr val="bg1"/>
                </a:solidFill>
                <a:latin typeface="楷体_GB2312" pitchFamily="49" charset="-122"/>
                <a:ea typeface="楷体_GB2312" pitchFamily="49" charset="-122"/>
              </a:rPr>
              <a:t>磷酸和木酮糖</a:t>
            </a:r>
            <a:r>
              <a:rPr kumimoji="1" lang="en-US" altLang="zh-CN" sz="2800" b="1">
                <a:solidFill>
                  <a:schemeClr val="bg1"/>
                </a:solidFill>
                <a:latin typeface="楷体_GB2312" pitchFamily="49" charset="-122"/>
                <a:ea typeface="楷体_GB2312" pitchFamily="49" charset="-122"/>
              </a:rPr>
              <a:t>-5-</a:t>
            </a:r>
            <a:r>
              <a:rPr kumimoji="1" lang="zh-CN" altLang="en-US" sz="2800" b="1">
                <a:solidFill>
                  <a:schemeClr val="bg1"/>
                </a:solidFill>
                <a:latin typeface="楷体_GB2312" pitchFamily="49" charset="-122"/>
                <a:ea typeface="楷体_GB2312" pitchFamily="49" charset="-122"/>
              </a:rPr>
              <a:t>磷酸</a:t>
            </a:r>
          </a:p>
          <a:p>
            <a:pPr>
              <a:lnSpc>
                <a:spcPct val="120000"/>
              </a:lnSpc>
              <a:spcBef>
                <a:spcPct val="50000"/>
              </a:spcBef>
            </a:pPr>
            <a:r>
              <a:rPr kumimoji="1" lang="en-US" altLang="zh-CN" sz="2800" b="1">
                <a:solidFill>
                  <a:schemeClr val="bg1"/>
                </a:solidFill>
                <a:latin typeface="楷体_GB2312" pitchFamily="49" charset="-122"/>
                <a:ea typeface="楷体_GB2312" pitchFamily="49" charset="-122"/>
              </a:rPr>
              <a:t>3.</a:t>
            </a:r>
            <a:r>
              <a:rPr kumimoji="1" lang="zh-CN" altLang="en-US" sz="2800" b="1">
                <a:solidFill>
                  <a:schemeClr val="bg1"/>
                </a:solidFill>
                <a:latin typeface="楷体_GB2312" pitchFamily="49" charset="-122"/>
                <a:ea typeface="楷体_GB2312" pitchFamily="49" charset="-122"/>
              </a:rPr>
              <a:t>上述各种戊糖磷酸在无氧参与的情况下发生碳架重排，产生己糖磷酸和丙糖磷酸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additive="base">
                                        <p:cTn id="7" dur="500" fill="hold"/>
                                        <p:tgtEl>
                                          <p:spTgt spid="32773"/>
                                        </p:tgtEl>
                                        <p:attrNameLst>
                                          <p:attrName>ppt_x</p:attrName>
                                        </p:attrNameLst>
                                      </p:cBhvr>
                                      <p:tavLst>
                                        <p:tav tm="0">
                                          <p:val>
                                            <p:strVal val="0-#ppt_w/2"/>
                                          </p:val>
                                        </p:tav>
                                        <p:tav tm="100000">
                                          <p:val>
                                            <p:strVal val="#ppt_x"/>
                                          </p:val>
                                        </p:tav>
                                      </p:tavLst>
                                    </p:anim>
                                    <p:anim calcmode="lin" valueType="num">
                                      <p:cBhvr additive="base">
                                        <p:cTn id="8" dur="500" fill="hold"/>
                                        <p:tgtEl>
                                          <p:spTgt spid="327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 calcmode="lin" valueType="num">
                                      <p:cBhvr additive="base">
                                        <p:cTn id="13" dur="500" fill="hold"/>
                                        <p:tgtEl>
                                          <p:spTgt spid="32774"/>
                                        </p:tgtEl>
                                        <p:attrNameLst>
                                          <p:attrName>ppt_x</p:attrName>
                                        </p:attrNameLst>
                                      </p:cBhvr>
                                      <p:tavLst>
                                        <p:tav tm="0">
                                          <p:val>
                                            <p:strVal val="1+#ppt_w/2"/>
                                          </p:val>
                                        </p:tav>
                                        <p:tav tm="100000">
                                          <p:val>
                                            <p:strVal val="#ppt_x"/>
                                          </p:val>
                                        </p:tav>
                                      </p:tavLst>
                                    </p:anim>
                                    <p:anim calcmode="lin" valueType="num">
                                      <p:cBhvr additive="base">
                                        <p:cTn id="14"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p:bldP spid="327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468313" y="549275"/>
            <a:ext cx="3600450" cy="404813"/>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ea typeface="楷体_GB2312" pitchFamily="49" charset="-122"/>
              </a:rPr>
              <a:t>HMP</a:t>
            </a:r>
            <a:r>
              <a:rPr lang="zh-CN" altLang="en-US" sz="2800" b="1">
                <a:solidFill>
                  <a:schemeClr val="bg1"/>
                </a:solidFill>
                <a:ea typeface="楷体_GB2312" pitchFamily="49" charset="-122"/>
              </a:rPr>
              <a:t>途径关键步骤：</a:t>
            </a:r>
          </a:p>
        </p:txBody>
      </p:sp>
      <p:sp>
        <p:nvSpPr>
          <p:cNvPr id="34821" name="Text Box 5"/>
          <p:cNvSpPr txBox="1">
            <a:spLocks noChangeArrowheads="1"/>
          </p:cNvSpPr>
          <p:nvPr/>
        </p:nvSpPr>
        <p:spPr bwMode="auto">
          <a:xfrm>
            <a:off x="381000" y="1905000"/>
            <a:ext cx="8382000" cy="4032250"/>
          </a:xfrm>
          <a:prstGeom prst="rect">
            <a:avLst/>
          </a:prstGeom>
          <a:solidFill>
            <a:schemeClr val="bg2"/>
          </a:solidFill>
          <a:ln w="9525">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kumimoji="1" lang="en-US" altLang="zh-CN" sz="2800" b="1">
                <a:latin typeface="Times New Roman" pitchFamily="18" charset="0"/>
                <a:ea typeface="仿宋_GB2312" pitchFamily="49" charset="-122"/>
              </a:rPr>
              <a:t>1.</a:t>
            </a:r>
            <a:r>
              <a:rPr kumimoji="1" lang="en-US" altLang="zh-CN" sz="2800" b="1">
                <a:solidFill>
                  <a:schemeClr val="tx2"/>
                </a:solidFill>
                <a:latin typeface="Times New Roman" pitchFamily="18" charset="0"/>
                <a:ea typeface="仿宋_GB2312" pitchFamily="49" charset="-122"/>
              </a:rPr>
              <a:t>  </a:t>
            </a:r>
            <a:r>
              <a:rPr kumimoji="1" lang="zh-CN" altLang="en-US" sz="2800" b="1">
                <a:latin typeface="Times New Roman" pitchFamily="18" charset="0"/>
                <a:ea typeface="仿宋_GB2312" pitchFamily="49" charset="-122"/>
              </a:rPr>
              <a:t>葡萄糖→</a:t>
            </a:r>
            <a:r>
              <a:rPr kumimoji="1" lang="en-US" altLang="zh-CN" sz="2800" b="1">
                <a:latin typeface="Times New Roman" pitchFamily="18" charset="0"/>
                <a:ea typeface="仿宋_GB2312" pitchFamily="49" charset="-122"/>
              </a:rPr>
              <a:t>6-</a:t>
            </a:r>
            <a:r>
              <a:rPr kumimoji="1" lang="zh-CN" altLang="en-US" sz="2800" b="1">
                <a:latin typeface="Times New Roman" pitchFamily="18" charset="0"/>
                <a:ea typeface="仿宋_GB2312" pitchFamily="49" charset="-122"/>
              </a:rPr>
              <a:t>磷酸葡萄糖酸</a:t>
            </a:r>
          </a:p>
          <a:p>
            <a:pPr>
              <a:spcBef>
                <a:spcPct val="20000"/>
              </a:spcBef>
              <a:buClr>
                <a:schemeClr val="accent2"/>
              </a:buClr>
              <a:buSzPct val="80000"/>
              <a:buFont typeface="Wingdings" pitchFamily="2" charset="2"/>
              <a:buChar char="l"/>
            </a:pPr>
            <a:endParaRPr kumimoji="1" lang="zh-CN" altLang="en-US" sz="2800" b="1">
              <a:latin typeface="Times New Roman" pitchFamily="18" charset="0"/>
              <a:ea typeface="仿宋_GB2312" pitchFamily="49" charset="-122"/>
            </a:endParaRPr>
          </a:p>
          <a:p>
            <a:pPr>
              <a:spcBef>
                <a:spcPct val="20000"/>
              </a:spcBef>
              <a:buClr>
                <a:schemeClr val="accent2"/>
              </a:buClr>
              <a:buSzPct val="80000"/>
              <a:buFont typeface="Wingdings" pitchFamily="2" charset="2"/>
              <a:buNone/>
            </a:pPr>
            <a:r>
              <a:rPr kumimoji="1" lang="en-US" altLang="zh-CN" sz="2800" b="1">
                <a:latin typeface="Times New Roman" pitchFamily="18" charset="0"/>
                <a:ea typeface="仿宋_GB2312" pitchFamily="49" charset="-122"/>
              </a:rPr>
              <a:t>2. 6-</a:t>
            </a:r>
            <a:r>
              <a:rPr kumimoji="1" lang="zh-CN" altLang="en-US" sz="2800" b="1">
                <a:latin typeface="Times New Roman" pitchFamily="18" charset="0"/>
                <a:ea typeface="仿宋_GB2312" pitchFamily="49" charset="-122"/>
              </a:rPr>
              <a:t>磷酸葡萄糖酸→</a:t>
            </a:r>
            <a:r>
              <a:rPr kumimoji="1" lang="en-US" altLang="zh-CN" sz="2800" b="1">
                <a:latin typeface="Times New Roman" pitchFamily="18" charset="0"/>
                <a:ea typeface="仿宋_GB2312" pitchFamily="49" charset="-122"/>
              </a:rPr>
              <a:t>5-</a:t>
            </a:r>
            <a:r>
              <a:rPr kumimoji="1" lang="zh-CN" altLang="en-US" sz="2800" b="1">
                <a:latin typeface="Times New Roman" pitchFamily="18" charset="0"/>
                <a:ea typeface="仿宋_GB2312" pitchFamily="49" charset="-122"/>
              </a:rPr>
              <a:t>磷酸核酮糖→ </a:t>
            </a:r>
            <a:r>
              <a:rPr kumimoji="1" lang="en-US" altLang="zh-CN" sz="2800" b="1">
                <a:latin typeface="Times New Roman" pitchFamily="18" charset="0"/>
                <a:ea typeface="仿宋_GB2312" pitchFamily="49" charset="-122"/>
              </a:rPr>
              <a:t>5-</a:t>
            </a:r>
            <a:r>
              <a:rPr kumimoji="1" lang="zh-CN" altLang="en-US" sz="2800" b="1">
                <a:latin typeface="Times New Roman" pitchFamily="18" charset="0"/>
                <a:ea typeface="仿宋_GB2312" pitchFamily="49" charset="-122"/>
              </a:rPr>
              <a:t>磷酸木酮糖</a:t>
            </a:r>
          </a:p>
          <a:p>
            <a:pPr>
              <a:spcBef>
                <a:spcPct val="20000"/>
              </a:spcBef>
              <a:buClr>
                <a:schemeClr val="accent2"/>
              </a:buClr>
              <a:buSzPct val="80000"/>
              <a:buFont typeface="Wingdings" pitchFamily="2" charset="2"/>
              <a:buNone/>
            </a:pPr>
            <a:r>
              <a:rPr kumimoji="1" lang="zh-CN" altLang="en-US" sz="2800" b="1">
                <a:latin typeface="Times New Roman" pitchFamily="18" charset="0"/>
                <a:ea typeface="仿宋_GB2312" pitchFamily="49" charset="-122"/>
              </a:rPr>
              <a:t>                                   ↓         </a:t>
            </a:r>
          </a:p>
          <a:p>
            <a:pPr>
              <a:spcBef>
                <a:spcPct val="20000"/>
              </a:spcBef>
              <a:buClr>
                <a:schemeClr val="accent2"/>
              </a:buClr>
              <a:buSzPct val="80000"/>
              <a:buFont typeface="Wingdings" pitchFamily="2" charset="2"/>
              <a:buNone/>
            </a:pPr>
            <a:r>
              <a:rPr kumimoji="1" lang="zh-CN" altLang="en-US" sz="2800" b="1">
                <a:latin typeface="Times New Roman" pitchFamily="18" charset="0"/>
                <a:ea typeface="仿宋_GB2312" pitchFamily="49" charset="-122"/>
              </a:rPr>
              <a:t>                             </a:t>
            </a:r>
            <a:r>
              <a:rPr kumimoji="1" lang="en-US" altLang="zh-CN" sz="2800" b="1">
                <a:latin typeface="Times New Roman" pitchFamily="18" charset="0"/>
                <a:ea typeface="仿宋_GB2312" pitchFamily="49" charset="-122"/>
              </a:rPr>
              <a:t>5-</a:t>
            </a:r>
            <a:r>
              <a:rPr kumimoji="1" lang="zh-CN" altLang="en-US" sz="2800" b="1">
                <a:latin typeface="Times New Roman" pitchFamily="18" charset="0"/>
                <a:ea typeface="仿宋_GB2312" pitchFamily="49" charset="-122"/>
              </a:rPr>
              <a:t>磷酸核糖→参与核酸生成</a:t>
            </a:r>
          </a:p>
          <a:p>
            <a:pPr>
              <a:spcBef>
                <a:spcPct val="20000"/>
              </a:spcBef>
              <a:buClr>
                <a:schemeClr val="accent2"/>
              </a:buClr>
              <a:buSzPct val="80000"/>
              <a:buFont typeface="Wingdings" pitchFamily="2" charset="2"/>
              <a:buNone/>
            </a:pPr>
            <a:endParaRPr kumimoji="1" lang="zh-CN" altLang="en-US" sz="2800" b="1">
              <a:latin typeface="Times New Roman" pitchFamily="18" charset="0"/>
              <a:ea typeface="仿宋_GB2312" pitchFamily="49" charset="-122"/>
            </a:endParaRPr>
          </a:p>
          <a:p>
            <a:pPr>
              <a:spcBef>
                <a:spcPct val="20000"/>
              </a:spcBef>
              <a:buClr>
                <a:schemeClr val="accent2"/>
              </a:buClr>
              <a:buSzPct val="80000"/>
              <a:buFont typeface="Wingdings" pitchFamily="2" charset="2"/>
              <a:buNone/>
            </a:pPr>
            <a:r>
              <a:rPr kumimoji="1" lang="en-US" altLang="zh-CN" sz="2800" b="1">
                <a:latin typeface="Times New Roman" pitchFamily="18" charset="0"/>
                <a:ea typeface="仿宋_GB2312" pitchFamily="49" charset="-122"/>
              </a:rPr>
              <a:t>3. 5-</a:t>
            </a:r>
            <a:r>
              <a:rPr kumimoji="1" lang="zh-CN" altLang="en-US" sz="2800" b="1">
                <a:latin typeface="Times New Roman" pitchFamily="18" charset="0"/>
                <a:ea typeface="仿宋_GB2312" pitchFamily="49" charset="-122"/>
              </a:rPr>
              <a:t>磷酸核酮糖→</a:t>
            </a:r>
            <a:r>
              <a:rPr kumimoji="1" lang="en-US" altLang="zh-CN" sz="2800" b="1">
                <a:latin typeface="Times New Roman" pitchFamily="18" charset="0"/>
                <a:ea typeface="仿宋_GB2312" pitchFamily="49" charset="-122"/>
              </a:rPr>
              <a:t>6-</a:t>
            </a:r>
            <a:r>
              <a:rPr kumimoji="1" lang="zh-CN" altLang="en-US" sz="2800" b="1">
                <a:latin typeface="Times New Roman" pitchFamily="18" charset="0"/>
                <a:ea typeface="仿宋_GB2312" pitchFamily="49" charset="-122"/>
              </a:rPr>
              <a:t>磷酸果糖</a:t>
            </a:r>
            <a:r>
              <a:rPr kumimoji="1" lang="en-US" altLang="zh-CN" sz="2800" b="1">
                <a:latin typeface="Times New Roman" pitchFamily="18" charset="0"/>
                <a:ea typeface="仿宋_GB2312" pitchFamily="49" charset="-122"/>
              </a:rPr>
              <a:t>+3-</a:t>
            </a:r>
            <a:r>
              <a:rPr kumimoji="1" lang="zh-CN" altLang="en-US" sz="2800" b="1">
                <a:latin typeface="Times New Roman" pitchFamily="18" charset="0"/>
                <a:ea typeface="仿宋_GB2312" pitchFamily="49" charset="-122"/>
              </a:rPr>
              <a:t>磷酸甘油醛</a:t>
            </a:r>
            <a:r>
              <a:rPr kumimoji="1" lang="en-US" altLang="zh-CN" sz="2800" b="1">
                <a:latin typeface="Times New Roman" pitchFamily="18" charset="0"/>
                <a:ea typeface="仿宋_GB2312" pitchFamily="49" charset="-122"/>
              </a:rPr>
              <a:t>(</a:t>
            </a:r>
            <a:r>
              <a:rPr kumimoji="1" lang="zh-CN" altLang="en-US" sz="2800" b="1">
                <a:latin typeface="Times New Roman" pitchFamily="18" charset="0"/>
                <a:ea typeface="仿宋_GB2312" pitchFamily="49" charset="-122"/>
              </a:rPr>
              <a:t>进入</a:t>
            </a:r>
            <a:r>
              <a:rPr kumimoji="1" lang="en-US" altLang="zh-CN" sz="2800" b="1">
                <a:latin typeface="Times New Roman" pitchFamily="18" charset="0"/>
                <a:ea typeface="仿宋_GB2312" pitchFamily="49" charset="-122"/>
              </a:rPr>
              <a:t>EMP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0-#ppt_w/2"/>
                                          </p:val>
                                        </p:tav>
                                        <p:tav tm="100000">
                                          <p:val>
                                            <p:strVal val="#ppt_x"/>
                                          </p:val>
                                        </p:tav>
                                      </p:tavLst>
                                    </p:anim>
                                    <p:anim calcmode="lin" valueType="num">
                                      <p:cBhvr additive="base">
                                        <p:cTn id="8" dur="500" fill="hold"/>
                                        <p:tgtEl>
                                          <p:spTgt spid="348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4821"/>
                                        </p:tgtEl>
                                        <p:attrNameLst>
                                          <p:attrName>style.visibility</p:attrName>
                                        </p:attrNameLst>
                                      </p:cBhvr>
                                      <p:to>
                                        <p:strVal val="visible"/>
                                      </p:to>
                                    </p:set>
                                    <p:anim calcmode="lin" valueType="num">
                                      <p:cBhvr additive="base">
                                        <p:cTn id="13" dur="500" fill="hold"/>
                                        <p:tgtEl>
                                          <p:spTgt spid="34821"/>
                                        </p:tgtEl>
                                        <p:attrNameLst>
                                          <p:attrName>ppt_x</p:attrName>
                                        </p:attrNameLst>
                                      </p:cBhvr>
                                      <p:tavLst>
                                        <p:tav tm="0">
                                          <p:val>
                                            <p:strVal val="1+#ppt_w/2"/>
                                          </p:val>
                                        </p:tav>
                                        <p:tav tm="100000">
                                          <p:val>
                                            <p:strVal val="#ppt_x"/>
                                          </p:val>
                                        </p:tav>
                                      </p:tavLst>
                                    </p:anim>
                                    <p:anim calcmode="lin" valueType="num">
                                      <p:cBhvr additive="base">
                                        <p:cTn id="14" dur="500" fill="hold"/>
                                        <p:tgtEl>
                                          <p:spTgt spid="34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6"/>
          <p:cNvGrpSpPr>
            <a:grpSpLocks/>
          </p:cNvGrpSpPr>
          <p:nvPr/>
        </p:nvGrpSpPr>
        <p:grpSpPr bwMode="auto">
          <a:xfrm>
            <a:off x="685800" y="836613"/>
            <a:ext cx="7772400" cy="3581400"/>
            <a:chOff x="432" y="527"/>
            <a:chExt cx="4896" cy="2256"/>
          </a:xfrm>
        </p:grpSpPr>
        <p:sp>
          <p:nvSpPr>
            <p:cNvPr id="47110" name="Rectangle 4"/>
            <p:cNvSpPr>
              <a:spLocks noChangeArrowheads="1"/>
            </p:cNvSpPr>
            <p:nvPr/>
          </p:nvSpPr>
          <p:spPr bwMode="auto">
            <a:xfrm>
              <a:off x="432" y="527"/>
              <a:ext cx="4896" cy="2256"/>
            </a:xfrm>
            <a:prstGeom prst="rect">
              <a:avLst/>
            </a:prstGeom>
            <a:solidFill>
              <a:schemeClr val="bg2"/>
            </a:solidFill>
            <a:ln w="9525">
              <a:solidFill>
                <a:srgbClr val="FF0000"/>
              </a:solidFill>
              <a:miter lim="800000"/>
              <a:headEnd/>
              <a:tailEnd/>
            </a:ln>
          </p:spPr>
          <p:txBody>
            <a:bodyPr/>
            <a:lstStyle/>
            <a:p>
              <a:pPr marL="342900" indent="-342900">
                <a:lnSpc>
                  <a:spcPct val="90000"/>
                </a:lnSpc>
                <a:spcBef>
                  <a:spcPct val="20000"/>
                </a:spcBef>
              </a:pPr>
              <a:r>
                <a:rPr kumimoji="1" lang="en-US" altLang="zh-CN" sz="2800" b="1">
                  <a:latin typeface="Times New Roman" pitchFamily="18" charset="0"/>
                </a:rPr>
                <a:t>               </a:t>
              </a:r>
              <a:r>
                <a:rPr kumimoji="1" lang="zh-CN" altLang="en-US" sz="2000" b="1">
                  <a:solidFill>
                    <a:schemeClr val="accent1"/>
                  </a:solidFill>
                  <a:latin typeface="Times New Roman" pitchFamily="18" charset="0"/>
                </a:rPr>
                <a:t>耗能阶段</a:t>
              </a:r>
            </a:p>
            <a:p>
              <a:pPr marL="342900" indent="-342900">
                <a:lnSpc>
                  <a:spcPct val="90000"/>
                </a:lnSpc>
                <a:spcBef>
                  <a:spcPct val="20000"/>
                </a:spcBef>
                <a:buFontTx/>
                <a:buChar char="•"/>
              </a:pPr>
              <a:r>
                <a:rPr kumimoji="1" lang="en-US" altLang="zh-CN" sz="2800" b="1">
                  <a:latin typeface="Times New Roman" pitchFamily="18" charset="0"/>
                </a:rPr>
                <a:t>C</a:t>
              </a:r>
              <a:r>
                <a:rPr kumimoji="1" lang="en-US" altLang="zh-CN" sz="2800" b="1" baseline="-25000">
                  <a:latin typeface="Times New Roman" pitchFamily="18" charset="0"/>
                </a:rPr>
                <a:t>6                                             </a:t>
              </a:r>
              <a:r>
                <a:rPr kumimoji="1" lang="en-US" altLang="zh-CN" sz="2800" b="1">
                  <a:latin typeface="Times New Roman" pitchFamily="18" charset="0"/>
                </a:rPr>
                <a:t>2C</a:t>
              </a:r>
              <a:r>
                <a:rPr kumimoji="1" lang="en-US" altLang="zh-CN" sz="2800" b="1" baseline="-25000">
                  <a:latin typeface="Times New Roman" pitchFamily="18" charset="0"/>
                </a:rPr>
                <a:t>3</a:t>
              </a:r>
              <a:r>
                <a:rPr kumimoji="1" lang="en-US" altLang="zh-CN" sz="2800" b="1" baseline="-25000">
                  <a:solidFill>
                    <a:schemeClr val="bg1"/>
                  </a:solidFill>
                  <a:latin typeface="Times New Roman" pitchFamily="18" charset="0"/>
                </a:rPr>
                <a:t> </a:t>
              </a:r>
            </a:p>
            <a:p>
              <a:pPr marL="342900" indent="-342900">
                <a:lnSpc>
                  <a:spcPct val="90000"/>
                </a:lnSpc>
                <a:spcBef>
                  <a:spcPct val="20000"/>
                </a:spcBef>
                <a:buFontTx/>
                <a:buChar char="•"/>
              </a:pPr>
              <a:endParaRPr kumimoji="1" lang="en-US" altLang="zh-CN" sz="2800" b="1" baseline="-25000">
                <a:solidFill>
                  <a:schemeClr val="bg1"/>
                </a:solidFill>
                <a:latin typeface="Times New Roman" pitchFamily="18" charset="0"/>
              </a:endParaRPr>
            </a:p>
            <a:p>
              <a:pPr marL="342900" indent="-342900">
                <a:lnSpc>
                  <a:spcPct val="90000"/>
                </a:lnSpc>
                <a:spcBef>
                  <a:spcPct val="20000"/>
                </a:spcBef>
              </a:pPr>
              <a:r>
                <a:rPr kumimoji="1" lang="en-US" altLang="zh-CN" sz="2800" b="1">
                  <a:latin typeface="Times New Roman" pitchFamily="18" charset="0"/>
                </a:rPr>
                <a:t>                 </a:t>
              </a:r>
              <a:r>
                <a:rPr kumimoji="1" lang="zh-CN" altLang="en-US" sz="2000" b="1">
                  <a:solidFill>
                    <a:schemeClr val="accent1"/>
                  </a:solidFill>
                  <a:latin typeface="Times New Roman" pitchFamily="18" charset="0"/>
                </a:rPr>
                <a:t>产能阶段</a:t>
              </a:r>
              <a:r>
                <a:rPr kumimoji="1" lang="zh-CN" altLang="en-US" sz="2000" b="1">
                  <a:latin typeface="Times New Roman" pitchFamily="18" charset="0"/>
                </a:rPr>
                <a:t>                  </a:t>
              </a:r>
              <a:r>
                <a:rPr kumimoji="1" lang="en-US" altLang="zh-CN" sz="2800" b="1">
                  <a:solidFill>
                    <a:srgbClr val="CCFF99"/>
                  </a:solidFill>
                  <a:latin typeface="宋体" pitchFamily="2" charset="-122"/>
                </a:rPr>
                <a:t>4</a:t>
              </a:r>
              <a:r>
                <a:rPr kumimoji="1" lang="en-US" altLang="zh-CN" sz="2800" b="1">
                  <a:solidFill>
                    <a:srgbClr val="CCFF99"/>
                  </a:solidFill>
                  <a:latin typeface="Times New Roman" pitchFamily="18" charset="0"/>
                </a:rPr>
                <a:t> ATP</a:t>
              </a:r>
              <a:r>
                <a:rPr kumimoji="1" lang="en-US" altLang="zh-CN" sz="2800" b="1">
                  <a:latin typeface="Times New Roman" pitchFamily="18" charset="0"/>
                </a:rPr>
                <a:t>      2ATP</a:t>
              </a:r>
            </a:p>
            <a:p>
              <a:pPr marL="342900" indent="-342900">
                <a:lnSpc>
                  <a:spcPct val="90000"/>
                </a:lnSpc>
                <a:spcBef>
                  <a:spcPct val="20000"/>
                </a:spcBef>
                <a:buFontTx/>
                <a:buChar char="•"/>
              </a:pPr>
              <a:r>
                <a:rPr kumimoji="1" lang="en-US" altLang="zh-CN" sz="2800" b="1">
                  <a:latin typeface="Times New Roman" pitchFamily="18" charset="0"/>
                </a:rPr>
                <a:t>2C</a:t>
              </a:r>
              <a:r>
                <a:rPr kumimoji="1" lang="en-US" altLang="zh-CN" sz="2800" b="1" baseline="-25000">
                  <a:latin typeface="Times New Roman" pitchFamily="18" charset="0"/>
                </a:rPr>
                <a:t>3  </a:t>
              </a:r>
              <a:r>
                <a:rPr kumimoji="1" lang="en-US" altLang="zh-CN" sz="2800" b="1">
                  <a:latin typeface="Times New Roman" pitchFamily="18" charset="0"/>
                </a:rPr>
                <a:t>                              </a:t>
              </a:r>
              <a:r>
                <a:rPr kumimoji="1" lang="en-US" altLang="zh-CN" sz="2800" b="1">
                  <a:solidFill>
                    <a:srgbClr val="CCFF99"/>
                  </a:solidFill>
                  <a:latin typeface="Times New Roman" pitchFamily="18" charset="0"/>
                </a:rPr>
                <a:t>2 </a:t>
              </a:r>
              <a:r>
                <a:rPr kumimoji="1" lang="zh-CN" altLang="en-US" sz="2800" b="1">
                  <a:solidFill>
                    <a:srgbClr val="CCFF99"/>
                  </a:solidFill>
                  <a:latin typeface="Times New Roman" pitchFamily="18" charset="0"/>
                </a:rPr>
                <a:t>丙酮酸</a:t>
              </a:r>
            </a:p>
            <a:p>
              <a:pPr marL="342900" indent="-342900">
                <a:lnSpc>
                  <a:spcPct val="90000"/>
                </a:lnSpc>
                <a:spcBef>
                  <a:spcPct val="20000"/>
                </a:spcBef>
              </a:pPr>
              <a:r>
                <a:rPr kumimoji="1" lang="zh-CN" altLang="en-US" sz="2800" b="1" baseline="-25000">
                  <a:latin typeface="Times New Roman" pitchFamily="18" charset="0"/>
                </a:rPr>
                <a:t>                                                             </a:t>
              </a:r>
              <a:r>
                <a:rPr kumimoji="1" lang="en-US" altLang="zh-CN" sz="2800" b="1">
                  <a:solidFill>
                    <a:srgbClr val="CCFF99"/>
                  </a:solidFill>
                  <a:latin typeface="Times New Roman" pitchFamily="18" charset="0"/>
                </a:rPr>
                <a:t>2NADH</a:t>
              </a:r>
              <a:r>
                <a:rPr kumimoji="1" lang="en-US" altLang="zh-CN" sz="2800" b="1" baseline="-25000">
                  <a:solidFill>
                    <a:srgbClr val="CCFF99"/>
                  </a:solidFill>
                  <a:latin typeface="Times New Roman" pitchFamily="18" charset="0"/>
                </a:rPr>
                <a:t>2</a:t>
              </a:r>
            </a:p>
            <a:p>
              <a:pPr marL="342900" indent="-342900">
                <a:lnSpc>
                  <a:spcPct val="90000"/>
                </a:lnSpc>
                <a:spcBef>
                  <a:spcPct val="20000"/>
                </a:spcBef>
              </a:pPr>
              <a:endParaRPr kumimoji="1" lang="en-US" altLang="zh-CN" sz="2800" b="1" baseline="-25000">
                <a:solidFill>
                  <a:srgbClr val="CCFF99"/>
                </a:solidFill>
                <a:latin typeface="Times New Roman" pitchFamily="18" charset="0"/>
              </a:endParaRPr>
            </a:p>
            <a:p>
              <a:pPr marL="342900" indent="-342900">
                <a:lnSpc>
                  <a:spcPct val="90000"/>
                </a:lnSpc>
                <a:spcBef>
                  <a:spcPct val="20000"/>
                </a:spcBef>
              </a:pPr>
              <a:r>
                <a:rPr kumimoji="1" lang="en-US" altLang="zh-CN" sz="2000" b="1">
                  <a:latin typeface="宋体" pitchFamily="2" charset="-122"/>
                </a:rPr>
                <a:t>C</a:t>
              </a:r>
              <a:r>
                <a:rPr kumimoji="1" lang="en-US" altLang="zh-CN" sz="2000" b="1" baseline="-25000">
                  <a:latin typeface="宋体" pitchFamily="2" charset="-122"/>
                </a:rPr>
                <a:t>6</a:t>
              </a:r>
              <a:r>
                <a:rPr kumimoji="1" lang="en-US" altLang="zh-CN" sz="2000" b="1">
                  <a:latin typeface="宋体" pitchFamily="2" charset="-122"/>
                </a:rPr>
                <a:t>H</a:t>
              </a:r>
              <a:r>
                <a:rPr kumimoji="1" lang="en-US" altLang="zh-CN" sz="2000" b="1" baseline="-25000">
                  <a:latin typeface="宋体" pitchFamily="2" charset="-122"/>
                </a:rPr>
                <a:t>12</a:t>
              </a:r>
              <a:r>
                <a:rPr kumimoji="1" lang="en-US" altLang="zh-CN" sz="2000" b="1">
                  <a:latin typeface="宋体" pitchFamily="2" charset="-122"/>
                </a:rPr>
                <a:t>O</a:t>
              </a:r>
              <a:r>
                <a:rPr kumimoji="1" lang="en-US" altLang="zh-CN" sz="2000" b="1" baseline="-25000">
                  <a:latin typeface="宋体" pitchFamily="2" charset="-122"/>
                </a:rPr>
                <a:t>6</a:t>
              </a:r>
              <a:r>
                <a:rPr kumimoji="1" lang="en-US" altLang="zh-CN" sz="2000" b="1">
                  <a:latin typeface="宋体" pitchFamily="2" charset="-122"/>
                </a:rPr>
                <a:t>+2NAD</a:t>
              </a:r>
              <a:r>
                <a:rPr kumimoji="1" lang="en-US" altLang="zh-CN" sz="2000" b="1" baseline="30000">
                  <a:latin typeface="宋体" pitchFamily="2" charset="-122"/>
                </a:rPr>
                <a:t>+</a:t>
              </a:r>
              <a:r>
                <a:rPr kumimoji="1" lang="en-US" altLang="zh-CN" sz="2000" b="1">
                  <a:latin typeface="宋体" pitchFamily="2" charset="-122"/>
                </a:rPr>
                <a:t>+2ADP+2Pi       2CH</a:t>
              </a:r>
              <a:r>
                <a:rPr kumimoji="1" lang="en-US" altLang="zh-CN" sz="2000" b="1" baseline="-25000">
                  <a:latin typeface="宋体" pitchFamily="2" charset="-122"/>
                </a:rPr>
                <a:t>3</a:t>
              </a:r>
              <a:r>
                <a:rPr kumimoji="1" lang="en-US" altLang="zh-CN" sz="2000" b="1">
                  <a:latin typeface="宋体" pitchFamily="2" charset="-122"/>
                </a:rPr>
                <a:t>COCOOH+2NADH</a:t>
              </a:r>
              <a:r>
                <a:rPr kumimoji="1" lang="en-US" altLang="zh-CN" sz="2000" b="1" baseline="-25000">
                  <a:latin typeface="宋体" pitchFamily="2" charset="-122"/>
                </a:rPr>
                <a:t>2</a:t>
              </a:r>
              <a:r>
                <a:rPr kumimoji="1" lang="en-US" altLang="zh-CN" sz="2000" b="1">
                  <a:latin typeface="宋体" pitchFamily="2" charset="-122"/>
                </a:rPr>
                <a:t>+2H</a:t>
              </a:r>
              <a:r>
                <a:rPr kumimoji="1" lang="en-US" altLang="zh-CN" sz="2000" b="1" baseline="30000">
                  <a:latin typeface="宋体" pitchFamily="2" charset="-122"/>
                </a:rPr>
                <a:t>+</a:t>
              </a:r>
              <a:r>
                <a:rPr kumimoji="1" lang="en-US" altLang="zh-CN" sz="2000" b="1">
                  <a:latin typeface="宋体" pitchFamily="2" charset="-122"/>
                </a:rPr>
                <a:t>+2ATP+2H</a:t>
              </a:r>
              <a:r>
                <a:rPr kumimoji="1" lang="en-US" altLang="zh-CN" sz="2000" b="1" baseline="-25000">
                  <a:latin typeface="宋体" pitchFamily="2" charset="-122"/>
                </a:rPr>
                <a:t>2</a:t>
              </a:r>
              <a:r>
                <a:rPr kumimoji="1" lang="en-US" altLang="zh-CN" sz="2000" b="1">
                  <a:latin typeface="宋体" pitchFamily="2" charset="-122"/>
                </a:rPr>
                <a:t>O</a:t>
              </a:r>
            </a:p>
            <a:p>
              <a:pPr marL="342900" indent="-342900">
                <a:lnSpc>
                  <a:spcPct val="90000"/>
                </a:lnSpc>
                <a:spcBef>
                  <a:spcPct val="20000"/>
                </a:spcBef>
              </a:pPr>
              <a:r>
                <a:rPr kumimoji="1" lang="en-US" altLang="zh-CN" sz="2800" b="1">
                  <a:latin typeface="Times New Roman" pitchFamily="18" charset="0"/>
                </a:rPr>
                <a:t>              </a:t>
              </a:r>
            </a:p>
          </p:txBody>
        </p:sp>
        <p:sp>
          <p:nvSpPr>
            <p:cNvPr id="47111" name="Line 5"/>
            <p:cNvSpPr>
              <a:spLocks noChangeShapeType="1"/>
            </p:cNvSpPr>
            <p:nvPr/>
          </p:nvSpPr>
          <p:spPr bwMode="auto">
            <a:xfrm>
              <a:off x="1104" y="959"/>
              <a:ext cx="288" cy="0"/>
            </a:xfrm>
            <a:prstGeom prst="line">
              <a:avLst/>
            </a:prstGeom>
            <a:noFill/>
            <a:ln w="9525">
              <a:solidFill>
                <a:srgbClr val="FFFF00"/>
              </a:solidFill>
              <a:round/>
              <a:headEnd/>
              <a:tailEnd type="triangle" w="med" len="med"/>
            </a:ln>
          </p:spPr>
          <p:txBody>
            <a:bodyPr/>
            <a:lstStyle/>
            <a:p>
              <a:endParaRPr lang="zh-CN" altLang="en-US"/>
            </a:p>
          </p:txBody>
        </p:sp>
        <p:sp>
          <p:nvSpPr>
            <p:cNvPr id="47112" name="Line 6"/>
            <p:cNvSpPr>
              <a:spLocks noChangeShapeType="1"/>
            </p:cNvSpPr>
            <p:nvPr/>
          </p:nvSpPr>
          <p:spPr bwMode="auto">
            <a:xfrm>
              <a:off x="1488" y="959"/>
              <a:ext cx="528" cy="0"/>
            </a:xfrm>
            <a:prstGeom prst="line">
              <a:avLst/>
            </a:prstGeom>
            <a:noFill/>
            <a:ln w="9525">
              <a:solidFill>
                <a:srgbClr val="FFFF00"/>
              </a:solidFill>
              <a:round/>
              <a:headEnd/>
              <a:tailEnd type="triangle" w="med" len="med"/>
            </a:ln>
          </p:spPr>
          <p:txBody>
            <a:bodyPr/>
            <a:lstStyle/>
            <a:p>
              <a:endParaRPr lang="zh-CN" altLang="en-US"/>
            </a:p>
          </p:txBody>
        </p:sp>
        <p:sp>
          <p:nvSpPr>
            <p:cNvPr id="47113" name="Line 7"/>
            <p:cNvSpPr>
              <a:spLocks noChangeShapeType="1"/>
            </p:cNvSpPr>
            <p:nvPr/>
          </p:nvSpPr>
          <p:spPr bwMode="auto">
            <a:xfrm>
              <a:off x="2112" y="959"/>
              <a:ext cx="480" cy="0"/>
            </a:xfrm>
            <a:prstGeom prst="line">
              <a:avLst/>
            </a:prstGeom>
            <a:noFill/>
            <a:ln w="9525">
              <a:solidFill>
                <a:srgbClr val="FFFF00"/>
              </a:solidFill>
              <a:round/>
              <a:headEnd/>
              <a:tailEnd type="triangle" w="med" len="med"/>
            </a:ln>
          </p:spPr>
          <p:txBody>
            <a:bodyPr/>
            <a:lstStyle/>
            <a:p>
              <a:endParaRPr lang="zh-CN" altLang="en-US"/>
            </a:p>
          </p:txBody>
        </p:sp>
        <p:sp>
          <p:nvSpPr>
            <p:cNvPr id="47114" name="Line 8"/>
            <p:cNvSpPr>
              <a:spLocks noChangeShapeType="1"/>
            </p:cNvSpPr>
            <p:nvPr/>
          </p:nvSpPr>
          <p:spPr bwMode="auto">
            <a:xfrm>
              <a:off x="1104" y="1823"/>
              <a:ext cx="528" cy="0"/>
            </a:xfrm>
            <a:prstGeom prst="line">
              <a:avLst/>
            </a:prstGeom>
            <a:noFill/>
            <a:ln w="9525">
              <a:solidFill>
                <a:srgbClr val="FFFF00"/>
              </a:solidFill>
              <a:round/>
              <a:headEnd/>
              <a:tailEnd type="triangle" w="med" len="med"/>
            </a:ln>
          </p:spPr>
          <p:txBody>
            <a:bodyPr/>
            <a:lstStyle/>
            <a:p>
              <a:endParaRPr lang="zh-CN" altLang="en-US"/>
            </a:p>
          </p:txBody>
        </p:sp>
        <p:sp>
          <p:nvSpPr>
            <p:cNvPr id="47115" name="Line 9"/>
            <p:cNvSpPr>
              <a:spLocks noChangeShapeType="1"/>
            </p:cNvSpPr>
            <p:nvPr/>
          </p:nvSpPr>
          <p:spPr bwMode="auto">
            <a:xfrm>
              <a:off x="1872" y="1823"/>
              <a:ext cx="624" cy="0"/>
            </a:xfrm>
            <a:prstGeom prst="line">
              <a:avLst/>
            </a:prstGeom>
            <a:noFill/>
            <a:ln w="9525">
              <a:solidFill>
                <a:srgbClr val="FFFF00"/>
              </a:solidFill>
              <a:round/>
              <a:headEnd/>
              <a:tailEnd type="triangle" w="med" len="med"/>
            </a:ln>
          </p:spPr>
          <p:txBody>
            <a:bodyPr/>
            <a:lstStyle/>
            <a:p>
              <a:endParaRPr lang="zh-CN" altLang="en-US"/>
            </a:p>
          </p:txBody>
        </p:sp>
        <p:sp>
          <p:nvSpPr>
            <p:cNvPr id="47116" name="Line 10"/>
            <p:cNvSpPr>
              <a:spLocks noChangeShapeType="1"/>
            </p:cNvSpPr>
            <p:nvPr/>
          </p:nvSpPr>
          <p:spPr bwMode="auto">
            <a:xfrm>
              <a:off x="3456" y="1467"/>
              <a:ext cx="192" cy="0"/>
            </a:xfrm>
            <a:prstGeom prst="line">
              <a:avLst/>
            </a:prstGeom>
            <a:noFill/>
            <a:ln w="9525">
              <a:solidFill>
                <a:srgbClr val="FFFF00"/>
              </a:solidFill>
              <a:round/>
              <a:headEnd/>
              <a:tailEnd type="triangle" w="med" len="med"/>
            </a:ln>
          </p:spPr>
          <p:txBody>
            <a:bodyPr/>
            <a:lstStyle/>
            <a:p>
              <a:endParaRPr lang="zh-CN" altLang="en-US"/>
            </a:p>
          </p:txBody>
        </p:sp>
        <p:sp>
          <p:nvSpPr>
            <p:cNvPr id="47117" name="Line 11"/>
            <p:cNvSpPr>
              <a:spLocks noChangeShapeType="1"/>
            </p:cNvSpPr>
            <p:nvPr/>
          </p:nvSpPr>
          <p:spPr bwMode="auto">
            <a:xfrm flipV="1">
              <a:off x="3456" y="671"/>
              <a:ext cx="0" cy="816"/>
            </a:xfrm>
            <a:prstGeom prst="line">
              <a:avLst/>
            </a:prstGeom>
            <a:noFill/>
            <a:ln w="9525">
              <a:solidFill>
                <a:srgbClr val="FFFF00"/>
              </a:solidFill>
              <a:round/>
              <a:headEnd/>
              <a:tailEnd type="triangle" w="med" len="med"/>
            </a:ln>
          </p:spPr>
          <p:txBody>
            <a:bodyPr/>
            <a:lstStyle/>
            <a:p>
              <a:endParaRPr lang="zh-CN" altLang="en-US"/>
            </a:p>
          </p:txBody>
        </p:sp>
        <p:sp>
          <p:nvSpPr>
            <p:cNvPr id="47118" name="Line 12"/>
            <p:cNvSpPr>
              <a:spLocks noChangeShapeType="1"/>
            </p:cNvSpPr>
            <p:nvPr/>
          </p:nvSpPr>
          <p:spPr bwMode="auto">
            <a:xfrm flipH="1">
              <a:off x="2304" y="671"/>
              <a:ext cx="1152" cy="0"/>
            </a:xfrm>
            <a:prstGeom prst="line">
              <a:avLst/>
            </a:prstGeom>
            <a:noFill/>
            <a:ln w="9525">
              <a:solidFill>
                <a:srgbClr val="FFFF00"/>
              </a:solidFill>
              <a:round/>
              <a:headEnd/>
              <a:tailEnd type="triangle" w="med" len="med"/>
            </a:ln>
          </p:spPr>
          <p:txBody>
            <a:bodyPr/>
            <a:lstStyle/>
            <a:p>
              <a:endParaRPr lang="zh-CN" altLang="en-US"/>
            </a:p>
          </p:txBody>
        </p:sp>
        <p:sp>
          <p:nvSpPr>
            <p:cNvPr id="47119" name="Line 13"/>
            <p:cNvSpPr>
              <a:spLocks noChangeShapeType="1"/>
            </p:cNvSpPr>
            <p:nvPr/>
          </p:nvSpPr>
          <p:spPr bwMode="auto">
            <a:xfrm>
              <a:off x="2304" y="2495"/>
              <a:ext cx="288" cy="0"/>
            </a:xfrm>
            <a:prstGeom prst="line">
              <a:avLst/>
            </a:prstGeom>
            <a:noFill/>
            <a:ln w="9525">
              <a:solidFill>
                <a:srgbClr val="FFFF00"/>
              </a:solidFill>
              <a:round/>
              <a:headEnd/>
              <a:tailEnd type="triangle" w="med" len="med"/>
            </a:ln>
          </p:spPr>
          <p:txBody>
            <a:bodyPr/>
            <a:lstStyle/>
            <a:p>
              <a:endParaRPr lang="zh-CN" altLang="en-US"/>
            </a:p>
          </p:txBody>
        </p:sp>
        <p:sp>
          <p:nvSpPr>
            <p:cNvPr id="47120" name="AutoShape 14"/>
            <p:cNvSpPr>
              <a:spLocks/>
            </p:cNvSpPr>
            <p:nvPr/>
          </p:nvSpPr>
          <p:spPr bwMode="auto">
            <a:xfrm>
              <a:off x="2640" y="1343"/>
              <a:ext cx="144" cy="864"/>
            </a:xfrm>
            <a:prstGeom prst="leftBracket">
              <a:avLst>
                <a:gd name="adj" fmla="val 50000"/>
              </a:avLst>
            </a:prstGeom>
            <a:noFill/>
            <a:ln w="38100">
              <a:solidFill>
                <a:srgbClr val="00CCFF"/>
              </a:solidFill>
              <a:round/>
              <a:headEnd/>
              <a:tailEnd/>
            </a:ln>
          </p:spPr>
          <p:txBody>
            <a:bodyPr wrap="none" anchor="ctr"/>
            <a:lstStyle/>
            <a:p>
              <a:endParaRPr lang="zh-CN" altLang="en-US"/>
            </a:p>
          </p:txBody>
        </p:sp>
      </p:grpSp>
      <p:sp>
        <p:nvSpPr>
          <p:cNvPr id="35855" name="Rectangle 15"/>
          <p:cNvSpPr>
            <a:spLocks noChangeArrowheads="1"/>
          </p:cNvSpPr>
          <p:nvPr/>
        </p:nvSpPr>
        <p:spPr bwMode="auto">
          <a:xfrm>
            <a:off x="2916238" y="188913"/>
            <a:ext cx="3384550" cy="455612"/>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rPr>
              <a:t>HMP</a:t>
            </a:r>
            <a:r>
              <a:rPr lang="zh-CN" altLang="en-US" sz="2800" b="1">
                <a:solidFill>
                  <a:schemeClr val="bg1"/>
                </a:solidFill>
              </a:rPr>
              <a:t>途径的总反应</a:t>
            </a:r>
          </a:p>
        </p:txBody>
      </p:sp>
      <p:sp>
        <p:nvSpPr>
          <p:cNvPr id="35857" name="Text Box 17"/>
          <p:cNvSpPr txBox="1">
            <a:spLocks noChangeArrowheads="1"/>
          </p:cNvSpPr>
          <p:nvPr/>
        </p:nvSpPr>
        <p:spPr bwMode="auto">
          <a:xfrm>
            <a:off x="446088" y="4602163"/>
            <a:ext cx="8229600" cy="2066925"/>
          </a:xfrm>
          <a:prstGeom prst="rect">
            <a:avLst/>
          </a:prstGeom>
          <a:solidFill>
            <a:schemeClr val="tx2"/>
          </a:solidFill>
          <a:ln w="9525">
            <a:solidFill>
              <a:srgbClr val="FFFF00"/>
            </a:solidFill>
            <a:miter lim="800000"/>
            <a:headEnd/>
            <a:tailEnd/>
          </a:ln>
        </p:spPr>
        <p:txBody>
          <a:bodyPr>
            <a:spAutoFit/>
          </a:bodyPr>
          <a:lstStyle/>
          <a:p>
            <a:pPr>
              <a:spcBef>
                <a:spcPct val="20000"/>
              </a:spcBef>
            </a:pPr>
            <a:r>
              <a:rPr kumimoji="1" lang="en-US" altLang="zh-CN" sz="2800" b="1" u="sng">
                <a:solidFill>
                  <a:srgbClr val="FFFF99"/>
                </a:solidFill>
                <a:latin typeface="Times New Roman" pitchFamily="18" charset="0"/>
              </a:rPr>
              <a:t>6 </a:t>
            </a:r>
            <a:r>
              <a:rPr kumimoji="1" lang="zh-CN" altLang="en-US" sz="2800" b="1" u="sng">
                <a:solidFill>
                  <a:srgbClr val="FFFF99"/>
                </a:solidFill>
                <a:latin typeface="Times New Roman" pitchFamily="18" charset="0"/>
              </a:rPr>
              <a:t>葡萄糖</a:t>
            </a:r>
            <a:r>
              <a:rPr kumimoji="1" lang="en-US" altLang="zh-CN" sz="2800" b="1" u="sng">
                <a:solidFill>
                  <a:srgbClr val="FFFF99"/>
                </a:solidFill>
                <a:latin typeface="Times New Roman" pitchFamily="18" charset="0"/>
              </a:rPr>
              <a:t>-6-</a:t>
            </a:r>
            <a:r>
              <a:rPr kumimoji="1" lang="zh-CN" altLang="en-US" sz="2800" b="1" u="sng">
                <a:solidFill>
                  <a:srgbClr val="FFFF99"/>
                </a:solidFill>
                <a:latin typeface="Times New Roman" pitchFamily="18" charset="0"/>
              </a:rPr>
              <a:t>磷酸</a:t>
            </a:r>
            <a:r>
              <a:rPr kumimoji="1" lang="en-US" altLang="zh-CN" sz="2800" b="1">
                <a:solidFill>
                  <a:schemeClr val="bg1"/>
                </a:solidFill>
                <a:latin typeface="Times New Roman" pitchFamily="18" charset="0"/>
              </a:rPr>
              <a:t>+12NADP</a:t>
            </a:r>
            <a:r>
              <a:rPr kumimoji="1" lang="en-US" altLang="zh-CN" sz="2800" b="1" baseline="30000">
                <a:solidFill>
                  <a:schemeClr val="bg1"/>
                </a:solidFill>
                <a:latin typeface="Times New Roman" pitchFamily="18" charset="0"/>
              </a:rPr>
              <a:t>+</a:t>
            </a:r>
            <a:r>
              <a:rPr kumimoji="1" lang="en-US" altLang="zh-CN" sz="2800" b="1">
                <a:solidFill>
                  <a:schemeClr val="bg1"/>
                </a:solidFill>
                <a:latin typeface="Times New Roman" pitchFamily="18" charset="0"/>
              </a:rPr>
              <a:t>+6H</a:t>
            </a:r>
            <a:r>
              <a:rPr kumimoji="1" lang="en-US" altLang="zh-CN" sz="2800" b="1" baseline="-25000">
                <a:solidFill>
                  <a:schemeClr val="bg1"/>
                </a:solidFill>
                <a:latin typeface="Times New Roman" pitchFamily="18" charset="0"/>
              </a:rPr>
              <a:t>2</a:t>
            </a:r>
            <a:r>
              <a:rPr kumimoji="1" lang="en-US" altLang="zh-CN" sz="2800" b="1">
                <a:solidFill>
                  <a:schemeClr val="bg1"/>
                </a:solidFill>
                <a:latin typeface="Times New Roman" pitchFamily="18" charset="0"/>
              </a:rPr>
              <a:t>O</a:t>
            </a:r>
          </a:p>
          <a:p>
            <a:pPr>
              <a:spcBef>
                <a:spcPct val="20000"/>
              </a:spcBef>
            </a:pPr>
            <a:r>
              <a:rPr kumimoji="1" lang="en-US" altLang="zh-CN" sz="2800" b="1">
                <a:solidFill>
                  <a:schemeClr val="bg1"/>
                </a:solidFill>
                <a:latin typeface="Times New Roman" pitchFamily="18" charset="0"/>
              </a:rPr>
              <a:t>               </a:t>
            </a:r>
          </a:p>
          <a:p>
            <a:pPr>
              <a:spcBef>
                <a:spcPct val="20000"/>
              </a:spcBef>
            </a:pPr>
            <a:endParaRPr kumimoji="1" lang="en-US" altLang="zh-CN" sz="2800" b="1">
              <a:solidFill>
                <a:schemeClr val="bg1"/>
              </a:solidFill>
              <a:latin typeface="Times New Roman" pitchFamily="18" charset="0"/>
            </a:endParaRPr>
          </a:p>
          <a:p>
            <a:pPr>
              <a:spcBef>
                <a:spcPct val="20000"/>
              </a:spcBef>
            </a:pPr>
            <a:r>
              <a:rPr kumimoji="1" lang="en-US" altLang="zh-CN" sz="2800" b="1">
                <a:solidFill>
                  <a:schemeClr val="bg1"/>
                </a:solidFill>
                <a:latin typeface="Times New Roman" pitchFamily="18" charset="0"/>
              </a:rPr>
              <a:t>           </a:t>
            </a:r>
            <a:r>
              <a:rPr kumimoji="1" lang="en-US" altLang="zh-CN" sz="2800" b="1" u="sng">
                <a:solidFill>
                  <a:srgbClr val="FFFF99"/>
                </a:solidFill>
                <a:latin typeface="Times New Roman" pitchFamily="18" charset="0"/>
              </a:rPr>
              <a:t>5 </a:t>
            </a:r>
            <a:r>
              <a:rPr kumimoji="1" lang="zh-CN" altLang="en-US" sz="2800" b="1" u="sng">
                <a:solidFill>
                  <a:srgbClr val="FFFF99"/>
                </a:solidFill>
                <a:latin typeface="Times New Roman" pitchFamily="18" charset="0"/>
              </a:rPr>
              <a:t>葡萄糖</a:t>
            </a:r>
            <a:r>
              <a:rPr kumimoji="1" lang="en-US" altLang="zh-CN" sz="2800" b="1" u="sng">
                <a:solidFill>
                  <a:srgbClr val="FFFF99"/>
                </a:solidFill>
                <a:latin typeface="Times New Roman" pitchFamily="18" charset="0"/>
              </a:rPr>
              <a:t>-6-</a:t>
            </a:r>
            <a:r>
              <a:rPr kumimoji="1" lang="zh-CN" altLang="en-US" sz="2800" b="1" u="sng">
                <a:solidFill>
                  <a:srgbClr val="FFFF99"/>
                </a:solidFill>
                <a:latin typeface="Times New Roman" pitchFamily="18" charset="0"/>
              </a:rPr>
              <a:t>磷酸</a:t>
            </a:r>
            <a:r>
              <a:rPr kumimoji="1" lang="en-US" altLang="zh-CN" sz="2800" b="1">
                <a:solidFill>
                  <a:schemeClr val="bg1"/>
                </a:solidFill>
                <a:latin typeface="Times New Roman" pitchFamily="18" charset="0"/>
              </a:rPr>
              <a:t>+12NADPH+12H</a:t>
            </a:r>
            <a:r>
              <a:rPr kumimoji="1" lang="en-US" altLang="zh-CN" sz="2800" b="1" baseline="30000">
                <a:solidFill>
                  <a:schemeClr val="bg1"/>
                </a:solidFill>
                <a:latin typeface="Times New Roman" pitchFamily="18" charset="0"/>
              </a:rPr>
              <a:t>+</a:t>
            </a:r>
            <a:r>
              <a:rPr kumimoji="1" lang="en-US" altLang="zh-CN" sz="2800" b="1">
                <a:solidFill>
                  <a:schemeClr val="bg1"/>
                </a:solidFill>
                <a:latin typeface="Times New Roman" pitchFamily="18" charset="0"/>
              </a:rPr>
              <a:t>+12CO</a:t>
            </a:r>
            <a:r>
              <a:rPr kumimoji="1" lang="en-US" altLang="zh-CN" sz="2800" b="1" baseline="-25000">
                <a:solidFill>
                  <a:schemeClr val="bg1"/>
                </a:solidFill>
                <a:latin typeface="Times New Roman" pitchFamily="18" charset="0"/>
              </a:rPr>
              <a:t>2</a:t>
            </a:r>
            <a:r>
              <a:rPr kumimoji="1" lang="en-US" altLang="zh-CN" sz="2800" b="1">
                <a:solidFill>
                  <a:schemeClr val="bg1"/>
                </a:solidFill>
                <a:latin typeface="Times New Roman" pitchFamily="18" charset="0"/>
              </a:rPr>
              <a:t>+Pi</a:t>
            </a:r>
          </a:p>
        </p:txBody>
      </p:sp>
      <p:sp>
        <p:nvSpPr>
          <p:cNvPr id="47109" name="Line 18"/>
          <p:cNvSpPr>
            <a:spLocks noChangeShapeType="1"/>
          </p:cNvSpPr>
          <p:nvPr/>
        </p:nvSpPr>
        <p:spPr bwMode="auto">
          <a:xfrm>
            <a:off x="5867400" y="4941888"/>
            <a:ext cx="1981200" cy="0"/>
          </a:xfrm>
          <a:prstGeom prst="line">
            <a:avLst/>
          </a:prstGeom>
          <a:noFill/>
          <a:ln w="28575">
            <a:solidFill>
              <a:srgbClr val="FFFF00"/>
            </a:solidFill>
            <a:round/>
            <a:headEnd/>
            <a:tailEnd type="stealth" w="lg"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5855"/>
                                        </p:tgtEl>
                                        <p:attrNameLst>
                                          <p:attrName>style.visibility</p:attrName>
                                        </p:attrNameLst>
                                      </p:cBhvr>
                                      <p:to>
                                        <p:strVal val="visible"/>
                                      </p:to>
                                    </p:set>
                                    <p:anim calcmode="lin" valueType="num">
                                      <p:cBhvr additive="base">
                                        <p:cTn id="7" dur="500" fill="hold"/>
                                        <p:tgtEl>
                                          <p:spTgt spid="35855"/>
                                        </p:tgtEl>
                                        <p:attrNameLst>
                                          <p:attrName>ppt_x</p:attrName>
                                        </p:attrNameLst>
                                      </p:cBhvr>
                                      <p:tavLst>
                                        <p:tav tm="0">
                                          <p:val>
                                            <p:strVal val="#ppt_x"/>
                                          </p:val>
                                        </p:tav>
                                        <p:tav tm="100000">
                                          <p:val>
                                            <p:strVal val="#ppt_x"/>
                                          </p:val>
                                        </p:tav>
                                      </p:tavLst>
                                    </p:anim>
                                    <p:anim calcmode="lin" valueType="num">
                                      <p:cBhvr additive="base">
                                        <p:cTn id="8" dur="500" fill="hold"/>
                                        <p:tgtEl>
                                          <p:spTgt spid="358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35857"/>
                                        </p:tgtEl>
                                        <p:attrNameLst>
                                          <p:attrName>style.visibility</p:attrName>
                                        </p:attrNameLst>
                                      </p:cBhvr>
                                      <p:to>
                                        <p:strVal val="visible"/>
                                      </p:to>
                                    </p:set>
                                    <p:anim calcmode="lin" valueType="num">
                                      <p:cBhvr additive="base">
                                        <p:cTn id="12" dur="500" fill="hold"/>
                                        <p:tgtEl>
                                          <p:spTgt spid="35857"/>
                                        </p:tgtEl>
                                        <p:attrNameLst>
                                          <p:attrName>ppt_x</p:attrName>
                                        </p:attrNameLst>
                                      </p:cBhvr>
                                      <p:tavLst>
                                        <p:tav tm="0">
                                          <p:val>
                                            <p:strVal val="1+#ppt_w/2"/>
                                          </p:val>
                                        </p:tav>
                                        <p:tav tm="100000">
                                          <p:val>
                                            <p:strVal val="#ppt_x"/>
                                          </p:val>
                                        </p:tav>
                                      </p:tavLst>
                                    </p:anim>
                                    <p:anim calcmode="lin" valueType="num">
                                      <p:cBhvr additive="base">
                                        <p:cTn id="13" dur="500" fill="hold"/>
                                        <p:tgtEl>
                                          <p:spTgt spid="358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animBg="1"/>
      <p:bldP spid="358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ChangeArrowheads="1"/>
          </p:cNvSpPr>
          <p:nvPr/>
        </p:nvSpPr>
        <p:spPr bwMode="auto">
          <a:xfrm>
            <a:off x="2268538" y="333375"/>
            <a:ext cx="3635375" cy="460375"/>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rPr>
              <a:t>HMP</a:t>
            </a:r>
            <a:r>
              <a:rPr lang="zh-CN" altLang="en-US" sz="2800" b="1">
                <a:solidFill>
                  <a:schemeClr val="bg1"/>
                </a:solidFill>
              </a:rPr>
              <a:t>途径的重要意义</a:t>
            </a:r>
          </a:p>
        </p:txBody>
      </p:sp>
      <p:sp>
        <p:nvSpPr>
          <p:cNvPr id="36872" name="Text Box 8"/>
          <p:cNvSpPr txBox="1">
            <a:spLocks noChangeArrowheads="1"/>
          </p:cNvSpPr>
          <p:nvPr/>
        </p:nvSpPr>
        <p:spPr bwMode="auto">
          <a:xfrm>
            <a:off x="381000" y="1052513"/>
            <a:ext cx="8305800" cy="5715000"/>
          </a:xfrm>
          <a:prstGeom prst="rect">
            <a:avLst/>
          </a:prstGeom>
          <a:noFill/>
          <a:ln w="9525">
            <a:noFill/>
            <a:miter lim="800000"/>
            <a:headEnd/>
            <a:tailEnd/>
          </a:ln>
        </p:spPr>
        <p:txBody>
          <a:bodyPr>
            <a:spAutoFit/>
          </a:bodyPr>
          <a:lstStyle/>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为核苷酸和核酸的生物合成提供戊糖</a:t>
            </a:r>
            <a:r>
              <a:rPr kumimoji="1" lang="en-US" altLang="zh-CN" sz="2400" b="1">
                <a:solidFill>
                  <a:schemeClr val="hlink"/>
                </a:solidFill>
                <a:latin typeface="Times New Roman" pitchFamily="18" charset="0"/>
                <a:ea typeface="楷体_GB2312" pitchFamily="49" charset="-122"/>
              </a:rPr>
              <a:t>-</a:t>
            </a:r>
            <a:r>
              <a:rPr kumimoji="1" lang="zh-CN" altLang="en-US" sz="2400" b="1">
                <a:solidFill>
                  <a:schemeClr val="hlink"/>
                </a:solidFill>
                <a:latin typeface="Times New Roman" pitchFamily="18" charset="0"/>
                <a:ea typeface="楷体_GB2312" pitchFamily="49" charset="-122"/>
              </a:rPr>
              <a:t>磷酸。</a:t>
            </a:r>
          </a:p>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产生大量</a:t>
            </a:r>
            <a:r>
              <a:rPr kumimoji="1" lang="en-US" altLang="zh-CN" sz="2400" b="1">
                <a:solidFill>
                  <a:schemeClr val="hlink"/>
                </a:solidFill>
                <a:latin typeface="Times New Roman" pitchFamily="18" charset="0"/>
                <a:ea typeface="楷体_GB2312" pitchFamily="49" charset="-122"/>
              </a:rPr>
              <a:t>NADPH2</a:t>
            </a:r>
            <a:r>
              <a:rPr kumimoji="1" lang="zh-CN" altLang="en-US" sz="2400" b="1">
                <a:solidFill>
                  <a:schemeClr val="hlink"/>
                </a:solidFill>
                <a:latin typeface="Times New Roman" pitchFamily="18" charset="0"/>
                <a:ea typeface="楷体_GB2312" pitchFamily="49" charset="-122"/>
              </a:rPr>
              <a:t>，一方面为脂肪酸、固醇等物质的合成</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提供还原力，另方面可通过呼吸链产生大量的能量。</a:t>
            </a:r>
          </a:p>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与</a:t>
            </a:r>
            <a:r>
              <a:rPr kumimoji="1" lang="en-US" altLang="zh-CN" sz="2400" b="1">
                <a:solidFill>
                  <a:schemeClr val="hlink"/>
                </a:solidFill>
                <a:latin typeface="Times New Roman" pitchFamily="18" charset="0"/>
                <a:ea typeface="楷体_GB2312" pitchFamily="49" charset="-122"/>
              </a:rPr>
              <a:t>EMP</a:t>
            </a:r>
            <a:r>
              <a:rPr kumimoji="1" lang="zh-CN" altLang="en-US" sz="2400" b="1">
                <a:solidFill>
                  <a:schemeClr val="hlink"/>
                </a:solidFill>
                <a:latin typeface="Times New Roman" pitchFamily="18" charset="0"/>
                <a:ea typeface="楷体_GB2312" pitchFamily="49" charset="-122"/>
              </a:rPr>
              <a:t>途径在果糖</a:t>
            </a:r>
            <a:r>
              <a:rPr kumimoji="1" lang="en-US" altLang="zh-CN" sz="2400" b="1">
                <a:solidFill>
                  <a:schemeClr val="hlink"/>
                </a:solidFill>
                <a:latin typeface="Times New Roman" pitchFamily="18" charset="0"/>
                <a:ea typeface="楷体_GB2312" pitchFamily="49" charset="-122"/>
              </a:rPr>
              <a:t>-1</a:t>
            </a:r>
            <a:r>
              <a:rPr kumimoji="1" lang="zh-CN" altLang="en-US" sz="2400" b="1">
                <a:solidFill>
                  <a:schemeClr val="hlink"/>
                </a:solidFill>
                <a:latin typeface="Times New Roman" pitchFamily="18" charset="0"/>
                <a:ea typeface="楷体_GB2312" pitchFamily="49" charset="-122"/>
              </a:rPr>
              <a:t>，</a:t>
            </a:r>
            <a:r>
              <a:rPr kumimoji="1" lang="en-US" altLang="zh-CN" sz="2400" b="1">
                <a:solidFill>
                  <a:schemeClr val="hlink"/>
                </a:solidFill>
                <a:latin typeface="Times New Roman" pitchFamily="18" charset="0"/>
                <a:ea typeface="楷体_GB2312" pitchFamily="49" charset="-122"/>
              </a:rPr>
              <a:t>6-</a:t>
            </a:r>
            <a:r>
              <a:rPr kumimoji="1" lang="zh-CN" altLang="en-US" sz="2400" b="1">
                <a:solidFill>
                  <a:schemeClr val="hlink"/>
                </a:solidFill>
                <a:latin typeface="Times New Roman" pitchFamily="18" charset="0"/>
                <a:ea typeface="楷体_GB2312" pitchFamily="49" charset="-122"/>
              </a:rPr>
              <a:t>二磷酸和甘油醛</a:t>
            </a:r>
            <a:r>
              <a:rPr kumimoji="1" lang="en-US" altLang="zh-CN" sz="2400" b="1">
                <a:solidFill>
                  <a:schemeClr val="hlink"/>
                </a:solidFill>
                <a:latin typeface="Times New Roman" pitchFamily="18" charset="0"/>
                <a:ea typeface="楷体_GB2312" pitchFamily="49" charset="-122"/>
              </a:rPr>
              <a:t>-3-</a:t>
            </a:r>
            <a:r>
              <a:rPr kumimoji="1" lang="zh-CN" altLang="en-US" sz="2400" b="1">
                <a:solidFill>
                  <a:schemeClr val="hlink"/>
                </a:solidFill>
                <a:latin typeface="Times New Roman" pitchFamily="18" charset="0"/>
                <a:ea typeface="楷体_GB2312" pitchFamily="49" charset="-122"/>
              </a:rPr>
              <a:t>磷酸处连接，</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可以调剂戊糖供需关系。</a:t>
            </a:r>
          </a:p>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途径中的赤藓糖、景天庚酮糖等可用于芳香族氨基酸合成</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、碱基合成、及多糖合成。</a:t>
            </a:r>
          </a:p>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途径中存在</a:t>
            </a:r>
            <a:r>
              <a:rPr kumimoji="1" lang="en-US" altLang="zh-CN" sz="2400" b="1">
                <a:solidFill>
                  <a:schemeClr val="hlink"/>
                </a:solidFill>
                <a:latin typeface="Times New Roman" pitchFamily="18" charset="0"/>
                <a:ea typeface="楷体_GB2312" pitchFamily="49" charset="-122"/>
              </a:rPr>
              <a:t>3~7</a:t>
            </a:r>
            <a:r>
              <a:rPr kumimoji="1" lang="zh-CN" altLang="en-US" sz="2400" b="1">
                <a:solidFill>
                  <a:schemeClr val="hlink"/>
                </a:solidFill>
                <a:latin typeface="Times New Roman" pitchFamily="18" charset="0"/>
                <a:ea typeface="楷体_GB2312" pitchFamily="49" charset="-122"/>
              </a:rPr>
              <a:t>碳的糖，使具有该途径微生物的所能利用利</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用的碳源谱更为更为广泛。</a:t>
            </a:r>
          </a:p>
          <a:p>
            <a:pPr algn="just">
              <a:spcBef>
                <a:spcPct val="20000"/>
              </a:spcBef>
              <a:buFont typeface="Wingdings" pitchFamily="2" charset="2"/>
              <a:buChar char="Ø"/>
            </a:pPr>
            <a:r>
              <a:rPr kumimoji="1" lang="zh-CN" altLang="en-US" sz="2400" b="1">
                <a:solidFill>
                  <a:schemeClr val="hlink"/>
                </a:solidFill>
                <a:latin typeface="Times New Roman" pitchFamily="18" charset="0"/>
                <a:ea typeface="楷体_GB2312" pitchFamily="49" charset="-122"/>
              </a:rPr>
              <a:t>通过该途径可产生许多种重要的发酵产物。如核苷酸、若</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干氨基酸、辅酶和乳酸（异型乳酸发酵）等。</a:t>
            </a:r>
          </a:p>
          <a:p>
            <a:pPr algn="just">
              <a:spcBef>
                <a:spcPct val="20000"/>
              </a:spcBef>
              <a:buFont typeface="Wingdings" pitchFamily="2" charset="2"/>
              <a:buChar char="Ø"/>
            </a:pPr>
            <a:r>
              <a:rPr kumimoji="1" lang="en-US" altLang="zh-CN" sz="2400" b="1">
                <a:solidFill>
                  <a:schemeClr val="hlink"/>
                </a:solidFill>
                <a:latin typeface="Times New Roman" pitchFamily="18" charset="0"/>
                <a:ea typeface="楷体_GB2312" pitchFamily="49" charset="-122"/>
              </a:rPr>
              <a:t>HMP</a:t>
            </a:r>
            <a:r>
              <a:rPr kumimoji="1" lang="zh-CN" altLang="en-US" sz="2400" b="1">
                <a:solidFill>
                  <a:schemeClr val="hlink"/>
                </a:solidFill>
                <a:latin typeface="Times New Roman" pitchFamily="18" charset="0"/>
                <a:ea typeface="楷体_GB2312" pitchFamily="49" charset="-122"/>
              </a:rPr>
              <a:t>途径在总的能量代谢中占一定比例，且与细胞代谢活</a:t>
            </a:r>
          </a:p>
          <a:p>
            <a:pPr algn="just">
              <a:spcBef>
                <a:spcPct val="20000"/>
              </a:spcBef>
              <a:buFont typeface="Wingdings" pitchFamily="2" charset="2"/>
              <a:buNone/>
            </a:pPr>
            <a:r>
              <a:rPr kumimoji="1" lang="zh-CN" altLang="en-US" sz="2400" b="1">
                <a:solidFill>
                  <a:schemeClr val="hlink"/>
                </a:solidFill>
                <a:latin typeface="Times New Roman" pitchFamily="18" charset="0"/>
                <a:ea typeface="楷体_GB2312" pitchFamily="49" charset="-122"/>
              </a:rPr>
              <a:t>   动对其中间产物的需要量相关。</a:t>
            </a:r>
            <a:endParaRPr kumimoji="1" lang="zh-CN" altLang="en-US" sz="2400" b="1">
              <a:solidFill>
                <a:schemeClr val="hlink"/>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2">
                                            <p:txEl>
                                              <p:pRg st="0" end="0"/>
                                            </p:txEl>
                                          </p:spTgt>
                                        </p:tgtEl>
                                        <p:attrNameLst>
                                          <p:attrName>style.visibility</p:attrName>
                                        </p:attrNameLst>
                                      </p:cBhvr>
                                      <p:to>
                                        <p:strVal val="visible"/>
                                      </p:to>
                                    </p:set>
                                    <p:animEffect transition="in" filter="blinds(horizontal)">
                                      <p:cBhvr>
                                        <p:cTn id="7" dur="500"/>
                                        <p:tgtEl>
                                          <p:spTgt spid="368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2">
                                            <p:txEl>
                                              <p:pRg st="1" end="1"/>
                                            </p:txEl>
                                          </p:spTgt>
                                        </p:tgtEl>
                                        <p:attrNameLst>
                                          <p:attrName>style.visibility</p:attrName>
                                        </p:attrNameLst>
                                      </p:cBhvr>
                                      <p:to>
                                        <p:strVal val="visible"/>
                                      </p:to>
                                    </p:set>
                                    <p:animEffect transition="in" filter="blinds(horizontal)">
                                      <p:cBhvr>
                                        <p:cTn id="12" dur="500"/>
                                        <p:tgtEl>
                                          <p:spTgt spid="368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2">
                                            <p:txEl>
                                              <p:pRg st="2" end="2"/>
                                            </p:txEl>
                                          </p:spTgt>
                                        </p:tgtEl>
                                        <p:attrNameLst>
                                          <p:attrName>style.visibility</p:attrName>
                                        </p:attrNameLst>
                                      </p:cBhvr>
                                      <p:to>
                                        <p:strVal val="visible"/>
                                      </p:to>
                                    </p:set>
                                    <p:animEffect transition="in" filter="blinds(horizontal)">
                                      <p:cBhvr>
                                        <p:cTn id="17" dur="500"/>
                                        <p:tgtEl>
                                          <p:spTgt spid="368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872">
                                            <p:txEl>
                                              <p:pRg st="3" end="3"/>
                                            </p:txEl>
                                          </p:spTgt>
                                        </p:tgtEl>
                                        <p:attrNameLst>
                                          <p:attrName>style.visibility</p:attrName>
                                        </p:attrNameLst>
                                      </p:cBhvr>
                                      <p:to>
                                        <p:strVal val="visible"/>
                                      </p:to>
                                    </p:set>
                                    <p:animEffect transition="in" filter="blinds(horizontal)">
                                      <p:cBhvr>
                                        <p:cTn id="22" dur="500"/>
                                        <p:tgtEl>
                                          <p:spTgt spid="368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6872">
                                            <p:txEl>
                                              <p:pRg st="4" end="4"/>
                                            </p:txEl>
                                          </p:spTgt>
                                        </p:tgtEl>
                                        <p:attrNameLst>
                                          <p:attrName>style.visibility</p:attrName>
                                        </p:attrNameLst>
                                      </p:cBhvr>
                                      <p:to>
                                        <p:strVal val="visible"/>
                                      </p:to>
                                    </p:set>
                                    <p:animEffect transition="in" filter="blinds(horizontal)">
                                      <p:cBhvr>
                                        <p:cTn id="27" dur="500"/>
                                        <p:tgtEl>
                                          <p:spTgt spid="368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872">
                                            <p:txEl>
                                              <p:pRg st="5" end="5"/>
                                            </p:txEl>
                                          </p:spTgt>
                                        </p:tgtEl>
                                        <p:attrNameLst>
                                          <p:attrName>style.visibility</p:attrName>
                                        </p:attrNameLst>
                                      </p:cBhvr>
                                      <p:to>
                                        <p:strVal val="visible"/>
                                      </p:to>
                                    </p:set>
                                    <p:animEffect transition="in" filter="blinds(horizontal)">
                                      <p:cBhvr>
                                        <p:cTn id="32" dur="500"/>
                                        <p:tgtEl>
                                          <p:spTgt spid="3687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72">
                                            <p:txEl>
                                              <p:pRg st="6" end="6"/>
                                            </p:txEl>
                                          </p:spTgt>
                                        </p:tgtEl>
                                        <p:attrNameLst>
                                          <p:attrName>style.visibility</p:attrName>
                                        </p:attrNameLst>
                                      </p:cBhvr>
                                      <p:to>
                                        <p:strVal val="visible"/>
                                      </p:to>
                                    </p:set>
                                    <p:animEffect transition="in" filter="blinds(horizontal)">
                                      <p:cBhvr>
                                        <p:cTn id="37" dur="500"/>
                                        <p:tgtEl>
                                          <p:spTgt spid="3687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72">
                                            <p:txEl>
                                              <p:pRg st="7" end="7"/>
                                            </p:txEl>
                                          </p:spTgt>
                                        </p:tgtEl>
                                        <p:attrNameLst>
                                          <p:attrName>style.visibility</p:attrName>
                                        </p:attrNameLst>
                                      </p:cBhvr>
                                      <p:to>
                                        <p:strVal val="visible"/>
                                      </p:to>
                                    </p:set>
                                    <p:animEffect transition="in" filter="blinds(horizontal)">
                                      <p:cBhvr>
                                        <p:cTn id="42" dur="500"/>
                                        <p:tgtEl>
                                          <p:spTgt spid="3687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872">
                                            <p:txEl>
                                              <p:pRg st="8" end="8"/>
                                            </p:txEl>
                                          </p:spTgt>
                                        </p:tgtEl>
                                        <p:attrNameLst>
                                          <p:attrName>style.visibility</p:attrName>
                                        </p:attrNameLst>
                                      </p:cBhvr>
                                      <p:to>
                                        <p:strVal val="visible"/>
                                      </p:to>
                                    </p:set>
                                    <p:animEffect transition="in" filter="blinds(horizontal)">
                                      <p:cBhvr>
                                        <p:cTn id="47" dur="500"/>
                                        <p:tgtEl>
                                          <p:spTgt spid="3687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872">
                                            <p:txEl>
                                              <p:pRg st="9" end="9"/>
                                            </p:txEl>
                                          </p:spTgt>
                                        </p:tgtEl>
                                        <p:attrNameLst>
                                          <p:attrName>style.visibility</p:attrName>
                                        </p:attrNameLst>
                                      </p:cBhvr>
                                      <p:to>
                                        <p:strVal val="visible"/>
                                      </p:to>
                                    </p:set>
                                    <p:animEffect transition="in" filter="blinds(horizontal)">
                                      <p:cBhvr>
                                        <p:cTn id="52" dur="500"/>
                                        <p:tgtEl>
                                          <p:spTgt spid="3687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72">
                                            <p:txEl>
                                              <p:pRg st="10" end="10"/>
                                            </p:txEl>
                                          </p:spTgt>
                                        </p:tgtEl>
                                        <p:attrNameLst>
                                          <p:attrName>style.visibility</p:attrName>
                                        </p:attrNameLst>
                                      </p:cBhvr>
                                      <p:to>
                                        <p:strVal val="visible"/>
                                      </p:to>
                                    </p:set>
                                    <p:animEffect transition="in" filter="blinds(horizontal)">
                                      <p:cBhvr>
                                        <p:cTn id="57" dur="500"/>
                                        <p:tgtEl>
                                          <p:spTgt spid="3687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72">
                                            <p:txEl>
                                              <p:pRg st="11" end="11"/>
                                            </p:txEl>
                                          </p:spTgt>
                                        </p:tgtEl>
                                        <p:attrNameLst>
                                          <p:attrName>style.visibility</p:attrName>
                                        </p:attrNameLst>
                                      </p:cBhvr>
                                      <p:to>
                                        <p:strVal val="visible"/>
                                      </p:to>
                                    </p:set>
                                    <p:animEffect transition="in" filter="blinds(horizontal)">
                                      <p:cBhvr>
                                        <p:cTn id="62" dur="500"/>
                                        <p:tgtEl>
                                          <p:spTgt spid="3687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72">
                                            <p:txEl>
                                              <p:pRg st="12" end="12"/>
                                            </p:txEl>
                                          </p:spTgt>
                                        </p:tgtEl>
                                        <p:attrNameLst>
                                          <p:attrName>style.visibility</p:attrName>
                                        </p:attrNameLst>
                                      </p:cBhvr>
                                      <p:to>
                                        <p:strVal val="visible"/>
                                      </p:to>
                                    </p:set>
                                    <p:animEffect transition="in" filter="blinds(horizontal)">
                                      <p:cBhvr>
                                        <p:cTn id="67" dur="500"/>
                                        <p:tgtEl>
                                          <p:spTgt spid="3687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331913" y="53975"/>
            <a:ext cx="6192837" cy="1143000"/>
          </a:xfrm>
          <a:prstGeom prst="rect">
            <a:avLst/>
          </a:prstGeom>
          <a:solidFill>
            <a:srgbClr val="A6F6F8"/>
          </a:solidFill>
          <a:ln w="9525" cap="rnd">
            <a:solidFill>
              <a:srgbClr val="CC0066"/>
            </a:solidFill>
            <a:prstDash val="sysDot"/>
            <a:miter lim="800000"/>
            <a:headEnd/>
            <a:tailEnd/>
          </a:ln>
        </p:spPr>
        <p:txBody>
          <a:bodyPr anchor="ctr"/>
          <a:lstStyle/>
          <a:p>
            <a:pPr algn="ctr"/>
            <a:r>
              <a:rPr lang="zh-CN" altLang="en-US" sz="3600" b="1" dirty="0">
                <a:solidFill>
                  <a:srgbClr val="0000FF"/>
                </a:solidFill>
                <a:latin typeface="楷体_GB2312" pitchFamily="49" charset="-122"/>
                <a:ea typeface="楷体_GB2312" pitchFamily="49" charset="-122"/>
              </a:rPr>
              <a:t>新陈代谢</a:t>
            </a:r>
            <a:r>
              <a:rPr lang="en-US" altLang="zh-CN" sz="3600" b="1" dirty="0">
                <a:solidFill>
                  <a:srgbClr val="0000FF"/>
                </a:solidFill>
                <a:latin typeface="楷体_GB2312" pitchFamily="49" charset="-122"/>
                <a:ea typeface="楷体_GB2312" pitchFamily="49" charset="-122"/>
              </a:rPr>
              <a:t>(Metabolism)</a:t>
            </a:r>
          </a:p>
        </p:txBody>
      </p:sp>
      <p:sp>
        <p:nvSpPr>
          <p:cNvPr id="14339" name="Rectangle 5"/>
          <p:cNvSpPr>
            <a:spLocks noChangeArrowheads="1"/>
          </p:cNvSpPr>
          <p:nvPr/>
        </p:nvSpPr>
        <p:spPr bwMode="auto">
          <a:xfrm>
            <a:off x="282575" y="1341438"/>
            <a:ext cx="8610600" cy="3016256"/>
          </a:xfrm>
          <a:prstGeom prst="rect">
            <a:avLst/>
          </a:prstGeom>
          <a:noFill/>
          <a:ln w="9525">
            <a:noFill/>
            <a:miter lim="800000"/>
            <a:headEnd/>
            <a:tailEnd/>
          </a:ln>
        </p:spPr>
        <p:txBody>
          <a:bodyPr/>
          <a:lstStyle/>
          <a:p>
            <a:pPr marL="342900" indent="-342900">
              <a:lnSpc>
                <a:spcPct val="120000"/>
              </a:lnSpc>
              <a:spcBef>
                <a:spcPct val="50000"/>
              </a:spcBef>
              <a:buFontTx/>
              <a:buChar char="•"/>
            </a:pPr>
            <a:r>
              <a:rPr lang="zh-CN" altLang="en-US" sz="2400" b="1" dirty="0">
                <a:latin typeface="楷体_GB2312" pitchFamily="49" charset="-122"/>
                <a:ea typeface="楷体_GB2312" pitchFamily="49" charset="-122"/>
              </a:rPr>
              <a:t>简称：</a:t>
            </a:r>
            <a:r>
              <a:rPr lang="zh-CN" altLang="en-US" sz="2400" b="1" dirty="0">
                <a:ea typeface="楷体_GB2312" pitchFamily="49" charset="-122"/>
              </a:rPr>
              <a:t>“</a:t>
            </a:r>
            <a:r>
              <a:rPr lang="zh-CN" altLang="en-US" sz="2400" b="1" dirty="0">
                <a:latin typeface="楷体_GB2312" pitchFamily="49" charset="-122"/>
                <a:ea typeface="楷体_GB2312" pitchFamily="49" charset="-122"/>
              </a:rPr>
              <a:t>代谢</a:t>
            </a:r>
            <a:r>
              <a:rPr lang="zh-CN" altLang="en-US" sz="2400" b="1" dirty="0">
                <a:ea typeface="楷体_GB2312" pitchFamily="49" charset="-122"/>
              </a:rPr>
              <a:t>”</a:t>
            </a:r>
            <a:r>
              <a:rPr lang="zh-CN" altLang="en-US" sz="2400" b="1" dirty="0">
                <a:latin typeface="楷体_GB2312" pitchFamily="49" charset="-122"/>
                <a:ea typeface="楷体_GB2312" pitchFamily="49" charset="-122"/>
              </a:rPr>
              <a:t>，活细胞内发生的各种化学反应的总称</a:t>
            </a:r>
          </a:p>
          <a:p>
            <a:pPr marL="342900" indent="-342900">
              <a:lnSpc>
                <a:spcPct val="120000"/>
              </a:lnSpc>
              <a:spcBef>
                <a:spcPct val="50000"/>
              </a:spcBef>
              <a:buFontTx/>
              <a:buChar char="•"/>
            </a:pPr>
            <a:r>
              <a:rPr lang="zh-CN" altLang="en-US" sz="2400" b="1" dirty="0">
                <a:latin typeface="楷体_GB2312" pitchFamily="49" charset="-122"/>
                <a:ea typeface="楷体_GB2312" pitchFamily="49" charset="-122"/>
              </a:rPr>
              <a:t>过程：是生命活动的基本</a:t>
            </a:r>
            <a:r>
              <a:rPr lang="zh-CN" altLang="en-US" sz="2400" b="1" dirty="0" smtClean="0">
                <a:latin typeface="楷体_GB2312" pitchFamily="49" charset="-122"/>
                <a:ea typeface="楷体_GB2312" pitchFamily="49" charset="-122"/>
              </a:rPr>
              <a:t>过程及外在表现形式。</a:t>
            </a:r>
            <a:endParaRPr lang="zh-CN" altLang="en-US" sz="2400" b="1" dirty="0">
              <a:latin typeface="楷体_GB2312" pitchFamily="49" charset="-122"/>
              <a:ea typeface="楷体_GB2312" pitchFamily="49" charset="-122"/>
            </a:endParaRPr>
          </a:p>
          <a:p>
            <a:pPr marL="342900" indent="-342900">
              <a:lnSpc>
                <a:spcPct val="120000"/>
              </a:lnSpc>
              <a:spcBef>
                <a:spcPct val="50000"/>
              </a:spcBef>
              <a:buFontTx/>
              <a:buChar char="•"/>
            </a:pPr>
            <a:r>
              <a:rPr lang="zh-CN" altLang="en-US" sz="2400" b="1" dirty="0">
                <a:latin typeface="楷体_GB2312" pitchFamily="49" charset="-122"/>
                <a:ea typeface="楷体_GB2312" pitchFamily="49" charset="-122"/>
              </a:rPr>
              <a:t>基础：是维持生物体的生长、繁殖、运动等生命活动的基础。</a:t>
            </a:r>
          </a:p>
          <a:p>
            <a:pPr marL="342900" indent="-342900">
              <a:lnSpc>
                <a:spcPct val="120000"/>
              </a:lnSpc>
              <a:spcBef>
                <a:spcPct val="50000"/>
              </a:spcBef>
              <a:buFontTx/>
              <a:buChar char="•"/>
            </a:pPr>
            <a:r>
              <a:rPr lang="zh-CN" altLang="en-US" sz="2400" b="1" dirty="0">
                <a:latin typeface="楷体_GB2312" pitchFamily="49" charset="-122"/>
                <a:ea typeface="楷体_GB2312" pitchFamily="49" charset="-122"/>
              </a:rPr>
              <a:t>总和：为生命体与内、外界所进行的一切化学反应的总和。</a:t>
            </a:r>
          </a:p>
          <a:p>
            <a:pPr marL="342900" indent="-342900">
              <a:lnSpc>
                <a:spcPct val="120000"/>
              </a:lnSpc>
              <a:spcBef>
                <a:spcPct val="50000"/>
              </a:spcBef>
              <a:buFontTx/>
              <a:buChar char="•"/>
            </a:pPr>
            <a:r>
              <a:rPr lang="zh-CN" altLang="en-US" sz="2400" b="1" dirty="0">
                <a:latin typeface="楷体_GB2312" pitchFamily="49" charset="-122"/>
                <a:ea typeface="楷体_GB2312" pitchFamily="49" charset="-122"/>
              </a:rPr>
              <a:t>类型：其包括两大类型，即</a:t>
            </a:r>
            <a:r>
              <a:rPr lang="zh-CN" altLang="en-US" sz="2400" b="1" dirty="0">
                <a:solidFill>
                  <a:srgbClr val="0000FF"/>
                </a:solidFill>
                <a:latin typeface="楷体_GB2312" pitchFamily="49" charset="-122"/>
                <a:ea typeface="楷体_GB2312" pitchFamily="49" charset="-122"/>
              </a:rPr>
              <a:t>物质代谢</a:t>
            </a:r>
            <a:r>
              <a:rPr lang="zh-CN" altLang="en-US" sz="2400" b="1" dirty="0">
                <a:latin typeface="楷体_GB2312" pitchFamily="49" charset="-122"/>
                <a:ea typeface="楷体_GB2312" pitchFamily="49" charset="-122"/>
              </a:rPr>
              <a:t>与</a:t>
            </a:r>
            <a:r>
              <a:rPr lang="zh-CN" altLang="en-US" sz="2400" b="1" dirty="0">
                <a:solidFill>
                  <a:srgbClr val="0000FF"/>
                </a:solidFill>
                <a:latin typeface="楷体_GB2312" pitchFamily="49" charset="-122"/>
                <a:ea typeface="楷体_GB2312" pitchFamily="49" charset="-122"/>
              </a:rPr>
              <a:t>能量代谢</a:t>
            </a:r>
            <a:r>
              <a:rPr lang="zh-CN" altLang="en-US" sz="2400" b="1" dirty="0">
                <a:latin typeface="楷体_GB2312" pitchFamily="49" charset="-122"/>
                <a:ea typeface="楷体_GB2312" pitchFamily="49" charset="-122"/>
              </a:rPr>
              <a:t>。</a:t>
            </a:r>
          </a:p>
        </p:txBody>
      </p:sp>
      <p:sp>
        <p:nvSpPr>
          <p:cNvPr id="14340" name="Text Box 7"/>
          <p:cNvSpPr txBox="1">
            <a:spLocks noChangeArrowheads="1"/>
          </p:cNvSpPr>
          <p:nvPr/>
        </p:nvSpPr>
        <p:spPr bwMode="auto">
          <a:xfrm>
            <a:off x="1912938" y="4843463"/>
            <a:ext cx="1612900" cy="519112"/>
          </a:xfrm>
          <a:prstGeom prst="rect">
            <a:avLst/>
          </a:prstGeom>
          <a:noFill/>
          <a:ln w="9525">
            <a:noFill/>
            <a:miter lim="800000"/>
            <a:headEnd/>
            <a:tailEnd/>
          </a:ln>
        </p:spPr>
        <p:txBody>
          <a:bodyPr wrap="none">
            <a:spAutoFit/>
          </a:bodyPr>
          <a:lstStyle/>
          <a:p>
            <a:r>
              <a:rPr lang="zh-CN" altLang="en-US" sz="2800" b="1">
                <a:solidFill>
                  <a:srgbClr val="0000FF"/>
                </a:solidFill>
                <a:latin typeface="Times New Roman" pitchFamily="18" charset="0"/>
              </a:rPr>
              <a:t>物质代谢</a:t>
            </a:r>
          </a:p>
        </p:txBody>
      </p:sp>
      <p:sp>
        <p:nvSpPr>
          <p:cNvPr id="14341" name="AutoShape 8"/>
          <p:cNvSpPr>
            <a:spLocks/>
          </p:cNvSpPr>
          <p:nvPr/>
        </p:nvSpPr>
        <p:spPr bwMode="auto">
          <a:xfrm>
            <a:off x="3641725" y="4699000"/>
            <a:ext cx="304800" cy="838200"/>
          </a:xfrm>
          <a:prstGeom prst="leftBrace">
            <a:avLst>
              <a:gd name="adj1" fmla="val 22917"/>
              <a:gd name="adj2" fmla="val 50000"/>
            </a:avLst>
          </a:prstGeom>
          <a:noFill/>
          <a:ln w="31750">
            <a:solidFill>
              <a:srgbClr val="008000"/>
            </a:solidFill>
            <a:round/>
            <a:headEnd/>
            <a:tailEnd/>
          </a:ln>
        </p:spPr>
        <p:txBody>
          <a:bodyPr wrap="none" anchor="ctr">
            <a:spAutoFit/>
          </a:bodyPr>
          <a:lstStyle/>
          <a:p>
            <a:endParaRPr lang="zh-CN" altLang="en-US"/>
          </a:p>
        </p:txBody>
      </p:sp>
      <p:sp>
        <p:nvSpPr>
          <p:cNvPr id="14342" name="Text Box 9"/>
          <p:cNvSpPr txBox="1">
            <a:spLocks noChangeArrowheads="1"/>
          </p:cNvSpPr>
          <p:nvPr/>
        </p:nvSpPr>
        <p:spPr bwMode="auto">
          <a:xfrm>
            <a:off x="4002088" y="4483100"/>
            <a:ext cx="3017837" cy="457200"/>
          </a:xfrm>
          <a:prstGeom prst="rect">
            <a:avLst/>
          </a:prstGeom>
          <a:noFill/>
          <a:ln w="9525">
            <a:noFill/>
            <a:miter lim="800000"/>
            <a:headEnd/>
            <a:tailEnd/>
          </a:ln>
        </p:spPr>
        <p:txBody>
          <a:bodyPr wrap="none">
            <a:spAutoFit/>
          </a:bodyPr>
          <a:lstStyle/>
          <a:p>
            <a:r>
              <a:rPr lang="zh-CN" altLang="en-US" sz="2400" b="1" dirty="0">
                <a:solidFill>
                  <a:schemeClr val="folHlink"/>
                </a:solidFill>
                <a:latin typeface="Times New Roman" pitchFamily="18" charset="0"/>
              </a:rPr>
              <a:t>分解代谢</a:t>
            </a:r>
            <a:r>
              <a:rPr lang="en-US" altLang="zh-CN" sz="2400" b="1" dirty="0">
                <a:solidFill>
                  <a:schemeClr val="folHlink"/>
                </a:solidFill>
                <a:latin typeface="Times New Roman" pitchFamily="18" charset="0"/>
              </a:rPr>
              <a:t>(catabolism)</a:t>
            </a:r>
            <a:endParaRPr lang="en-US" altLang="zh-CN" sz="2400" dirty="0">
              <a:latin typeface="Times New Roman" pitchFamily="18" charset="0"/>
            </a:endParaRPr>
          </a:p>
        </p:txBody>
      </p:sp>
      <p:sp>
        <p:nvSpPr>
          <p:cNvPr id="14343" name="Text Box 10"/>
          <p:cNvSpPr txBox="1">
            <a:spLocks noChangeArrowheads="1"/>
          </p:cNvSpPr>
          <p:nvPr/>
        </p:nvSpPr>
        <p:spPr bwMode="auto">
          <a:xfrm>
            <a:off x="4002088" y="5203825"/>
            <a:ext cx="2951162" cy="457200"/>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合成代谢</a:t>
            </a:r>
            <a:r>
              <a:rPr lang="en-US" altLang="zh-CN" sz="2400" b="1">
                <a:solidFill>
                  <a:schemeClr val="folHlink"/>
                </a:solidFill>
                <a:latin typeface="Times New Roman" pitchFamily="18" charset="0"/>
              </a:rPr>
              <a:t>(anabolism)</a:t>
            </a:r>
            <a:endParaRPr lang="en-US" altLang="zh-CN" sz="2400">
              <a:latin typeface="Times New Roman" pitchFamily="18" charset="0"/>
            </a:endParaRPr>
          </a:p>
        </p:txBody>
      </p:sp>
      <p:sp>
        <p:nvSpPr>
          <p:cNvPr id="14344" name="Rectangle 11"/>
          <p:cNvSpPr>
            <a:spLocks noChangeArrowheads="1"/>
          </p:cNvSpPr>
          <p:nvPr/>
        </p:nvSpPr>
        <p:spPr bwMode="auto">
          <a:xfrm>
            <a:off x="1908175" y="5876925"/>
            <a:ext cx="1612900" cy="519113"/>
          </a:xfrm>
          <a:prstGeom prst="rect">
            <a:avLst/>
          </a:prstGeom>
          <a:noFill/>
          <a:ln w="9525">
            <a:noFill/>
            <a:miter lim="800000"/>
            <a:headEnd/>
            <a:tailEnd/>
          </a:ln>
        </p:spPr>
        <p:txBody>
          <a:bodyPr wrap="none">
            <a:spAutoFit/>
          </a:bodyPr>
          <a:lstStyle/>
          <a:p>
            <a:pPr eaLnBrk="0" hangingPunct="0"/>
            <a:r>
              <a:rPr lang="zh-CN" altLang="en-US" sz="2800" b="1">
                <a:solidFill>
                  <a:srgbClr val="0000FF"/>
                </a:solidFill>
                <a:latin typeface="Times New Roman" pitchFamily="18" charset="0"/>
              </a:rPr>
              <a:t>能量代谢</a:t>
            </a:r>
          </a:p>
        </p:txBody>
      </p:sp>
      <p:sp>
        <p:nvSpPr>
          <p:cNvPr id="14345" name="AutoShape 12"/>
          <p:cNvSpPr>
            <a:spLocks/>
          </p:cNvSpPr>
          <p:nvPr/>
        </p:nvSpPr>
        <p:spPr bwMode="auto">
          <a:xfrm>
            <a:off x="3635375" y="5732463"/>
            <a:ext cx="304800" cy="838200"/>
          </a:xfrm>
          <a:prstGeom prst="leftBrace">
            <a:avLst>
              <a:gd name="adj1" fmla="val 22917"/>
              <a:gd name="adj2" fmla="val 50000"/>
            </a:avLst>
          </a:prstGeom>
          <a:noFill/>
          <a:ln w="31750">
            <a:solidFill>
              <a:srgbClr val="008000"/>
            </a:solidFill>
            <a:round/>
            <a:headEnd/>
            <a:tailEnd/>
          </a:ln>
        </p:spPr>
        <p:txBody>
          <a:bodyPr wrap="none" anchor="ctr">
            <a:spAutoFit/>
          </a:bodyPr>
          <a:lstStyle/>
          <a:p>
            <a:endParaRPr lang="zh-CN" altLang="en-US"/>
          </a:p>
        </p:txBody>
      </p:sp>
      <p:sp>
        <p:nvSpPr>
          <p:cNvPr id="14346" name="Rectangle 13"/>
          <p:cNvSpPr>
            <a:spLocks noChangeArrowheads="1"/>
          </p:cNvSpPr>
          <p:nvPr/>
        </p:nvSpPr>
        <p:spPr bwMode="auto">
          <a:xfrm>
            <a:off x="4067175" y="5713413"/>
            <a:ext cx="1409700" cy="457200"/>
          </a:xfrm>
          <a:prstGeom prst="rect">
            <a:avLst/>
          </a:prstGeom>
          <a:noFill/>
          <a:ln w="9525">
            <a:noFill/>
            <a:miter lim="800000"/>
            <a:headEnd/>
            <a:tailEnd/>
          </a:ln>
        </p:spPr>
        <p:txBody>
          <a:bodyPr wrap="none">
            <a:spAutoFit/>
          </a:bodyPr>
          <a:lstStyle/>
          <a:p>
            <a:pPr eaLnBrk="0" hangingPunct="0"/>
            <a:r>
              <a:rPr lang="zh-CN" altLang="en-US" sz="2400" b="1" dirty="0">
                <a:latin typeface="Times New Roman" pitchFamily="18" charset="0"/>
              </a:rPr>
              <a:t>产能代谢</a:t>
            </a:r>
          </a:p>
        </p:txBody>
      </p:sp>
      <p:sp>
        <p:nvSpPr>
          <p:cNvPr id="14347" name="Rectangle 14"/>
          <p:cNvSpPr>
            <a:spLocks noChangeArrowheads="1"/>
          </p:cNvSpPr>
          <p:nvPr/>
        </p:nvSpPr>
        <p:spPr bwMode="auto">
          <a:xfrm>
            <a:off x="4067175" y="6216650"/>
            <a:ext cx="1409700" cy="457200"/>
          </a:xfrm>
          <a:prstGeom prst="rect">
            <a:avLst/>
          </a:prstGeom>
          <a:noFill/>
          <a:ln w="9525">
            <a:noFill/>
            <a:miter lim="800000"/>
            <a:headEnd/>
            <a:tailEnd/>
          </a:ln>
        </p:spPr>
        <p:txBody>
          <a:bodyPr wrap="none">
            <a:spAutoFit/>
          </a:bodyPr>
          <a:lstStyle/>
          <a:p>
            <a:pPr eaLnBrk="0" hangingPunct="0"/>
            <a:r>
              <a:rPr lang="zh-CN" altLang="en-US" sz="2400" b="1" dirty="0">
                <a:latin typeface="Times New Roman" pitchFamily="18" charset="0"/>
              </a:rPr>
              <a:t>耗能代谢</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ChangeArrowheads="1"/>
          </p:cNvSpPr>
          <p:nvPr/>
        </p:nvSpPr>
        <p:spPr bwMode="auto">
          <a:xfrm>
            <a:off x="250825" y="881063"/>
            <a:ext cx="7921625" cy="460375"/>
          </a:xfrm>
          <a:prstGeom prst="rect">
            <a:avLst/>
          </a:prstGeom>
          <a:noFill/>
          <a:ln w="9525">
            <a:noFill/>
            <a:miter lim="800000"/>
            <a:headEnd/>
            <a:tailEnd/>
          </a:ln>
        </p:spPr>
        <p:txBody>
          <a:bodyPr anchor="ctr"/>
          <a:lstStyle/>
          <a:p>
            <a:r>
              <a:rPr lang="en-US" altLang="zh-CN" sz="2800" b="1">
                <a:solidFill>
                  <a:schemeClr val="hlink"/>
                </a:solidFill>
              </a:rPr>
              <a:t>3</a:t>
            </a:r>
            <a:r>
              <a:rPr lang="zh-CN" altLang="en-US" sz="2800" b="1">
                <a:solidFill>
                  <a:schemeClr val="hlink"/>
                </a:solidFill>
              </a:rPr>
              <a:t>、</a:t>
            </a:r>
            <a:r>
              <a:rPr lang="en-US" altLang="zh-CN" sz="2800" b="1">
                <a:solidFill>
                  <a:schemeClr val="hlink"/>
                </a:solidFill>
              </a:rPr>
              <a:t>ED</a:t>
            </a:r>
            <a:r>
              <a:rPr lang="zh-CN" altLang="en-US" sz="2800" b="1">
                <a:solidFill>
                  <a:schemeClr val="hlink"/>
                </a:solidFill>
              </a:rPr>
              <a:t>途径（</a:t>
            </a:r>
            <a:r>
              <a:rPr lang="en-US" altLang="zh-CN" sz="2800" b="1">
                <a:solidFill>
                  <a:schemeClr val="hlink"/>
                </a:solidFill>
              </a:rPr>
              <a:t>Entner-Doudoroff pathway</a:t>
            </a:r>
            <a:r>
              <a:rPr lang="zh-CN" altLang="en-US" sz="2800" b="1">
                <a:solidFill>
                  <a:schemeClr val="hlink"/>
                </a:solidFill>
              </a:rPr>
              <a:t>）</a:t>
            </a:r>
            <a:endParaRPr lang="zh-CN" altLang="en-US" sz="2800" b="1">
              <a:solidFill>
                <a:schemeClr val="hlink"/>
              </a:solidFill>
              <a:cs typeface="Courier New" pitchFamily="49" charset="0"/>
            </a:endParaRPr>
          </a:p>
        </p:txBody>
      </p:sp>
      <p:sp>
        <p:nvSpPr>
          <p:cNvPr id="38917" name="Text Box 5"/>
          <p:cNvSpPr txBox="1">
            <a:spLocks noChangeArrowheads="1"/>
          </p:cNvSpPr>
          <p:nvPr/>
        </p:nvSpPr>
        <p:spPr bwMode="auto">
          <a:xfrm>
            <a:off x="323850" y="1844675"/>
            <a:ext cx="8077200" cy="2978150"/>
          </a:xfrm>
          <a:prstGeom prst="rect">
            <a:avLst/>
          </a:prstGeom>
          <a:noFill/>
          <a:ln w="9525">
            <a:noFill/>
            <a:miter lim="800000"/>
            <a:headEnd/>
            <a:tailEnd/>
          </a:ln>
        </p:spPr>
        <p:txBody>
          <a:bodyPr>
            <a:spAutoFit/>
          </a:bodyPr>
          <a:lstStyle/>
          <a:p>
            <a:pPr>
              <a:lnSpc>
                <a:spcPct val="120000"/>
              </a:lnSpc>
              <a:spcBef>
                <a:spcPct val="50000"/>
              </a:spcBef>
            </a:pPr>
            <a:r>
              <a:rPr kumimoji="1" lang="en-US" altLang="zh-CN" sz="2800" b="1">
                <a:solidFill>
                  <a:srgbClr val="FFFF99"/>
                </a:solidFill>
                <a:latin typeface="Times New Roman" pitchFamily="18" charset="0"/>
                <a:ea typeface="楷体_GB2312" pitchFamily="49" charset="-122"/>
              </a:rPr>
              <a:t>       </a:t>
            </a:r>
            <a:r>
              <a:rPr kumimoji="1" lang="zh-CN" altLang="en-US" sz="2400" b="1">
                <a:solidFill>
                  <a:srgbClr val="0000FF"/>
                </a:solidFill>
                <a:latin typeface="Times New Roman" pitchFamily="18" charset="0"/>
                <a:ea typeface="楷体_GB2312" pitchFamily="49" charset="-122"/>
              </a:rPr>
              <a:t>又称</a:t>
            </a:r>
            <a:r>
              <a:rPr kumimoji="1" lang="en-US" altLang="zh-CN" sz="2400" b="1">
                <a:solidFill>
                  <a:srgbClr val="0000FF"/>
                </a:solidFill>
                <a:latin typeface="Times New Roman" pitchFamily="18" charset="0"/>
                <a:ea typeface="楷体_GB2312" pitchFamily="49" charset="-122"/>
              </a:rPr>
              <a:t>2-</a:t>
            </a:r>
            <a:r>
              <a:rPr kumimoji="1" lang="zh-CN" altLang="en-US" sz="2400" b="1">
                <a:solidFill>
                  <a:srgbClr val="0000FF"/>
                </a:solidFill>
                <a:latin typeface="Times New Roman" pitchFamily="18" charset="0"/>
                <a:ea typeface="楷体_GB2312" pitchFamily="49" charset="-122"/>
              </a:rPr>
              <a:t>酮</a:t>
            </a:r>
            <a:r>
              <a:rPr kumimoji="1" lang="en-US" altLang="zh-CN" sz="2400" b="1">
                <a:solidFill>
                  <a:srgbClr val="0000FF"/>
                </a:solidFill>
                <a:latin typeface="Times New Roman" pitchFamily="18" charset="0"/>
                <a:ea typeface="楷体_GB2312" pitchFamily="49" charset="-122"/>
              </a:rPr>
              <a:t>-3-</a:t>
            </a:r>
            <a:r>
              <a:rPr kumimoji="1" lang="zh-CN" altLang="en-US" sz="2400" b="1">
                <a:solidFill>
                  <a:srgbClr val="0000FF"/>
                </a:solidFill>
                <a:latin typeface="Times New Roman" pitchFamily="18" charset="0"/>
                <a:ea typeface="楷体_GB2312" pitchFamily="49" charset="-122"/>
              </a:rPr>
              <a:t>脱氧</a:t>
            </a:r>
            <a:r>
              <a:rPr kumimoji="1" lang="en-US" altLang="zh-CN" sz="2400" b="1">
                <a:solidFill>
                  <a:srgbClr val="0000FF"/>
                </a:solidFill>
                <a:latin typeface="Times New Roman" pitchFamily="18" charset="0"/>
                <a:ea typeface="楷体_GB2312" pitchFamily="49" charset="-122"/>
              </a:rPr>
              <a:t>-6-</a:t>
            </a:r>
            <a:r>
              <a:rPr kumimoji="1" lang="zh-CN" altLang="en-US" sz="2400" b="1">
                <a:solidFill>
                  <a:srgbClr val="0000FF"/>
                </a:solidFill>
                <a:latin typeface="Times New Roman" pitchFamily="18" charset="0"/>
                <a:ea typeface="楷体_GB2312" pitchFamily="49" charset="-122"/>
              </a:rPr>
              <a:t>磷酸葡糖酸（</a:t>
            </a:r>
            <a:r>
              <a:rPr kumimoji="1" lang="en-US" altLang="zh-CN" sz="2400" b="1">
                <a:solidFill>
                  <a:srgbClr val="0000FF"/>
                </a:solidFill>
                <a:latin typeface="Times New Roman" pitchFamily="18" charset="0"/>
                <a:ea typeface="楷体_GB2312" pitchFamily="49" charset="-122"/>
              </a:rPr>
              <a:t>KDPG</a:t>
            </a:r>
            <a:r>
              <a:rPr kumimoji="1" lang="zh-CN" altLang="en-US" sz="2400" b="1">
                <a:solidFill>
                  <a:srgbClr val="0000FF"/>
                </a:solidFill>
                <a:latin typeface="Times New Roman" pitchFamily="18" charset="0"/>
                <a:ea typeface="楷体_GB2312" pitchFamily="49" charset="-122"/>
              </a:rPr>
              <a:t>）裂解途径。</a:t>
            </a:r>
          </a:p>
          <a:p>
            <a:pPr>
              <a:lnSpc>
                <a:spcPct val="120000"/>
              </a:lnSpc>
              <a:spcBef>
                <a:spcPct val="50000"/>
              </a:spcBef>
            </a:pPr>
            <a:r>
              <a:rPr kumimoji="1" lang="zh-CN" altLang="en-US" sz="2400" b="1">
                <a:solidFill>
                  <a:srgbClr val="0000FF"/>
                </a:solidFill>
                <a:latin typeface="Times New Roman" pitchFamily="18" charset="0"/>
                <a:ea typeface="楷体_GB2312" pitchFamily="49" charset="-122"/>
              </a:rPr>
              <a:t>       </a:t>
            </a:r>
            <a:r>
              <a:rPr kumimoji="1" lang="en-US" altLang="zh-CN" sz="2400" b="1">
                <a:solidFill>
                  <a:srgbClr val="0000FF"/>
                </a:solidFill>
                <a:latin typeface="Times New Roman" pitchFamily="18" charset="0"/>
                <a:ea typeface="楷体_GB2312" pitchFamily="49" charset="-122"/>
              </a:rPr>
              <a:t>1952</a:t>
            </a:r>
            <a:r>
              <a:rPr kumimoji="1" lang="zh-CN" altLang="en-US" sz="2400" b="1">
                <a:solidFill>
                  <a:srgbClr val="0000FF"/>
                </a:solidFill>
                <a:latin typeface="Times New Roman" pitchFamily="18" charset="0"/>
                <a:ea typeface="楷体_GB2312" pitchFamily="49" charset="-122"/>
              </a:rPr>
              <a:t>年在嗜糖假单胞菌</a:t>
            </a:r>
            <a:r>
              <a:rPr kumimoji="1" lang="en-US" altLang="zh-CN" sz="2400" b="1">
                <a:solidFill>
                  <a:srgbClr val="0000FF"/>
                </a:solidFill>
                <a:latin typeface="Times New Roman" pitchFamily="18" charset="0"/>
                <a:ea typeface="楷体_GB2312" pitchFamily="49" charset="-122"/>
              </a:rPr>
              <a:t>(</a:t>
            </a:r>
            <a:r>
              <a:rPr kumimoji="1" lang="en-US" altLang="zh-CN" sz="2400" b="1" i="1">
                <a:solidFill>
                  <a:srgbClr val="0000FF"/>
                </a:solidFill>
                <a:latin typeface="Times New Roman" pitchFamily="18" charset="0"/>
                <a:ea typeface="楷体_GB2312" pitchFamily="49" charset="-122"/>
              </a:rPr>
              <a:t>Pseudomonas saccharophila</a:t>
            </a:r>
            <a:r>
              <a:rPr kumimoji="1" lang="en-US" altLang="zh-CN" sz="2400" b="1">
                <a:solidFill>
                  <a:srgbClr val="0000FF"/>
                </a:solidFill>
                <a:latin typeface="Times New Roman" pitchFamily="18" charset="0"/>
                <a:ea typeface="楷体_GB2312" pitchFamily="49" charset="-122"/>
              </a:rPr>
              <a:t>)</a:t>
            </a:r>
            <a:r>
              <a:rPr kumimoji="1" lang="zh-CN" altLang="zh-CN" sz="2400" b="1">
                <a:solidFill>
                  <a:srgbClr val="0000FF"/>
                </a:solidFill>
                <a:latin typeface="Times New Roman" pitchFamily="18" charset="0"/>
                <a:ea typeface="楷体_GB2312" pitchFamily="49" charset="-122"/>
              </a:rPr>
              <a:t>中发现，后来证明存在于多种细菌中</a:t>
            </a:r>
            <a:r>
              <a:rPr kumimoji="1" lang="zh-CN" altLang="en-US" sz="2400" b="1">
                <a:solidFill>
                  <a:srgbClr val="0000FF"/>
                </a:solidFill>
                <a:latin typeface="Times New Roman" pitchFamily="18" charset="0"/>
                <a:ea typeface="楷体_GB2312" pitchFamily="49" charset="-122"/>
              </a:rPr>
              <a:t>（革兰氏阴性菌中分布较广）</a:t>
            </a:r>
            <a:r>
              <a:rPr kumimoji="1" lang="zh-CN" altLang="zh-CN" sz="2400" b="1">
                <a:solidFill>
                  <a:srgbClr val="0000FF"/>
                </a:solidFill>
                <a:latin typeface="Times New Roman" pitchFamily="18" charset="0"/>
                <a:ea typeface="楷体_GB2312" pitchFamily="49" charset="-122"/>
              </a:rPr>
              <a:t>。 </a:t>
            </a:r>
            <a:r>
              <a:rPr kumimoji="1" lang="en-US" altLang="zh-CN" sz="2400" b="1">
                <a:solidFill>
                  <a:srgbClr val="0000FF"/>
                </a:solidFill>
                <a:latin typeface="Times New Roman" pitchFamily="18" charset="0"/>
              </a:rPr>
              <a:t>ED</a:t>
            </a:r>
            <a:r>
              <a:rPr kumimoji="1" lang="zh-CN" altLang="en-US" sz="2400" b="1">
                <a:solidFill>
                  <a:srgbClr val="0000FF"/>
                </a:solidFill>
                <a:latin typeface="Times New Roman" pitchFamily="18" charset="0"/>
              </a:rPr>
              <a:t>途径可不依赖于</a:t>
            </a:r>
            <a:r>
              <a:rPr kumimoji="1" lang="en-US" altLang="zh-CN" sz="2400" b="1">
                <a:solidFill>
                  <a:srgbClr val="0000FF"/>
                </a:solidFill>
                <a:latin typeface="Times New Roman" pitchFamily="18" charset="0"/>
                <a:ea typeface="楷体_GB2312" pitchFamily="49" charset="-122"/>
              </a:rPr>
              <a:t>EMP</a:t>
            </a:r>
            <a:r>
              <a:rPr kumimoji="1" lang="zh-CN" altLang="en-US" sz="2400" b="1">
                <a:solidFill>
                  <a:srgbClr val="0000FF"/>
                </a:solidFill>
                <a:latin typeface="Times New Roman" pitchFamily="18" charset="0"/>
                <a:ea typeface="楷体_GB2312" pitchFamily="49" charset="-122"/>
              </a:rPr>
              <a:t>和</a:t>
            </a:r>
            <a:r>
              <a:rPr kumimoji="1" lang="en-US" altLang="zh-CN" sz="2400" b="1">
                <a:solidFill>
                  <a:srgbClr val="0000FF"/>
                </a:solidFill>
                <a:latin typeface="Times New Roman" pitchFamily="18" charset="0"/>
                <a:ea typeface="楷体_GB2312" pitchFamily="49" charset="-122"/>
              </a:rPr>
              <a:t>HMP</a:t>
            </a:r>
            <a:r>
              <a:rPr kumimoji="1" lang="zh-CN" altLang="en-US" sz="2400" b="1">
                <a:solidFill>
                  <a:srgbClr val="0000FF"/>
                </a:solidFill>
                <a:latin typeface="Times New Roman" pitchFamily="18" charset="0"/>
                <a:ea typeface="楷体_GB2312" pitchFamily="49" charset="-122"/>
              </a:rPr>
              <a:t>途径而单独存在，</a:t>
            </a:r>
            <a:r>
              <a:rPr kumimoji="1" lang="zh-CN" altLang="zh-CN" sz="2400" b="1">
                <a:solidFill>
                  <a:srgbClr val="0000FF"/>
                </a:solidFill>
                <a:latin typeface="Times New Roman" pitchFamily="18" charset="0"/>
                <a:ea typeface="楷体_GB2312" pitchFamily="49" charset="-122"/>
              </a:rPr>
              <a:t>是少数缺乏完整</a:t>
            </a:r>
            <a:r>
              <a:rPr kumimoji="1" lang="en-US" altLang="zh-CN" sz="2400" b="1">
                <a:solidFill>
                  <a:srgbClr val="0000FF"/>
                </a:solidFill>
                <a:latin typeface="Times New Roman" pitchFamily="18" charset="0"/>
                <a:ea typeface="楷体_GB2312" pitchFamily="49" charset="-122"/>
              </a:rPr>
              <a:t>EMP</a:t>
            </a:r>
            <a:r>
              <a:rPr kumimoji="1" lang="zh-CN" altLang="zh-CN" sz="2400" b="1">
                <a:solidFill>
                  <a:srgbClr val="0000FF"/>
                </a:solidFill>
                <a:latin typeface="Times New Roman" pitchFamily="18" charset="0"/>
                <a:ea typeface="楷体_GB2312" pitchFamily="49" charset="-122"/>
              </a:rPr>
              <a:t>途径的微生物的一种替代途径，未发现存在于其它生物中。</a:t>
            </a:r>
            <a:endParaRPr kumimoji="1" lang="zh-CN" altLang="en-US" sz="2400" b="1">
              <a:solidFill>
                <a:srgbClr val="0000FF"/>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0-#ppt_w/2"/>
                                          </p:val>
                                        </p:tav>
                                        <p:tav tm="100000">
                                          <p:val>
                                            <p:strVal val="#ppt_x"/>
                                          </p:val>
                                        </p:tav>
                                      </p:tavLst>
                                    </p:anim>
                                    <p:anim calcmode="lin" valueType="num">
                                      <p:cBhvr additive="base">
                                        <p:cTn id="8"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8917"/>
                                        </p:tgtEl>
                                        <p:attrNameLst>
                                          <p:attrName>style.visibility</p:attrName>
                                        </p:attrNameLst>
                                      </p:cBhvr>
                                      <p:to>
                                        <p:strVal val="visible"/>
                                      </p:to>
                                    </p:set>
                                    <p:anim calcmode="lin" valueType="num">
                                      <p:cBhvr additive="base">
                                        <p:cTn id="13" dur="500" fill="hold"/>
                                        <p:tgtEl>
                                          <p:spTgt spid="38917"/>
                                        </p:tgtEl>
                                        <p:attrNameLst>
                                          <p:attrName>ppt_x</p:attrName>
                                        </p:attrNameLst>
                                      </p:cBhvr>
                                      <p:tavLst>
                                        <p:tav tm="0">
                                          <p:val>
                                            <p:strVal val="#ppt_x"/>
                                          </p:val>
                                        </p:tav>
                                        <p:tav tm="100000">
                                          <p:val>
                                            <p:strVal val="#ppt_x"/>
                                          </p:val>
                                        </p:tav>
                                      </p:tavLst>
                                    </p:anim>
                                    <p:anim calcmode="lin" valueType="num">
                                      <p:cBhvr additive="base">
                                        <p:cTn id="14" dur="500" fill="hold"/>
                                        <p:tgtEl>
                                          <p:spTgt spid="389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5800" y="1981200"/>
            <a:ext cx="7772400" cy="4114800"/>
          </a:xfrm>
          <a:prstGeom prst="rect">
            <a:avLst/>
          </a:prstGeom>
          <a:solidFill>
            <a:srgbClr val="808080"/>
          </a:solidFill>
          <a:ln w="9525">
            <a:solidFill>
              <a:srgbClr val="FF0000"/>
            </a:solidFill>
            <a:miter lim="800000"/>
            <a:headEnd/>
            <a:tailEnd/>
          </a:ln>
        </p:spPr>
        <p:txBody>
          <a:bodyPr/>
          <a:lstStyle/>
          <a:p>
            <a:pPr marL="342900" indent="-342900">
              <a:spcBef>
                <a:spcPct val="20000"/>
              </a:spcBef>
            </a:pPr>
            <a:r>
              <a:rPr kumimoji="1" lang="en-US" altLang="zh-CN" sz="2000" b="1">
                <a:latin typeface="Times New Roman" pitchFamily="18" charset="0"/>
              </a:rPr>
              <a:t>             </a:t>
            </a:r>
            <a:r>
              <a:rPr kumimoji="1" lang="en-US" altLang="zh-CN" sz="1600" b="1">
                <a:latin typeface="Times New Roman" pitchFamily="18" charset="0"/>
              </a:rPr>
              <a:t>ATP        ADP                                      NADP</a:t>
            </a:r>
            <a:r>
              <a:rPr kumimoji="1" lang="en-US" altLang="zh-CN" sz="1600" b="1" baseline="30000">
                <a:latin typeface="Times New Roman" pitchFamily="18" charset="0"/>
              </a:rPr>
              <a:t>+</a:t>
            </a:r>
            <a:r>
              <a:rPr kumimoji="1" lang="en-US" altLang="zh-CN" sz="1600" b="1">
                <a:latin typeface="Times New Roman" pitchFamily="18" charset="0"/>
              </a:rPr>
              <a:t>        NADPH</a:t>
            </a:r>
            <a:r>
              <a:rPr kumimoji="1" lang="en-US" altLang="zh-CN" sz="1600" b="1" baseline="-25000">
                <a:latin typeface="Times New Roman" pitchFamily="18" charset="0"/>
              </a:rPr>
              <a:t>2</a:t>
            </a:r>
          </a:p>
          <a:p>
            <a:pPr marL="342900" indent="-342900">
              <a:spcBef>
                <a:spcPct val="20000"/>
              </a:spcBef>
            </a:pPr>
            <a:r>
              <a:rPr kumimoji="1" lang="zh-CN" altLang="en-US" sz="2000" b="1">
                <a:latin typeface="Times New Roman" pitchFamily="18" charset="0"/>
              </a:rPr>
              <a:t>葡萄糖                        </a:t>
            </a:r>
            <a:r>
              <a:rPr kumimoji="1" lang="en-US" altLang="zh-CN" sz="2000" b="1">
                <a:latin typeface="Times New Roman" pitchFamily="18" charset="0"/>
              </a:rPr>
              <a:t>6-</a:t>
            </a:r>
            <a:r>
              <a:rPr kumimoji="1" lang="zh-CN" altLang="en-US" sz="2000" b="1">
                <a:latin typeface="Times New Roman" pitchFamily="18" charset="0"/>
              </a:rPr>
              <a:t>磷酸</a:t>
            </a:r>
            <a:r>
              <a:rPr kumimoji="1" lang="en-US" altLang="zh-CN" sz="2000" b="1">
                <a:latin typeface="Times New Roman" pitchFamily="18" charset="0"/>
              </a:rPr>
              <a:t>-</a:t>
            </a:r>
            <a:r>
              <a:rPr kumimoji="1" lang="zh-CN" altLang="en-US" sz="2000" b="1">
                <a:latin typeface="Times New Roman" pitchFamily="18" charset="0"/>
              </a:rPr>
              <a:t>葡萄糖                                 </a:t>
            </a:r>
            <a:r>
              <a:rPr kumimoji="1" lang="en-US" altLang="zh-CN" sz="2000" b="1">
                <a:latin typeface="Times New Roman" pitchFamily="18" charset="0"/>
              </a:rPr>
              <a:t>6-</a:t>
            </a:r>
            <a:r>
              <a:rPr kumimoji="1" lang="zh-CN" altLang="en-US" sz="2000" b="1">
                <a:latin typeface="Times New Roman" pitchFamily="18" charset="0"/>
              </a:rPr>
              <a:t>磷酸</a:t>
            </a:r>
            <a:r>
              <a:rPr kumimoji="1" lang="en-US" altLang="zh-CN" sz="2000" b="1">
                <a:latin typeface="Times New Roman" pitchFamily="18" charset="0"/>
              </a:rPr>
              <a:t>-</a:t>
            </a:r>
            <a:r>
              <a:rPr kumimoji="1" lang="zh-CN" altLang="en-US" sz="2000" b="1">
                <a:latin typeface="Times New Roman" pitchFamily="18" charset="0"/>
              </a:rPr>
              <a:t>葡萄酸</a:t>
            </a:r>
          </a:p>
          <a:p>
            <a:pPr marL="342900" indent="-342900">
              <a:spcBef>
                <a:spcPct val="20000"/>
              </a:spcBef>
            </a:pPr>
            <a:r>
              <a:rPr kumimoji="1" lang="zh-CN" altLang="en-US" sz="2000" b="1">
                <a:solidFill>
                  <a:srgbClr val="CC0000"/>
                </a:solidFill>
                <a:latin typeface="Times New Roman" pitchFamily="18" charset="0"/>
              </a:rPr>
              <a:t>                </a:t>
            </a:r>
            <a:r>
              <a:rPr kumimoji="1" lang="en-US" altLang="zh-CN" sz="1600" b="1">
                <a:solidFill>
                  <a:srgbClr val="FFCC66"/>
                </a:solidFill>
                <a:latin typeface="Times New Roman" pitchFamily="18" charset="0"/>
              </a:rPr>
              <a:t>~~</a:t>
            </a:r>
            <a:r>
              <a:rPr kumimoji="1" lang="zh-CN" altLang="en-US" sz="1600" b="1">
                <a:solidFill>
                  <a:srgbClr val="FFCC66"/>
                </a:solidFill>
                <a:latin typeface="Times New Roman" pitchFamily="18" charset="0"/>
              </a:rPr>
              <a:t>激酶</a:t>
            </a:r>
            <a:r>
              <a:rPr kumimoji="1" lang="zh-CN" altLang="en-US" sz="1600" b="1">
                <a:solidFill>
                  <a:srgbClr val="FFFF00"/>
                </a:solidFill>
                <a:latin typeface="Times New Roman" pitchFamily="18" charset="0"/>
              </a:rPr>
              <a:t>             </a:t>
            </a:r>
            <a:r>
              <a:rPr kumimoji="1" lang="zh-CN" altLang="en-US" sz="1600" b="1">
                <a:solidFill>
                  <a:schemeClr val="bg1"/>
                </a:solidFill>
                <a:latin typeface="Times New Roman" pitchFamily="18" charset="0"/>
              </a:rPr>
              <a:t>（</a:t>
            </a:r>
            <a:r>
              <a:rPr kumimoji="1" lang="zh-CN" altLang="en-US" sz="1600" b="1">
                <a:solidFill>
                  <a:srgbClr val="CCFF99"/>
                </a:solidFill>
                <a:latin typeface="Times New Roman" pitchFamily="18" charset="0"/>
              </a:rPr>
              <a:t>与</a:t>
            </a:r>
            <a:r>
              <a:rPr kumimoji="1" lang="en-US" altLang="zh-CN" sz="1600" b="1">
                <a:solidFill>
                  <a:srgbClr val="CCFF99"/>
                </a:solidFill>
                <a:latin typeface="Times New Roman" pitchFamily="18" charset="0"/>
              </a:rPr>
              <a:t>EMP</a:t>
            </a:r>
            <a:r>
              <a:rPr kumimoji="1" lang="zh-CN" altLang="en-US" sz="1600" b="1">
                <a:solidFill>
                  <a:srgbClr val="CCFF99"/>
                </a:solidFill>
                <a:latin typeface="Times New Roman" pitchFamily="18" charset="0"/>
              </a:rPr>
              <a:t>途径连接</a:t>
            </a:r>
            <a:r>
              <a:rPr kumimoji="1" lang="zh-CN" altLang="en-US" sz="1600" b="1">
                <a:solidFill>
                  <a:schemeClr val="bg1"/>
                </a:solidFill>
                <a:latin typeface="Times New Roman" pitchFamily="18" charset="0"/>
              </a:rPr>
              <a:t>）</a:t>
            </a:r>
            <a:r>
              <a:rPr kumimoji="1" lang="zh-CN" altLang="en-US" sz="1600" b="1">
                <a:solidFill>
                  <a:srgbClr val="FFFF00"/>
                </a:solidFill>
                <a:latin typeface="Times New Roman" pitchFamily="18" charset="0"/>
              </a:rPr>
              <a:t>     </a:t>
            </a:r>
            <a:r>
              <a:rPr kumimoji="1" lang="en-US" altLang="zh-CN" sz="1600" b="1">
                <a:solidFill>
                  <a:srgbClr val="FFCC66"/>
                </a:solidFill>
                <a:latin typeface="Times New Roman" pitchFamily="18" charset="0"/>
              </a:rPr>
              <a:t>~~</a:t>
            </a:r>
            <a:r>
              <a:rPr kumimoji="1" lang="zh-CN" altLang="en-US" sz="1600" b="1">
                <a:solidFill>
                  <a:srgbClr val="FFCC66"/>
                </a:solidFill>
                <a:latin typeface="Times New Roman" pitchFamily="18" charset="0"/>
              </a:rPr>
              <a:t>氧化酶</a:t>
            </a:r>
            <a:r>
              <a:rPr kumimoji="1" lang="zh-CN" altLang="en-US" sz="2000" b="1">
                <a:latin typeface="Times New Roman" pitchFamily="18" charset="0"/>
              </a:rPr>
              <a:t>          </a:t>
            </a:r>
            <a:r>
              <a:rPr kumimoji="1" lang="zh-CN" altLang="en-US" sz="1600" b="1">
                <a:latin typeface="Times New Roman" pitchFamily="18" charset="0"/>
              </a:rPr>
              <a:t> </a:t>
            </a:r>
            <a:r>
              <a:rPr kumimoji="1" lang="en-US" altLang="zh-CN" sz="1600" b="1">
                <a:solidFill>
                  <a:srgbClr val="CCFF99"/>
                </a:solidFill>
                <a:latin typeface="Times New Roman" pitchFamily="18" charset="0"/>
              </a:rPr>
              <a:t>(</a:t>
            </a:r>
            <a:r>
              <a:rPr kumimoji="1" lang="zh-CN" altLang="en-US" sz="1600" b="1">
                <a:solidFill>
                  <a:srgbClr val="CCFF99"/>
                </a:solidFill>
                <a:latin typeface="Times New Roman" pitchFamily="18" charset="0"/>
              </a:rPr>
              <a:t>与</a:t>
            </a:r>
            <a:r>
              <a:rPr kumimoji="1" lang="en-US" altLang="zh-CN" sz="1600" b="1">
                <a:solidFill>
                  <a:srgbClr val="CCFF99"/>
                </a:solidFill>
                <a:latin typeface="Times New Roman" pitchFamily="18" charset="0"/>
              </a:rPr>
              <a:t>HMP</a:t>
            </a:r>
            <a:r>
              <a:rPr kumimoji="1" lang="zh-CN" altLang="en-US" sz="1600" b="1">
                <a:solidFill>
                  <a:srgbClr val="CCFF99"/>
                </a:solidFill>
                <a:latin typeface="Times New Roman" pitchFamily="18" charset="0"/>
              </a:rPr>
              <a:t>途径连接</a:t>
            </a:r>
            <a:r>
              <a:rPr kumimoji="1" lang="en-US" altLang="zh-CN" sz="1600" b="1">
                <a:solidFill>
                  <a:srgbClr val="CCFF99"/>
                </a:solidFill>
                <a:latin typeface="Times New Roman" pitchFamily="18" charset="0"/>
              </a:rPr>
              <a:t>)</a:t>
            </a:r>
            <a:r>
              <a:rPr kumimoji="1" lang="en-US" altLang="zh-CN" sz="1600" b="1">
                <a:solidFill>
                  <a:srgbClr val="006600"/>
                </a:solidFill>
                <a:latin typeface="Times New Roman" pitchFamily="18" charset="0"/>
              </a:rPr>
              <a:t>     </a:t>
            </a:r>
          </a:p>
          <a:p>
            <a:pPr marL="342900" indent="-342900">
              <a:spcBef>
                <a:spcPct val="20000"/>
              </a:spcBef>
            </a:pPr>
            <a:r>
              <a:rPr kumimoji="1" lang="en-US" altLang="zh-CN" sz="2000" b="1">
                <a:latin typeface="Times New Roman" pitchFamily="18" charset="0"/>
              </a:rPr>
              <a:t>EMP</a:t>
            </a:r>
            <a:r>
              <a:rPr kumimoji="1" lang="zh-CN" altLang="en-US" sz="2000" b="1">
                <a:latin typeface="Times New Roman" pitchFamily="18" charset="0"/>
              </a:rPr>
              <a:t>途径        </a:t>
            </a:r>
            <a:r>
              <a:rPr kumimoji="1" lang="en-US" altLang="zh-CN" sz="2000" b="1">
                <a:latin typeface="Times New Roman" pitchFamily="18" charset="0"/>
              </a:rPr>
              <a:t>3-</a:t>
            </a:r>
            <a:r>
              <a:rPr kumimoji="1" lang="zh-CN" altLang="en-US" sz="2000" b="1">
                <a:latin typeface="Times New Roman" pitchFamily="18" charset="0"/>
              </a:rPr>
              <a:t>磷酸</a:t>
            </a:r>
            <a:r>
              <a:rPr kumimoji="1" lang="en-US" altLang="zh-CN" sz="2000" b="1">
                <a:latin typeface="Times New Roman" pitchFamily="18" charset="0"/>
              </a:rPr>
              <a:t>-</a:t>
            </a:r>
            <a:r>
              <a:rPr kumimoji="1" lang="zh-CN" altLang="en-US" sz="2000" b="1">
                <a:latin typeface="Times New Roman" pitchFamily="18" charset="0"/>
              </a:rPr>
              <a:t>甘油醛                                         </a:t>
            </a:r>
            <a:r>
              <a:rPr kumimoji="1" lang="en-US" altLang="zh-CN" sz="1600" b="1">
                <a:solidFill>
                  <a:srgbClr val="FFCC66"/>
                </a:solidFill>
                <a:latin typeface="Times New Roman" pitchFamily="18" charset="0"/>
              </a:rPr>
              <a:t>~~</a:t>
            </a:r>
            <a:r>
              <a:rPr kumimoji="1" lang="zh-CN" altLang="en-US" sz="1600" b="1">
                <a:solidFill>
                  <a:srgbClr val="FFCC66"/>
                </a:solidFill>
                <a:latin typeface="Times New Roman" pitchFamily="18" charset="0"/>
              </a:rPr>
              <a:t>脱水酶</a:t>
            </a:r>
          </a:p>
          <a:p>
            <a:pPr marL="342900" indent="-342900">
              <a:spcBef>
                <a:spcPct val="20000"/>
              </a:spcBef>
            </a:pPr>
            <a:r>
              <a:rPr kumimoji="1" lang="zh-CN" altLang="en-US" sz="2000" b="1">
                <a:latin typeface="Times New Roman" pitchFamily="18" charset="0"/>
              </a:rPr>
              <a:t>                                                                     </a:t>
            </a:r>
            <a:r>
              <a:rPr kumimoji="1" lang="en-US" altLang="zh-CN" sz="2000" b="1">
                <a:latin typeface="Times New Roman" pitchFamily="18" charset="0"/>
              </a:rPr>
              <a:t>2-</a:t>
            </a:r>
            <a:r>
              <a:rPr kumimoji="1" lang="zh-CN" altLang="en-US" sz="2000" b="1">
                <a:latin typeface="Times New Roman" pitchFamily="18" charset="0"/>
              </a:rPr>
              <a:t>酮</a:t>
            </a:r>
            <a:r>
              <a:rPr kumimoji="1" lang="en-US" altLang="zh-CN" sz="2000" b="1">
                <a:latin typeface="Times New Roman" pitchFamily="18" charset="0"/>
              </a:rPr>
              <a:t>-3-</a:t>
            </a:r>
            <a:r>
              <a:rPr kumimoji="1" lang="zh-CN" altLang="en-US" sz="2000" b="1">
                <a:latin typeface="Times New Roman" pitchFamily="18" charset="0"/>
              </a:rPr>
              <a:t>脱氧</a:t>
            </a:r>
            <a:r>
              <a:rPr kumimoji="1" lang="en-US" altLang="zh-CN" sz="2000" b="1">
                <a:latin typeface="Times New Roman" pitchFamily="18" charset="0"/>
              </a:rPr>
              <a:t>-6-</a:t>
            </a:r>
            <a:r>
              <a:rPr kumimoji="1" lang="zh-CN" altLang="en-US" sz="2000" b="1">
                <a:latin typeface="Times New Roman" pitchFamily="18" charset="0"/>
              </a:rPr>
              <a:t>磷酸</a:t>
            </a:r>
            <a:r>
              <a:rPr kumimoji="1" lang="en-US" altLang="zh-CN" sz="2000" b="1">
                <a:latin typeface="Times New Roman" pitchFamily="18" charset="0"/>
              </a:rPr>
              <a:t>-</a:t>
            </a:r>
            <a:r>
              <a:rPr kumimoji="1" lang="zh-CN" altLang="en-US" sz="2000" b="1">
                <a:latin typeface="Times New Roman" pitchFamily="18" charset="0"/>
              </a:rPr>
              <a:t>葡萄糖酸     </a:t>
            </a:r>
          </a:p>
          <a:p>
            <a:pPr marL="342900" indent="-342900">
              <a:spcBef>
                <a:spcPct val="20000"/>
              </a:spcBef>
            </a:pPr>
            <a:r>
              <a:rPr kumimoji="1" lang="en-US" altLang="zh-CN" sz="2000" b="1">
                <a:latin typeface="Times New Roman" pitchFamily="18" charset="0"/>
              </a:rPr>
              <a:t>EMP</a:t>
            </a:r>
            <a:r>
              <a:rPr kumimoji="1" lang="zh-CN" altLang="en-US" sz="2000" b="1">
                <a:latin typeface="Times New Roman" pitchFamily="18" charset="0"/>
              </a:rPr>
              <a:t>途径                   丙酮酸      </a:t>
            </a:r>
            <a:r>
              <a:rPr kumimoji="1" lang="en-US" altLang="zh-CN" sz="1600" b="1">
                <a:solidFill>
                  <a:srgbClr val="FFCC66"/>
                </a:solidFill>
                <a:latin typeface="Times New Roman" pitchFamily="18" charset="0"/>
              </a:rPr>
              <a:t>~~</a:t>
            </a:r>
            <a:r>
              <a:rPr kumimoji="1" lang="zh-CN" altLang="en-US" sz="1600" b="1">
                <a:solidFill>
                  <a:srgbClr val="FFCC66"/>
                </a:solidFill>
                <a:latin typeface="Times New Roman" pitchFamily="18" charset="0"/>
              </a:rPr>
              <a:t>醛缩酶</a:t>
            </a:r>
            <a:r>
              <a:rPr kumimoji="1" lang="zh-CN" altLang="en-US" sz="1600" b="1">
                <a:solidFill>
                  <a:srgbClr val="CC0000"/>
                </a:solidFill>
                <a:latin typeface="Times New Roman" pitchFamily="18" charset="0"/>
              </a:rPr>
              <a:t> </a:t>
            </a:r>
          </a:p>
          <a:p>
            <a:pPr marL="342900" indent="-342900">
              <a:spcBef>
                <a:spcPct val="20000"/>
              </a:spcBef>
            </a:pPr>
            <a:endParaRPr kumimoji="1" lang="zh-CN" altLang="en-US" sz="1600" b="1">
              <a:solidFill>
                <a:srgbClr val="CC0000"/>
              </a:solidFill>
              <a:latin typeface="Times New Roman" pitchFamily="18" charset="0"/>
            </a:endParaRPr>
          </a:p>
          <a:p>
            <a:pPr marL="342900" indent="-342900">
              <a:spcBef>
                <a:spcPct val="20000"/>
              </a:spcBef>
            </a:pPr>
            <a:endParaRPr kumimoji="1" lang="zh-CN" altLang="en-US" sz="1600" b="1">
              <a:latin typeface="Times New Roman" pitchFamily="18" charset="0"/>
            </a:endParaRPr>
          </a:p>
          <a:p>
            <a:pPr marL="342900" indent="-342900">
              <a:spcBef>
                <a:spcPct val="20000"/>
              </a:spcBef>
            </a:pPr>
            <a:r>
              <a:rPr kumimoji="1" lang="zh-CN" altLang="en-US" sz="1600" b="1">
                <a:latin typeface="Times New Roman" pitchFamily="18" charset="0"/>
              </a:rPr>
              <a:t>                                                                                                </a:t>
            </a:r>
            <a:r>
              <a:rPr kumimoji="1" lang="zh-CN" altLang="en-US" sz="1600" b="1">
                <a:solidFill>
                  <a:schemeClr val="accent1"/>
                </a:solidFill>
                <a:latin typeface="Times New Roman" pitchFamily="18" charset="0"/>
              </a:rPr>
              <a:t>有氧时与</a:t>
            </a:r>
            <a:r>
              <a:rPr kumimoji="1" lang="en-US" altLang="zh-CN" sz="1600" b="1">
                <a:solidFill>
                  <a:schemeClr val="accent1"/>
                </a:solidFill>
                <a:latin typeface="Times New Roman" pitchFamily="18" charset="0"/>
              </a:rPr>
              <a:t>TCA</a:t>
            </a:r>
            <a:r>
              <a:rPr kumimoji="1" lang="zh-CN" altLang="en-US" sz="1600" b="1">
                <a:solidFill>
                  <a:schemeClr val="accent1"/>
                </a:solidFill>
                <a:latin typeface="Times New Roman" pitchFamily="18" charset="0"/>
              </a:rPr>
              <a:t>环连接</a:t>
            </a:r>
          </a:p>
          <a:p>
            <a:pPr marL="342900" indent="-342900">
              <a:spcBef>
                <a:spcPct val="20000"/>
              </a:spcBef>
            </a:pPr>
            <a:r>
              <a:rPr kumimoji="1" lang="zh-CN" altLang="en-US" sz="1600" b="1">
                <a:solidFill>
                  <a:schemeClr val="accent1"/>
                </a:solidFill>
                <a:latin typeface="Times New Roman" pitchFamily="18" charset="0"/>
              </a:rPr>
              <a:t>                                                                                                 无氧时进行细菌发酵                                                                                            </a:t>
            </a:r>
          </a:p>
        </p:txBody>
      </p:sp>
      <p:sp>
        <p:nvSpPr>
          <p:cNvPr id="50179" name="Line 5"/>
          <p:cNvSpPr>
            <a:spLocks noChangeShapeType="1"/>
          </p:cNvSpPr>
          <p:nvPr/>
        </p:nvSpPr>
        <p:spPr bwMode="auto">
          <a:xfrm>
            <a:off x="1600200" y="2514600"/>
            <a:ext cx="1219200" cy="0"/>
          </a:xfrm>
          <a:prstGeom prst="line">
            <a:avLst/>
          </a:prstGeom>
          <a:noFill/>
          <a:ln w="9525">
            <a:solidFill>
              <a:schemeClr val="tx1"/>
            </a:solidFill>
            <a:round/>
            <a:headEnd/>
            <a:tailEnd type="triangle" w="med" len="med"/>
          </a:ln>
        </p:spPr>
        <p:txBody>
          <a:bodyPr/>
          <a:lstStyle/>
          <a:p>
            <a:endParaRPr lang="zh-CN" altLang="en-US"/>
          </a:p>
        </p:txBody>
      </p:sp>
      <p:sp>
        <p:nvSpPr>
          <p:cNvPr id="50180" name="AutoShape 6"/>
          <p:cNvSpPr>
            <a:spLocks noChangeArrowheads="1"/>
          </p:cNvSpPr>
          <p:nvPr/>
        </p:nvSpPr>
        <p:spPr bwMode="auto">
          <a:xfrm>
            <a:off x="1676400" y="2286000"/>
            <a:ext cx="1066800" cy="228600"/>
          </a:xfrm>
          <a:prstGeom prst="curvedUpArrow">
            <a:avLst>
              <a:gd name="adj1" fmla="val 93333"/>
              <a:gd name="adj2" fmla="val 186667"/>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50181" name="Line 7"/>
          <p:cNvSpPr>
            <a:spLocks noChangeShapeType="1"/>
          </p:cNvSpPr>
          <p:nvPr/>
        </p:nvSpPr>
        <p:spPr bwMode="auto">
          <a:xfrm flipH="1">
            <a:off x="4343400" y="3657600"/>
            <a:ext cx="609600" cy="0"/>
          </a:xfrm>
          <a:prstGeom prst="line">
            <a:avLst/>
          </a:prstGeom>
          <a:noFill/>
          <a:ln w="9525">
            <a:solidFill>
              <a:schemeClr val="tx1"/>
            </a:solidFill>
            <a:round/>
            <a:headEnd/>
            <a:tailEnd/>
          </a:ln>
        </p:spPr>
        <p:txBody>
          <a:bodyPr/>
          <a:lstStyle/>
          <a:p>
            <a:endParaRPr lang="zh-CN" altLang="en-US"/>
          </a:p>
        </p:txBody>
      </p:sp>
      <p:sp>
        <p:nvSpPr>
          <p:cNvPr id="50182" name="Line 8"/>
          <p:cNvSpPr>
            <a:spLocks noChangeShapeType="1"/>
          </p:cNvSpPr>
          <p:nvPr/>
        </p:nvSpPr>
        <p:spPr bwMode="auto">
          <a:xfrm>
            <a:off x="7391400" y="2667000"/>
            <a:ext cx="0" cy="762000"/>
          </a:xfrm>
          <a:prstGeom prst="line">
            <a:avLst/>
          </a:prstGeom>
          <a:noFill/>
          <a:ln w="9525">
            <a:solidFill>
              <a:srgbClr val="0000FF"/>
            </a:solidFill>
            <a:round/>
            <a:headEnd/>
            <a:tailEnd type="triangle" w="med" len="med"/>
          </a:ln>
        </p:spPr>
        <p:txBody>
          <a:bodyPr/>
          <a:lstStyle/>
          <a:p>
            <a:endParaRPr lang="zh-CN" altLang="en-US"/>
          </a:p>
        </p:txBody>
      </p:sp>
      <p:sp>
        <p:nvSpPr>
          <p:cNvPr id="50183" name="Line 9"/>
          <p:cNvSpPr>
            <a:spLocks noChangeShapeType="1"/>
          </p:cNvSpPr>
          <p:nvPr/>
        </p:nvSpPr>
        <p:spPr bwMode="auto">
          <a:xfrm flipH="1">
            <a:off x="1981200" y="3962400"/>
            <a:ext cx="838200" cy="0"/>
          </a:xfrm>
          <a:prstGeom prst="line">
            <a:avLst/>
          </a:prstGeom>
          <a:noFill/>
          <a:ln w="9525">
            <a:solidFill>
              <a:schemeClr val="tx1"/>
            </a:solidFill>
            <a:round/>
            <a:headEnd/>
            <a:tailEnd type="triangle" w="med" len="med"/>
          </a:ln>
        </p:spPr>
        <p:txBody>
          <a:bodyPr/>
          <a:lstStyle/>
          <a:p>
            <a:endParaRPr lang="zh-CN" altLang="en-US"/>
          </a:p>
        </p:txBody>
      </p:sp>
      <p:sp>
        <p:nvSpPr>
          <p:cNvPr id="50184" name="Line 10"/>
          <p:cNvSpPr>
            <a:spLocks noChangeShapeType="1"/>
          </p:cNvSpPr>
          <p:nvPr/>
        </p:nvSpPr>
        <p:spPr bwMode="auto">
          <a:xfrm flipH="1">
            <a:off x="1905000" y="3276600"/>
            <a:ext cx="304800" cy="0"/>
          </a:xfrm>
          <a:prstGeom prst="line">
            <a:avLst/>
          </a:prstGeom>
          <a:noFill/>
          <a:ln w="9525">
            <a:solidFill>
              <a:schemeClr val="tx1"/>
            </a:solidFill>
            <a:round/>
            <a:headEnd/>
            <a:tailEnd type="triangle" w="med" len="med"/>
          </a:ln>
        </p:spPr>
        <p:txBody>
          <a:bodyPr/>
          <a:lstStyle/>
          <a:p>
            <a:endParaRPr lang="zh-CN" altLang="en-US"/>
          </a:p>
        </p:txBody>
      </p:sp>
      <p:sp>
        <p:nvSpPr>
          <p:cNvPr id="50185" name="Line 11"/>
          <p:cNvSpPr>
            <a:spLocks noChangeShapeType="1"/>
          </p:cNvSpPr>
          <p:nvPr/>
        </p:nvSpPr>
        <p:spPr bwMode="auto">
          <a:xfrm>
            <a:off x="4724400" y="2590800"/>
            <a:ext cx="1905000" cy="0"/>
          </a:xfrm>
          <a:prstGeom prst="line">
            <a:avLst/>
          </a:prstGeom>
          <a:noFill/>
          <a:ln w="9525">
            <a:solidFill>
              <a:schemeClr val="tx1"/>
            </a:solidFill>
            <a:round/>
            <a:headEnd/>
            <a:tailEnd type="triangle" w="med" len="med"/>
          </a:ln>
        </p:spPr>
        <p:txBody>
          <a:bodyPr/>
          <a:lstStyle/>
          <a:p>
            <a:endParaRPr lang="zh-CN" altLang="en-US"/>
          </a:p>
        </p:txBody>
      </p:sp>
      <p:sp>
        <p:nvSpPr>
          <p:cNvPr id="50186" name="AutoShape 12"/>
          <p:cNvSpPr>
            <a:spLocks noChangeArrowheads="1"/>
          </p:cNvSpPr>
          <p:nvPr/>
        </p:nvSpPr>
        <p:spPr bwMode="auto">
          <a:xfrm>
            <a:off x="4953000" y="2286000"/>
            <a:ext cx="1447800" cy="304800"/>
          </a:xfrm>
          <a:prstGeom prst="curvedUpArrow">
            <a:avLst>
              <a:gd name="adj1" fmla="val 95000"/>
              <a:gd name="adj2" fmla="val 190000"/>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50187" name="Line 13"/>
          <p:cNvSpPr>
            <a:spLocks noChangeShapeType="1"/>
          </p:cNvSpPr>
          <p:nvPr/>
        </p:nvSpPr>
        <p:spPr bwMode="auto">
          <a:xfrm flipH="1" flipV="1">
            <a:off x="3962400" y="3429000"/>
            <a:ext cx="381000" cy="228600"/>
          </a:xfrm>
          <a:prstGeom prst="line">
            <a:avLst/>
          </a:prstGeom>
          <a:noFill/>
          <a:ln w="9525">
            <a:solidFill>
              <a:schemeClr val="tx1"/>
            </a:solidFill>
            <a:round/>
            <a:headEnd/>
            <a:tailEnd type="triangle" w="med" len="med"/>
          </a:ln>
        </p:spPr>
        <p:txBody>
          <a:bodyPr/>
          <a:lstStyle/>
          <a:p>
            <a:endParaRPr lang="zh-CN" altLang="en-US"/>
          </a:p>
        </p:txBody>
      </p:sp>
      <p:sp>
        <p:nvSpPr>
          <p:cNvPr id="50188" name="Line 14"/>
          <p:cNvSpPr>
            <a:spLocks noChangeShapeType="1"/>
          </p:cNvSpPr>
          <p:nvPr/>
        </p:nvSpPr>
        <p:spPr bwMode="auto">
          <a:xfrm flipH="1">
            <a:off x="3810000" y="3657600"/>
            <a:ext cx="533400" cy="304800"/>
          </a:xfrm>
          <a:prstGeom prst="line">
            <a:avLst/>
          </a:prstGeom>
          <a:noFill/>
          <a:ln w="9525">
            <a:solidFill>
              <a:schemeClr val="tx1"/>
            </a:solidFill>
            <a:round/>
            <a:headEnd/>
            <a:tailEnd type="triangle" w="med" len="med"/>
          </a:ln>
        </p:spPr>
        <p:txBody>
          <a:bodyPr/>
          <a:lstStyle/>
          <a:p>
            <a:endParaRPr lang="zh-CN" altLang="en-US"/>
          </a:p>
        </p:txBody>
      </p:sp>
      <p:sp>
        <p:nvSpPr>
          <p:cNvPr id="50189" name="Rectangle 15"/>
          <p:cNvSpPr>
            <a:spLocks noChangeArrowheads="1"/>
          </p:cNvSpPr>
          <p:nvPr/>
        </p:nvSpPr>
        <p:spPr bwMode="auto">
          <a:xfrm>
            <a:off x="395288" y="476250"/>
            <a:ext cx="1511300" cy="503238"/>
          </a:xfrm>
          <a:prstGeom prst="rect">
            <a:avLst/>
          </a:prstGeom>
          <a:solidFill>
            <a:srgbClr val="008000"/>
          </a:solidFill>
          <a:ln w="9525">
            <a:solidFill>
              <a:srgbClr val="FF0000"/>
            </a:solidFill>
            <a:miter lim="800000"/>
            <a:headEnd/>
            <a:tailEnd/>
          </a:ln>
        </p:spPr>
        <p:txBody>
          <a:bodyPr anchor="ctr"/>
          <a:lstStyle/>
          <a:p>
            <a:r>
              <a:rPr kumimoji="1" lang="en-US" altLang="zh-CN" sz="2800" b="1">
                <a:solidFill>
                  <a:schemeClr val="bg1"/>
                </a:solidFill>
                <a:latin typeface="Times New Roman" pitchFamily="18" charset="0"/>
              </a:rPr>
              <a:t>ED</a:t>
            </a:r>
            <a:r>
              <a:rPr kumimoji="1" lang="zh-CN" altLang="en-US" sz="2800" b="1">
                <a:solidFill>
                  <a:schemeClr val="bg1"/>
                </a:solidFill>
                <a:latin typeface="Times New Roman" pitchFamily="18" charset="0"/>
              </a:rPr>
              <a:t>途径</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0" y="0"/>
          <a:ext cx="7162800" cy="6848475"/>
        </p:xfrm>
        <a:graphic>
          <a:graphicData uri="http://schemas.openxmlformats.org/presentationml/2006/ole">
            <p:oleObj spid="_x0000_s3074" name="BMP 图象" r:id="rId3" imgW="3734321" imgH="3877216" progId="PBrush">
              <p:embed/>
            </p:oleObj>
          </a:graphicData>
        </a:graphic>
      </p:graphicFrame>
      <p:sp>
        <p:nvSpPr>
          <p:cNvPr id="3075" name="Rectangle 5"/>
          <p:cNvSpPr>
            <a:spLocks noChangeArrowheads="1"/>
          </p:cNvSpPr>
          <p:nvPr/>
        </p:nvSpPr>
        <p:spPr bwMode="auto">
          <a:xfrm>
            <a:off x="7380288" y="549275"/>
            <a:ext cx="1511300" cy="503238"/>
          </a:xfrm>
          <a:prstGeom prst="rect">
            <a:avLst/>
          </a:prstGeom>
          <a:solidFill>
            <a:srgbClr val="008000"/>
          </a:solidFill>
          <a:ln w="9525">
            <a:solidFill>
              <a:srgbClr val="FF0000"/>
            </a:solidFill>
            <a:miter lim="800000"/>
            <a:headEnd/>
            <a:tailEnd/>
          </a:ln>
        </p:spPr>
        <p:txBody>
          <a:bodyPr anchor="ctr"/>
          <a:lstStyle/>
          <a:p>
            <a:r>
              <a:rPr kumimoji="1" lang="en-US" altLang="zh-CN" sz="2800" b="1">
                <a:solidFill>
                  <a:schemeClr val="bg1"/>
                </a:solidFill>
                <a:latin typeface="Times New Roman" pitchFamily="18" charset="0"/>
              </a:rPr>
              <a:t>ED</a:t>
            </a:r>
            <a:r>
              <a:rPr kumimoji="1" lang="zh-CN" altLang="en-US" sz="2800" b="1">
                <a:solidFill>
                  <a:schemeClr val="bg1"/>
                </a:solidFill>
                <a:latin typeface="Times New Roman" pitchFamily="18" charset="0"/>
              </a:rPr>
              <a:t>途径</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cstate="print"/>
          <a:srcRect/>
          <a:stretch>
            <a:fillRect/>
          </a:stretch>
        </p:blipFill>
        <p:spPr bwMode="auto">
          <a:xfrm>
            <a:off x="447675" y="381000"/>
            <a:ext cx="5876925" cy="6477000"/>
          </a:xfrm>
          <a:prstGeom prst="rect">
            <a:avLst/>
          </a:prstGeom>
          <a:noFill/>
          <a:ln w="9525">
            <a:solidFill>
              <a:srgbClr val="FF33CC"/>
            </a:solidFill>
            <a:miter lim="800000"/>
            <a:headEnd/>
            <a:tailEnd/>
          </a:ln>
        </p:spPr>
      </p:pic>
      <p:sp>
        <p:nvSpPr>
          <p:cNvPr id="51203" name="Rectangle 5"/>
          <p:cNvSpPr>
            <a:spLocks noChangeArrowheads="1"/>
          </p:cNvSpPr>
          <p:nvPr/>
        </p:nvSpPr>
        <p:spPr bwMode="auto">
          <a:xfrm>
            <a:off x="395288" y="476250"/>
            <a:ext cx="1511300" cy="503238"/>
          </a:xfrm>
          <a:prstGeom prst="rect">
            <a:avLst/>
          </a:prstGeom>
          <a:solidFill>
            <a:srgbClr val="008000"/>
          </a:solidFill>
          <a:ln w="9525">
            <a:solidFill>
              <a:srgbClr val="FF0000"/>
            </a:solidFill>
            <a:miter lim="800000"/>
            <a:headEnd/>
            <a:tailEnd/>
          </a:ln>
        </p:spPr>
        <p:txBody>
          <a:bodyPr anchor="ctr"/>
          <a:lstStyle/>
          <a:p>
            <a:r>
              <a:rPr kumimoji="1" lang="en-US" altLang="zh-CN" sz="2800" b="1">
                <a:solidFill>
                  <a:schemeClr val="bg1"/>
                </a:solidFill>
                <a:latin typeface="Times New Roman" pitchFamily="18" charset="0"/>
              </a:rPr>
              <a:t>ED</a:t>
            </a:r>
            <a:r>
              <a:rPr kumimoji="1" lang="zh-CN" altLang="en-US" sz="2800" b="1">
                <a:solidFill>
                  <a:schemeClr val="bg1"/>
                </a:solidFill>
                <a:latin typeface="Times New Roman" pitchFamily="18" charset="0"/>
              </a:rPr>
              <a:t>途径</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ED"/>
          <p:cNvPicPr>
            <a:picLocks noChangeAspect="1" noChangeArrowheads="1"/>
          </p:cNvPicPr>
          <p:nvPr/>
        </p:nvPicPr>
        <p:blipFill>
          <a:blip r:embed="rId2" cstate="print"/>
          <a:srcRect/>
          <a:stretch>
            <a:fillRect/>
          </a:stretch>
        </p:blipFill>
        <p:spPr bwMode="auto">
          <a:xfrm>
            <a:off x="-34925" y="260350"/>
            <a:ext cx="4962525" cy="6308725"/>
          </a:xfrm>
          <a:prstGeom prst="rect">
            <a:avLst/>
          </a:prstGeom>
          <a:noFill/>
          <a:ln w="9525">
            <a:noFill/>
            <a:miter lim="800000"/>
            <a:headEnd/>
            <a:tailEnd/>
          </a:ln>
        </p:spPr>
      </p:pic>
      <p:sp>
        <p:nvSpPr>
          <p:cNvPr id="52227" name="Rectangle 5"/>
          <p:cNvSpPr>
            <a:spLocks noChangeArrowheads="1"/>
          </p:cNvSpPr>
          <p:nvPr/>
        </p:nvSpPr>
        <p:spPr bwMode="auto">
          <a:xfrm>
            <a:off x="4968875" y="331788"/>
            <a:ext cx="4140200" cy="6237287"/>
          </a:xfrm>
          <a:prstGeom prst="rect">
            <a:avLst/>
          </a:prstGeom>
          <a:solidFill>
            <a:srgbClr val="FFFFCC"/>
          </a:solidFill>
          <a:ln w="9525">
            <a:solidFill>
              <a:srgbClr val="FF00FF"/>
            </a:solidFill>
            <a:miter lim="800000"/>
            <a:headEnd/>
            <a:tailEnd/>
          </a:ln>
        </p:spPr>
        <p:txBody>
          <a:bodyPr/>
          <a:lstStyle/>
          <a:p>
            <a:pPr marL="342900" indent="-342900">
              <a:spcBef>
                <a:spcPct val="20000"/>
              </a:spcBef>
              <a:buFontTx/>
              <a:buChar char="•"/>
            </a:pPr>
            <a:r>
              <a:rPr lang="zh-CN" altLang="en-US" sz="2400" b="1">
                <a:solidFill>
                  <a:schemeClr val="accent2"/>
                </a:solidFill>
                <a:cs typeface="Courier New" pitchFamily="49" charset="0"/>
              </a:rPr>
              <a:t>主要局限于接合单胞菌属的一些细菌。</a:t>
            </a:r>
          </a:p>
          <a:p>
            <a:pPr marL="342900" indent="-342900">
              <a:spcBef>
                <a:spcPct val="20000"/>
              </a:spcBef>
            </a:pPr>
            <a:r>
              <a:rPr lang="zh-CN" altLang="en-US" sz="2400" b="1">
                <a:solidFill>
                  <a:schemeClr val="accent2"/>
                </a:solidFill>
              </a:rPr>
              <a:t>   葡萄糖</a:t>
            </a:r>
            <a:r>
              <a:rPr lang="en-US" altLang="zh-CN" sz="2400" b="1">
                <a:solidFill>
                  <a:schemeClr val="accent2"/>
                </a:solidFill>
              </a:rPr>
              <a:t>+NAD</a:t>
            </a:r>
            <a:r>
              <a:rPr lang="en-US" altLang="zh-CN" sz="2400" b="1" baseline="30000">
                <a:solidFill>
                  <a:schemeClr val="accent2"/>
                </a:solidFill>
              </a:rPr>
              <a:t>+</a:t>
            </a:r>
            <a:r>
              <a:rPr lang="en-US" altLang="zh-CN" sz="2400" b="1">
                <a:solidFill>
                  <a:schemeClr val="accent2"/>
                </a:solidFill>
              </a:rPr>
              <a:t>+NADP</a:t>
            </a:r>
            <a:r>
              <a:rPr lang="en-US" altLang="zh-CN" sz="2400" b="1" baseline="30000">
                <a:solidFill>
                  <a:schemeClr val="accent2"/>
                </a:solidFill>
              </a:rPr>
              <a:t>+</a:t>
            </a:r>
            <a:r>
              <a:rPr lang="en-US" altLang="zh-CN" sz="2400" b="1">
                <a:solidFill>
                  <a:schemeClr val="accent2"/>
                </a:solidFill>
              </a:rPr>
              <a:t>+Pi+ ADP →2</a:t>
            </a:r>
            <a:r>
              <a:rPr lang="zh-CN" altLang="en-US" sz="2400" b="1">
                <a:solidFill>
                  <a:schemeClr val="accent2"/>
                </a:solidFill>
              </a:rPr>
              <a:t>丙酮酸＋</a:t>
            </a:r>
            <a:r>
              <a:rPr lang="en-US" altLang="zh-CN" sz="2400" b="1">
                <a:solidFill>
                  <a:schemeClr val="accent2"/>
                </a:solidFill>
              </a:rPr>
              <a:t>NADH+ NADPH+ 2H</a:t>
            </a:r>
            <a:r>
              <a:rPr lang="en-US" altLang="zh-CN" sz="2400" b="1" baseline="30000">
                <a:solidFill>
                  <a:schemeClr val="accent2"/>
                </a:solidFill>
              </a:rPr>
              <a:t>+</a:t>
            </a:r>
            <a:r>
              <a:rPr lang="en-US" altLang="zh-CN" sz="2400" b="1">
                <a:solidFill>
                  <a:schemeClr val="accent2"/>
                </a:solidFill>
              </a:rPr>
              <a:t>+ATP</a:t>
            </a:r>
            <a:endParaRPr lang="en-US" altLang="zh-CN" sz="2400" b="1">
              <a:solidFill>
                <a:schemeClr val="accent2"/>
              </a:solidFill>
              <a:cs typeface="Courier New" pitchFamily="49" charset="0"/>
            </a:endParaRPr>
          </a:p>
          <a:p>
            <a:pPr marL="342900" indent="-342900">
              <a:spcBef>
                <a:spcPct val="20000"/>
              </a:spcBef>
              <a:buFontTx/>
              <a:buChar char="•"/>
            </a:pPr>
            <a:r>
              <a:rPr lang="en-US" altLang="zh-CN" sz="2400" b="1">
                <a:solidFill>
                  <a:schemeClr val="accent2"/>
                </a:solidFill>
                <a:cs typeface="Courier New" pitchFamily="49" charset="0"/>
              </a:rPr>
              <a:t>ED </a:t>
            </a:r>
            <a:r>
              <a:rPr lang="zh-CN" altLang="en-US" sz="2400" b="1">
                <a:solidFill>
                  <a:schemeClr val="accent2"/>
                </a:solidFill>
                <a:cs typeface="Courier New" pitchFamily="49" charset="0"/>
              </a:rPr>
              <a:t>途径为合成代谢提供：</a:t>
            </a:r>
          </a:p>
          <a:p>
            <a:pPr marL="342900" indent="-342900">
              <a:spcBef>
                <a:spcPct val="20000"/>
              </a:spcBef>
            </a:pPr>
            <a:r>
              <a:rPr lang="zh-CN" altLang="en-US" sz="2400" b="1">
                <a:solidFill>
                  <a:schemeClr val="accent2"/>
                </a:solidFill>
                <a:cs typeface="Courier New" pitchFamily="49" charset="0"/>
              </a:rPr>
              <a:t>          能量：     </a:t>
            </a:r>
            <a:r>
              <a:rPr lang="en-US" altLang="zh-CN" sz="2400" b="1">
                <a:solidFill>
                  <a:schemeClr val="accent2"/>
                </a:solidFill>
                <a:cs typeface="Courier New" pitchFamily="49" charset="0"/>
              </a:rPr>
              <a:t>ATP  </a:t>
            </a:r>
          </a:p>
          <a:p>
            <a:pPr marL="342900" indent="-342900">
              <a:spcBef>
                <a:spcPct val="20000"/>
              </a:spcBef>
            </a:pPr>
            <a:r>
              <a:rPr lang="en-US" altLang="zh-CN" sz="2400" b="1">
                <a:solidFill>
                  <a:schemeClr val="accent2"/>
                </a:solidFill>
                <a:cs typeface="Courier New" pitchFamily="49" charset="0"/>
              </a:rPr>
              <a:t>          </a:t>
            </a:r>
            <a:r>
              <a:rPr lang="zh-CN" altLang="en-US" sz="2400" b="1">
                <a:solidFill>
                  <a:schemeClr val="accent2"/>
                </a:solidFill>
                <a:cs typeface="Courier New" pitchFamily="49" charset="0"/>
              </a:rPr>
              <a:t>还原力：  </a:t>
            </a:r>
            <a:r>
              <a:rPr lang="en-US" altLang="zh-CN" sz="2400" b="1">
                <a:solidFill>
                  <a:schemeClr val="accent2"/>
                </a:solidFill>
                <a:cs typeface="Courier New" pitchFamily="49" charset="0"/>
              </a:rPr>
              <a:t>NADH</a:t>
            </a:r>
            <a:r>
              <a:rPr lang="en-US" altLang="zh-CN" sz="2400" b="1" baseline="-30000">
                <a:solidFill>
                  <a:schemeClr val="accent2"/>
                </a:solidFill>
                <a:cs typeface="Courier New" pitchFamily="49" charset="0"/>
              </a:rPr>
              <a:t>2</a:t>
            </a:r>
            <a:r>
              <a:rPr lang="en-US" altLang="zh-CN" sz="2400" b="1">
                <a:solidFill>
                  <a:schemeClr val="accent2"/>
                </a:solidFill>
                <a:cs typeface="Courier New" pitchFamily="49" charset="0"/>
              </a:rPr>
              <a:t> +     		NADPH</a:t>
            </a:r>
            <a:r>
              <a:rPr lang="en-US" altLang="zh-CN" sz="2400" b="1" baseline="-30000">
                <a:solidFill>
                  <a:schemeClr val="accent2"/>
                </a:solidFill>
                <a:cs typeface="Courier New" pitchFamily="49" charset="0"/>
              </a:rPr>
              <a:t>2 </a:t>
            </a:r>
            <a:r>
              <a:rPr lang="en-US" altLang="zh-CN" sz="2400" b="1">
                <a:solidFill>
                  <a:schemeClr val="accent2"/>
                </a:solidFill>
                <a:cs typeface="Courier New" pitchFamily="49" charset="0"/>
              </a:rPr>
              <a:t> </a:t>
            </a:r>
          </a:p>
          <a:p>
            <a:pPr marL="342900" indent="-342900">
              <a:spcBef>
                <a:spcPct val="20000"/>
              </a:spcBef>
              <a:buFontTx/>
              <a:buChar char="•"/>
            </a:pPr>
            <a:r>
              <a:rPr lang="zh-CN" altLang="en-US" sz="2400" b="1">
                <a:solidFill>
                  <a:schemeClr val="accent2"/>
                </a:solidFill>
                <a:cs typeface="Courier New" pitchFamily="49" charset="0"/>
              </a:rPr>
              <a:t>小分子 </a:t>
            </a:r>
            <a:r>
              <a:rPr lang="en-US" altLang="zh-CN" sz="2400" b="1">
                <a:solidFill>
                  <a:schemeClr val="accent2"/>
                </a:solidFill>
                <a:cs typeface="Courier New" pitchFamily="49" charset="0"/>
              </a:rPr>
              <a:t>C </a:t>
            </a:r>
            <a:r>
              <a:rPr lang="zh-CN" altLang="en-US" sz="2400" b="1">
                <a:solidFill>
                  <a:schemeClr val="accent2"/>
                </a:solidFill>
                <a:cs typeface="Courier New" pitchFamily="49" charset="0"/>
              </a:rPr>
              <a:t>架： </a:t>
            </a:r>
          </a:p>
          <a:p>
            <a:pPr marL="342900" indent="-342900">
              <a:spcBef>
                <a:spcPct val="20000"/>
              </a:spcBef>
            </a:pPr>
            <a:r>
              <a:rPr lang="zh-CN" altLang="en-US" sz="2400" b="1">
                <a:solidFill>
                  <a:schemeClr val="accent2"/>
                </a:solidFill>
                <a:cs typeface="Courier New" pitchFamily="49" charset="0"/>
              </a:rPr>
              <a:t>               </a:t>
            </a:r>
            <a:r>
              <a:rPr lang="en-US" altLang="zh-CN" sz="2400" b="1">
                <a:solidFill>
                  <a:schemeClr val="accent2"/>
                </a:solidFill>
                <a:cs typeface="Courier New" pitchFamily="49" charset="0"/>
              </a:rPr>
              <a:t>6-P </a:t>
            </a:r>
            <a:r>
              <a:rPr lang="zh-CN" altLang="en-US" sz="2400" b="1">
                <a:solidFill>
                  <a:schemeClr val="accent2"/>
                </a:solidFill>
                <a:cs typeface="Courier New" pitchFamily="49" charset="0"/>
              </a:rPr>
              <a:t>葡萄糖  </a:t>
            </a:r>
          </a:p>
          <a:p>
            <a:pPr marL="342900" indent="-342900">
              <a:spcBef>
                <a:spcPct val="20000"/>
              </a:spcBef>
            </a:pPr>
            <a:r>
              <a:rPr lang="zh-CN" altLang="en-US" sz="2400" b="1">
                <a:solidFill>
                  <a:schemeClr val="accent2"/>
                </a:solidFill>
                <a:cs typeface="Courier New" pitchFamily="49" charset="0"/>
              </a:rPr>
              <a:t>               </a:t>
            </a:r>
            <a:r>
              <a:rPr lang="en-US" altLang="zh-CN" sz="2400" b="1">
                <a:solidFill>
                  <a:schemeClr val="accent2"/>
                </a:solidFill>
                <a:cs typeface="Courier New" pitchFamily="49" charset="0"/>
              </a:rPr>
              <a:t>3-P </a:t>
            </a:r>
            <a:r>
              <a:rPr lang="zh-CN" altLang="en-US" sz="2400" b="1">
                <a:solidFill>
                  <a:schemeClr val="accent2"/>
                </a:solidFill>
                <a:cs typeface="Courier New" pitchFamily="49" charset="0"/>
              </a:rPr>
              <a:t>甘油酸 </a:t>
            </a:r>
          </a:p>
          <a:p>
            <a:pPr marL="342900" indent="-342900" algn="just">
              <a:spcBef>
                <a:spcPct val="20000"/>
              </a:spcBef>
            </a:pPr>
            <a:r>
              <a:rPr lang="zh-CN" altLang="en-US" sz="2400" b="1">
                <a:solidFill>
                  <a:schemeClr val="accent2"/>
                </a:solidFill>
                <a:cs typeface="Courier New" pitchFamily="49" charset="0"/>
              </a:rPr>
              <a:t>               </a:t>
            </a:r>
            <a:r>
              <a:rPr lang="en-US" altLang="zh-CN" sz="2400" b="1">
                <a:solidFill>
                  <a:schemeClr val="accent2"/>
                </a:solidFill>
                <a:cs typeface="Courier New" pitchFamily="49" charset="0"/>
              </a:rPr>
              <a:t>P- </a:t>
            </a:r>
            <a:r>
              <a:rPr lang="zh-CN" altLang="en-US" sz="2400" b="1">
                <a:solidFill>
                  <a:schemeClr val="accent2"/>
                </a:solidFill>
                <a:cs typeface="Courier New" pitchFamily="49" charset="0"/>
              </a:rPr>
              <a:t>烯醇式丙酮酸 </a:t>
            </a:r>
          </a:p>
          <a:p>
            <a:pPr marL="342900" indent="-342900" algn="just">
              <a:spcBef>
                <a:spcPct val="20000"/>
              </a:spcBef>
            </a:pPr>
            <a:r>
              <a:rPr lang="zh-CN" altLang="en-US" sz="2400" b="1">
                <a:solidFill>
                  <a:schemeClr val="accent2"/>
                </a:solidFill>
                <a:cs typeface="Courier New" pitchFamily="49" charset="0"/>
              </a:rPr>
              <a:t>               丙酮酸</a:t>
            </a:r>
          </a:p>
          <a:p>
            <a:pPr marL="342900" indent="-342900" algn="just">
              <a:spcBef>
                <a:spcPct val="20000"/>
              </a:spcBef>
            </a:pPr>
            <a:endParaRPr lang="en-US" altLang="zh-CN" sz="2400" b="1">
              <a:solidFill>
                <a:schemeClr val="accent2"/>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ChangeArrowheads="1"/>
          </p:cNvSpPr>
          <p:nvPr/>
        </p:nvSpPr>
        <p:spPr bwMode="auto">
          <a:xfrm>
            <a:off x="685800" y="1981200"/>
            <a:ext cx="7772400" cy="4114800"/>
          </a:xfrm>
          <a:prstGeom prst="rect">
            <a:avLst/>
          </a:prstGeom>
          <a:solidFill>
            <a:srgbClr val="99CCFF"/>
          </a:solidFill>
          <a:ln w="9525">
            <a:noFill/>
            <a:miter lim="800000"/>
            <a:headEnd/>
            <a:tailEnd/>
          </a:ln>
        </p:spPr>
        <p:txBody>
          <a:bodyPr/>
          <a:lstStyle/>
          <a:p>
            <a:pPr marL="342900" indent="-342900">
              <a:spcBef>
                <a:spcPct val="20000"/>
              </a:spcBef>
              <a:buFontTx/>
              <a:buChar char="•"/>
            </a:pPr>
            <a:r>
              <a:rPr kumimoji="1" lang="en-US" altLang="zh-CN" sz="3200" b="1">
                <a:latin typeface="Times New Roman" pitchFamily="18" charset="0"/>
              </a:rPr>
              <a:t>                 </a:t>
            </a:r>
            <a:r>
              <a:rPr kumimoji="1" lang="en-US" altLang="zh-CN" sz="1600" b="1">
                <a:latin typeface="Times New Roman" pitchFamily="18" charset="0"/>
              </a:rPr>
              <a:t>ATP</a:t>
            </a:r>
            <a:r>
              <a:rPr kumimoji="1" lang="en-US" altLang="zh-CN" sz="3200" b="1">
                <a:latin typeface="Times New Roman" pitchFamily="18" charset="0"/>
              </a:rPr>
              <a:t>       </a:t>
            </a:r>
            <a:r>
              <a:rPr kumimoji="1" lang="en-US" altLang="zh-CN" sz="2400" b="1">
                <a:latin typeface="Times New Roman" pitchFamily="18" charset="0"/>
              </a:rPr>
              <a:t>C</a:t>
            </a:r>
            <a:r>
              <a:rPr kumimoji="1" lang="en-US" altLang="zh-CN" sz="2400" b="1" baseline="-25000">
                <a:latin typeface="Times New Roman" pitchFamily="18" charset="0"/>
              </a:rPr>
              <a:t>6</a:t>
            </a:r>
            <a:r>
              <a:rPr kumimoji="1" lang="en-US" altLang="zh-CN" sz="2400" b="1">
                <a:latin typeface="Times New Roman" pitchFamily="18" charset="0"/>
              </a:rPr>
              <a:t>H</a:t>
            </a:r>
            <a:r>
              <a:rPr kumimoji="1" lang="en-US" altLang="zh-CN" sz="2400" b="1" baseline="-25000">
                <a:latin typeface="Times New Roman" pitchFamily="18" charset="0"/>
              </a:rPr>
              <a:t>12</a:t>
            </a:r>
            <a:r>
              <a:rPr kumimoji="1" lang="en-US" altLang="zh-CN" sz="2400" b="1">
                <a:latin typeface="Times New Roman" pitchFamily="18" charset="0"/>
              </a:rPr>
              <a:t>O</a:t>
            </a:r>
            <a:r>
              <a:rPr kumimoji="1" lang="en-US" altLang="zh-CN" sz="2400" b="1" baseline="-25000">
                <a:latin typeface="Times New Roman" pitchFamily="18" charset="0"/>
              </a:rPr>
              <a:t>6</a:t>
            </a:r>
          </a:p>
          <a:p>
            <a:pPr marL="342900" indent="-342900">
              <a:spcBef>
                <a:spcPct val="20000"/>
              </a:spcBef>
              <a:buFontTx/>
              <a:buChar char="•"/>
            </a:pPr>
            <a:r>
              <a:rPr kumimoji="1" lang="en-US" altLang="zh-CN" sz="2400" b="1">
                <a:latin typeface="Times New Roman" pitchFamily="18" charset="0"/>
              </a:rPr>
              <a:t>                     </a:t>
            </a:r>
            <a:r>
              <a:rPr kumimoji="1" lang="en-US" altLang="zh-CN" sz="1600" b="1">
                <a:latin typeface="Times New Roman" pitchFamily="18" charset="0"/>
              </a:rPr>
              <a:t> ADP</a:t>
            </a:r>
          </a:p>
          <a:p>
            <a:pPr marL="342900" indent="-342900">
              <a:spcBef>
                <a:spcPct val="20000"/>
              </a:spcBef>
              <a:buFontTx/>
              <a:buChar char="•"/>
            </a:pPr>
            <a:r>
              <a:rPr kumimoji="1" lang="en-US" altLang="zh-CN" sz="2400" b="1">
                <a:latin typeface="Times New Roman" pitchFamily="18" charset="0"/>
              </a:rPr>
              <a:t>                                      KDPG</a:t>
            </a:r>
          </a:p>
          <a:p>
            <a:pPr marL="342900" indent="-342900">
              <a:spcBef>
                <a:spcPct val="20000"/>
              </a:spcBef>
              <a:buFontTx/>
              <a:buChar char="•"/>
            </a:pPr>
            <a:endParaRPr kumimoji="1" lang="en-US" altLang="zh-CN" sz="2400" b="1">
              <a:latin typeface="Times New Roman" pitchFamily="18" charset="0"/>
            </a:endParaRPr>
          </a:p>
          <a:p>
            <a:pPr marL="342900" indent="-342900">
              <a:spcBef>
                <a:spcPct val="20000"/>
              </a:spcBef>
            </a:pPr>
            <a:r>
              <a:rPr kumimoji="1" lang="en-US" altLang="zh-CN" sz="2400" b="1">
                <a:latin typeface="Times New Roman" pitchFamily="18" charset="0"/>
              </a:rPr>
              <a:t>ATP           2ATP    NADH</a:t>
            </a:r>
            <a:r>
              <a:rPr kumimoji="1" lang="en-US" altLang="zh-CN" sz="2400" b="1" baseline="-25000">
                <a:latin typeface="Times New Roman" pitchFamily="18" charset="0"/>
              </a:rPr>
              <a:t>2</a:t>
            </a:r>
            <a:r>
              <a:rPr kumimoji="1" lang="en-US" altLang="zh-CN" sz="2400" b="1">
                <a:latin typeface="Times New Roman" pitchFamily="18" charset="0"/>
              </a:rPr>
              <a:t>    NADPH</a:t>
            </a:r>
            <a:r>
              <a:rPr kumimoji="1" lang="en-US" altLang="zh-CN" sz="2400" b="1" baseline="-25000">
                <a:latin typeface="Times New Roman" pitchFamily="18" charset="0"/>
              </a:rPr>
              <a:t>2</a:t>
            </a:r>
            <a:r>
              <a:rPr kumimoji="1" lang="en-US" altLang="zh-CN" sz="2400" b="1">
                <a:latin typeface="Times New Roman" pitchFamily="18" charset="0"/>
              </a:rPr>
              <a:t>   2</a:t>
            </a:r>
            <a:r>
              <a:rPr kumimoji="1" lang="zh-CN" altLang="en-US" sz="2400" b="1">
                <a:latin typeface="Times New Roman" pitchFamily="18" charset="0"/>
              </a:rPr>
              <a:t>丙酮酸</a:t>
            </a:r>
          </a:p>
          <a:p>
            <a:pPr marL="342900" indent="-342900">
              <a:spcBef>
                <a:spcPct val="20000"/>
              </a:spcBef>
              <a:buFontTx/>
              <a:buChar char="•"/>
            </a:pPr>
            <a:endParaRPr kumimoji="1" lang="zh-CN" altLang="en-US" sz="2400" b="1">
              <a:latin typeface="Times New Roman" pitchFamily="18" charset="0"/>
            </a:endParaRPr>
          </a:p>
          <a:p>
            <a:pPr marL="342900" indent="-342900">
              <a:spcBef>
                <a:spcPct val="20000"/>
              </a:spcBef>
              <a:buFontTx/>
              <a:buChar char="•"/>
            </a:pPr>
            <a:r>
              <a:rPr kumimoji="1" lang="zh-CN" altLang="en-US" sz="2400" b="1">
                <a:latin typeface="Times New Roman" pitchFamily="18" charset="0"/>
              </a:rPr>
              <a:t>                      </a:t>
            </a:r>
          </a:p>
          <a:p>
            <a:pPr marL="342900" indent="-342900">
              <a:spcBef>
                <a:spcPct val="20000"/>
              </a:spcBef>
              <a:buFontTx/>
              <a:buChar char="•"/>
            </a:pPr>
            <a:r>
              <a:rPr kumimoji="1" lang="zh-CN" altLang="en-US" sz="2400" b="1">
                <a:latin typeface="Times New Roman" pitchFamily="18" charset="0"/>
              </a:rPr>
              <a:t>                                 </a:t>
            </a:r>
            <a:r>
              <a:rPr kumimoji="1" lang="en-US" altLang="zh-CN" sz="2400" b="1">
                <a:latin typeface="Times New Roman" pitchFamily="18" charset="0"/>
              </a:rPr>
              <a:t>6ATP                    2</a:t>
            </a:r>
            <a:r>
              <a:rPr kumimoji="1" lang="zh-CN" altLang="en-US" sz="2400" b="1">
                <a:latin typeface="Times New Roman" pitchFamily="18" charset="0"/>
              </a:rPr>
              <a:t>乙醇</a:t>
            </a:r>
          </a:p>
          <a:p>
            <a:pPr marL="342900" indent="-342900">
              <a:spcBef>
                <a:spcPct val="20000"/>
              </a:spcBef>
              <a:buFontTx/>
              <a:buChar char="•"/>
            </a:pPr>
            <a:r>
              <a:rPr kumimoji="1" lang="zh-CN" altLang="en-US" sz="2400" b="1">
                <a:latin typeface="Times New Roman" pitchFamily="18" charset="0"/>
              </a:rPr>
              <a:t>                         </a:t>
            </a:r>
            <a:r>
              <a:rPr kumimoji="1" lang="en-US" altLang="zh-CN" sz="1600" b="1">
                <a:latin typeface="Times New Roman" pitchFamily="18" charset="0"/>
              </a:rPr>
              <a:t>(</a:t>
            </a:r>
            <a:r>
              <a:rPr kumimoji="1" lang="zh-CN" altLang="en-US" sz="1600" b="1">
                <a:latin typeface="Times New Roman" pitchFamily="18" charset="0"/>
              </a:rPr>
              <a:t>有氧时经过呼吸链</a:t>
            </a:r>
            <a:r>
              <a:rPr kumimoji="1" lang="en-US" altLang="zh-CN" sz="1600" b="1">
                <a:latin typeface="Times New Roman" pitchFamily="18" charset="0"/>
              </a:rPr>
              <a:t>)        </a:t>
            </a:r>
            <a:r>
              <a:rPr kumimoji="1" lang="zh-CN" altLang="en-US" sz="1600" b="1">
                <a:latin typeface="Times New Roman" pitchFamily="18" charset="0"/>
              </a:rPr>
              <a:t>（无氧时进行细菌乙醇发酵）</a:t>
            </a:r>
          </a:p>
        </p:txBody>
      </p:sp>
      <p:sp>
        <p:nvSpPr>
          <p:cNvPr id="53251" name="Line 5"/>
          <p:cNvSpPr>
            <a:spLocks noChangeShapeType="1"/>
          </p:cNvSpPr>
          <p:nvPr/>
        </p:nvSpPr>
        <p:spPr bwMode="auto">
          <a:xfrm>
            <a:off x="4419600" y="2438400"/>
            <a:ext cx="0" cy="228600"/>
          </a:xfrm>
          <a:prstGeom prst="line">
            <a:avLst/>
          </a:prstGeom>
          <a:noFill/>
          <a:ln w="9525">
            <a:solidFill>
              <a:schemeClr val="tx1"/>
            </a:solidFill>
            <a:round/>
            <a:headEnd/>
            <a:tailEnd type="triangle" w="med" len="med"/>
          </a:ln>
        </p:spPr>
        <p:txBody>
          <a:bodyPr/>
          <a:lstStyle/>
          <a:p>
            <a:endParaRPr lang="zh-CN" altLang="en-US"/>
          </a:p>
        </p:txBody>
      </p:sp>
      <p:sp>
        <p:nvSpPr>
          <p:cNvPr id="53252" name="Line 6"/>
          <p:cNvSpPr>
            <a:spLocks noChangeShapeType="1"/>
          </p:cNvSpPr>
          <p:nvPr/>
        </p:nvSpPr>
        <p:spPr bwMode="auto">
          <a:xfrm>
            <a:off x="4419600" y="2743200"/>
            <a:ext cx="0" cy="304800"/>
          </a:xfrm>
          <a:prstGeom prst="line">
            <a:avLst/>
          </a:prstGeom>
          <a:noFill/>
          <a:ln w="9525">
            <a:solidFill>
              <a:schemeClr val="tx1"/>
            </a:solidFill>
            <a:round/>
            <a:headEnd/>
            <a:tailEnd type="triangle" w="med" len="med"/>
          </a:ln>
        </p:spPr>
        <p:txBody>
          <a:bodyPr/>
          <a:lstStyle/>
          <a:p>
            <a:endParaRPr lang="zh-CN" altLang="en-US"/>
          </a:p>
        </p:txBody>
      </p:sp>
      <p:sp>
        <p:nvSpPr>
          <p:cNvPr id="53253" name="Line 7"/>
          <p:cNvSpPr>
            <a:spLocks noChangeShapeType="1"/>
          </p:cNvSpPr>
          <p:nvPr/>
        </p:nvSpPr>
        <p:spPr bwMode="auto">
          <a:xfrm flipH="1">
            <a:off x="2667000" y="3276600"/>
            <a:ext cx="1219200" cy="685800"/>
          </a:xfrm>
          <a:prstGeom prst="line">
            <a:avLst/>
          </a:prstGeom>
          <a:noFill/>
          <a:ln w="9525">
            <a:solidFill>
              <a:schemeClr val="tx1"/>
            </a:solidFill>
            <a:round/>
            <a:headEnd/>
            <a:tailEnd type="triangle" w="med" len="med"/>
          </a:ln>
        </p:spPr>
        <p:txBody>
          <a:bodyPr/>
          <a:lstStyle/>
          <a:p>
            <a:endParaRPr lang="zh-CN" altLang="en-US"/>
          </a:p>
        </p:txBody>
      </p:sp>
      <p:sp>
        <p:nvSpPr>
          <p:cNvPr id="53254" name="Line 8"/>
          <p:cNvSpPr>
            <a:spLocks noChangeShapeType="1"/>
          </p:cNvSpPr>
          <p:nvPr/>
        </p:nvSpPr>
        <p:spPr bwMode="auto">
          <a:xfrm flipH="1">
            <a:off x="3886200" y="3429000"/>
            <a:ext cx="304800" cy="381000"/>
          </a:xfrm>
          <a:prstGeom prst="line">
            <a:avLst/>
          </a:prstGeom>
          <a:noFill/>
          <a:ln w="9525">
            <a:solidFill>
              <a:schemeClr val="tx1"/>
            </a:solidFill>
            <a:round/>
            <a:headEnd/>
            <a:tailEnd type="triangle" w="med" len="med"/>
          </a:ln>
        </p:spPr>
        <p:txBody>
          <a:bodyPr/>
          <a:lstStyle/>
          <a:p>
            <a:endParaRPr lang="zh-CN" altLang="en-US"/>
          </a:p>
        </p:txBody>
      </p:sp>
      <p:sp>
        <p:nvSpPr>
          <p:cNvPr id="53255" name="Line 9"/>
          <p:cNvSpPr>
            <a:spLocks noChangeShapeType="1"/>
          </p:cNvSpPr>
          <p:nvPr/>
        </p:nvSpPr>
        <p:spPr bwMode="auto">
          <a:xfrm>
            <a:off x="4572000" y="3352800"/>
            <a:ext cx="0" cy="533400"/>
          </a:xfrm>
          <a:prstGeom prst="line">
            <a:avLst/>
          </a:prstGeom>
          <a:noFill/>
          <a:ln w="9525">
            <a:solidFill>
              <a:schemeClr val="tx1"/>
            </a:solidFill>
            <a:round/>
            <a:headEnd/>
            <a:tailEnd type="triangle" w="med" len="med"/>
          </a:ln>
        </p:spPr>
        <p:txBody>
          <a:bodyPr/>
          <a:lstStyle/>
          <a:p>
            <a:endParaRPr lang="zh-CN" altLang="en-US"/>
          </a:p>
        </p:txBody>
      </p:sp>
      <p:sp>
        <p:nvSpPr>
          <p:cNvPr id="53256" name="Line 10"/>
          <p:cNvSpPr>
            <a:spLocks noChangeShapeType="1"/>
          </p:cNvSpPr>
          <p:nvPr/>
        </p:nvSpPr>
        <p:spPr bwMode="auto">
          <a:xfrm>
            <a:off x="4876800" y="3352800"/>
            <a:ext cx="1066800" cy="457200"/>
          </a:xfrm>
          <a:prstGeom prst="line">
            <a:avLst/>
          </a:prstGeom>
          <a:noFill/>
          <a:ln w="9525">
            <a:solidFill>
              <a:schemeClr val="tx1"/>
            </a:solidFill>
            <a:round/>
            <a:headEnd/>
            <a:tailEnd type="triangle" w="med" len="med"/>
          </a:ln>
        </p:spPr>
        <p:txBody>
          <a:bodyPr/>
          <a:lstStyle/>
          <a:p>
            <a:endParaRPr lang="zh-CN" altLang="en-US"/>
          </a:p>
        </p:txBody>
      </p:sp>
      <p:sp>
        <p:nvSpPr>
          <p:cNvPr id="53257" name="Line 11"/>
          <p:cNvSpPr>
            <a:spLocks noChangeShapeType="1"/>
          </p:cNvSpPr>
          <p:nvPr/>
        </p:nvSpPr>
        <p:spPr bwMode="auto">
          <a:xfrm flipV="1">
            <a:off x="2286000" y="2819400"/>
            <a:ext cx="0" cy="1143000"/>
          </a:xfrm>
          <a:prstGeom prst="line">
            <a:avLst/>
          </a:prstGeom>
          <a:noFill/>
          <a:ln w="9525">
            <a:solidFill>
              <a:schemeClr val="tx1"/>
            </a:solidFill>
            <a:round/>
            <a:headEnd/>
            <a:tailEnd type="triangle" w="med" len="med"/>
          </a:ln>
        </p:spPr>
        <p:txBody>
          <a:bodyPr/>
          <a:lstStyle/>
          <a:p>
            <a:endParaRPr lang="zh-CN" altLang="en-US"/>
          </a:p>
        </p:txBody>
      </p:sp>
      <p:sp>
        <p:nvSpPr>
          <p:cNvPr id="53258" name="Line 12"/>
          <p:cNvSpPr>
            <a:spLocks noChangeShapeType="1"/>
          </p:cNvSpPr>
          <p:nvPr/>
        </p:nvSpPr>
        <p:spPr bwMode="auto">
          <a:xfrm>
            <a:off x="2286000" y="2895600"/>
            <a:ext cx="1981200" cy="0"/>
          </a:xfrm>
          <a:prstGeom prst="line">
            <a:avLst/>
          </a:prstGeom>
          <a:noFill/>
          <a:ln w="9525">
            <a:solidFill>
              <a:schemeClr val="tx1"/>
            </a:solidFill>
            <a:round/>
            <a:headEnd/>
            <a:tailEnd type="triangle" w="med" len="med"/>
          </a:ln>
        </p:spPr>
        <p:txBody>
          <a:bodyPr/>
          <a:lstStyle/>
          <a:p>
            <a:endParaRPr lang="zh-CN" altLang="en-US"/>
          </a:p>
        </p:txBody>
      </p:sp>
      <p:sp>
        <p:nvSpPr>
          <p:cNvPr id="53259" name="AutoShape 13"/>
          <p:cNvSpPr>
            <a:spLocks noChangeArrowheads="1"/>
          </p:cNvSpPr>
          <p:nvPr/>
        </p:nvSpPr>
        <p:spPr bwMode="auto">
          <a:xfrm>
            <a:off x="3276600" y="2438400"/>
            <a:ext cx="1143000" cy="533400"/>
          </a:xfrm>
          <a:prstGeom prst="curvedLeftArrow">
            <a:avLst>
              <a:gd name="adj1" fmla="val 20000"/>
              <a:gd name="adj2" fmla="val 40000"/>
              <a:gd name="adj3" fmla="val 71429"/>
            </a:avLst>
          </a:prstGeom>
          <a:solidFill>
            <a:srgbClr val="FFCCCC"/>
          </a:solidFill>
          <a:ln w="9525">
            <a:solidFill>
              <a:schemeClr val="tx1"/>
            </a:solidFill>
            <a:miter lim="800000"/>
            <a:headEnd/>
            <a:tailEnd/>
          </a:ln>
        </p:spPr>
        <p:txBody>
          <a:bodyPr wrap="none" anchor="ctr"/>
          <a:lstStyle/>
          <a:p>
            <a:endParaRPr lang="zh-CN" altLang="en-US"/>
          </a:p>
        </p:txBody>
      </p:sp>
      <p:sp>
        <p:nvSpPr>
          <p:cNvPr id="53260" name="Line 14"/>
          <p:cNvSpPr>
            <a:spLocks noChangeShapeType="1"/>
          </p:cNvSpPr>
          <p:nvPr/>
        </p:nvSpPr>
        <p:spPr bwMode="auto">
          <a:xfrm flipH="1">
            <a:off x="1371600" y="4114800"/>
            <a:ext cx="685800" cy="0"/>
          </a:xfrm>
          <a:prstGeom prst="line">
            <a:avLst/>
          </a:prstGeom>
          <a:noFill/>
          <a:ln w="9525">
            <a:solidFill>
              <a:schemeClr val="tx1"/>
            </a:solidFill>
            <a:round/>
            <a:headEnd/>
            <a:tailEnd type="triangle" w="med" len="med"/>
          </a:ln>
        </p:spPr>
        <p:txBody>
          <a:bodyPr/>
          <a:lstStyle/>
          <a:p>
            <a:endParaRPr lang="zh-CN" altLang="en-US"/>
          </a:p>
        </p:txBody>
      </p:sp>
      <p:sp>
        <p:nvSpPr>
          <p:cNvPr id="53261" name="Line 15"/>
          <p:cNvSpPr>
            <a:spLocks noChangeShapeType="1"/>
          </p:cNvSpPr>
          <p:nvPr/>
        </p:nvSpPr>
        <p:spPr bwMode="auto">
          <a:xfrm>
            <a:off x="3733800" y="4191000"/>
            <a:ext cx="0" cy="1143000"/>
          </a:xfrm>
          <a:prstGeom prst="line">
            <a:avLst/>
          </a:prstGeom>
          <a:noFill/>
          <a:ln w="9525">
            <a:solidFill>
              <a:srgbClr val="CC0000"/>
            </a:solidFill>
            <a:round/>
            <a:headEnd/>
            <a:tailEnd type="triangle" w="med" len="med"/>
          </a:ln>
        </p:spPr>
        <p:txBody>
          <a:bodyPr/>
          <a:lstStyle/>
          <a:p>
            <a:endParaRPr lang="zh-CN" altLang="en-US"/>
          </a:p>
        </p:txBody>
      </p:sp>
      <p:sp>
        <p:nvSpPr>
          <p:cNvPr id="53262" name="Line 16"/>
          <p:cNvSpPr>
            <a:spLocks noChangeShapeType="1"/>
          </p:cNvSpPr>
          <p:nvPr/>
        </p:nvSpPr>
        <p:spPr bwMode="auto">
          <a:xfrm flipH="1">
            <a:off x="3810000" y="4267200"/>
            <a:ext cx="914400" cy="990600"/>
          </a:xfrm>
          <a:prstGeom prst="line">
            <a:avLst/>
          </a:prstGeom>
          <a:noFill/>
          <a:ln w="9525">
            <a:solidFill>
              <a:srgbClr val="CC0000"/>
            </a:solidFill>
            <a:round/>
            <a:headEnd/>
            <a:tailEnd type="triangle" w="med" len="med"/>
          </a:ln>
        </p:spPr>
        <p:txBody>
          <a:bodyPr/>
          <a:lstStyle/>
          <a:p>
            <a:endParaRPr lang="zh-CN" altLang="en-US"/>
          </a:p>
        </p:txBody>
      </p:sp>
      <p:sp>
        <p:nvSpPr>
          <p:cNvPr id="53263" name="Line 17"/>
          <p:cNvSpPr>
            <a:spLocks noChangeShapeType="1"/>
          </p:cNvSpPr>
          <p:nvPr/>
        </p:nvSpPr>
        <p:spPr bwMode="auto">
          <a:xfrm>
            <a:off x="3886200" y="4191000"/>
            <a:ext cx="2286000" cy="990600"/>
          </a:xfrm>
          <a:prstGeom prst="line">
            <a:avLst/>
          </a:prstGeom>
          <a:noFill/>
          <a:ln w="9525">
            <a:solidFill>
              <a:srgbClr val="0000FF"/>
            </a:solidFill>
            <a:round/>
            <a:headEnd/>
            <a:tailEnd type="triangle" w="med" len="med"/>
          </a:ln>
        </p:spPr>
        <p:txBody>
          <a:bodyPr/>
          <a:lstStyle/>
          <a:p>
            <a:endParaRPr lang="zh-CN" altLang="en-US"/>
          </a:p>
        </p:txBody>
      </p:sp>
      <p:sp>
        <p:nvSpPr>
          <p:cNvPr id="53264" name="Line 18"/>
          <p:cNvSpPr>
            <a:spLocks noChangeShapeType="1"/>
          </p:cNvSpPr>
          <p:nvPr/>
        </p:nvSpPr>
        <p:spPr bwMode="auto">
          <a:xfrm>
            <a:off x="5410200" y="4267200"/>
            <a:ext cx="762000" cy="914400"/>
          </a:xfrm>
          <a:prstGeom prst="line">
            <a:avLst/>
          </a:prstGeom>
          <a:noFill/>
          <a:ln w="9525">
            <a:solidFill>
              <a:srgbClr val="0000FF"/>
            </a:solidFill>
            <a:round/>
            <a:headEnd/>
            <a:tailEnd type="triangle" w="med" len="med"/>
          </a:ln>
        </p:spPr>
        <p:txBody>
          <a:bodyPr/>
          <a:lstStyle/>
          <a:p>
            <a:endParaRPr lang="zh-CN" altLang="en-US"/>
          </a:p>
        </p:txBody>
      </p:sp>
      <p:sp>
        <p:nvSpPr>
          <p:cNvPr id="53265" name="Line 19"/>
          <p:cNvSpPr>
            <a:spLocks noChangeShapeType="1"/>
          </p:cNvSpPr>
          <p:nvPr/>
        </p:nvSpPr>
        <p:spPr bwMode="auto">
          <a:xfrm flipH="1">
            <a:off x="6172200" y="4267200"/>
            <a:ext cx="228600" cy="990600"/>
          </a:xfrm>
          <a:prstGeom prst="line">
            <a:avLst/>
          </a:prstGeom>
          <a:noFill/>
          <a:ln w="9525">
            <a:solidFill>
              <a:srgbClr val="0000FF"/>
            </a:solidFill>
            <a:round/>
            <a:headEnd/>
            <a:tailEnd type="triangle" w="med" len="med"/>
          </a:ln>
        </p:spPr>
        <p:txBody>
          <a:bodyPr/>
          <a:lstStyle/>
          <a:p>
            <a:endParaRPr lang="zh-CN" altLang="en-US"/>
          </a:p>
        </p:txBody>
      </p:sp>
      <p:sp>
        <p:nvSpPr>
          <p:cNvPr id="53266" name="Rectangle 20"/>
          <p:cNvSpPr>
            <a:spLocks noChangeArrowheads="1"/>
          </p:cNvSpPr>
          <p:nvPr/>
        </p:nvSpPr>
        <p:spPr bwMode="auto">
          <a:xfrm>
            <a:off x="250825" y="549275"/>
            <a:ext cx="2890838" cy="561975"/>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rPr>
              <a:t>ED</a:t>
            </a:r>
            <a:r>
              <a:rPr lang="zh-CN" altLang="en-US" sz="2800" b="1">
                <a:solidFill>
                  <a:schemeClr val="bg1"/>
                </a:solidFill>
              </a:rPr>
              <a:t>途径的总反应</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4"/>
          <p:cNvSpPr txBox="1">
            <a:spLocks noChangeArrowheads="1"/>
          </p:cNvSpPr>
          <p:nvPr/>
        </p:nvSpPr>
        <p:spPr bwMode="auto">
          <a:xfrm>
            <a:off x="900113" y="3068638"/>
            <a:ext cx="8077200" cy="3352800"/>
          </a:xfrm>
          <a:prstGeom prst="rect">
            <a:avLst/>
          </a:prstGeom>
          <a:solidFill>
            <a:srgbClr val="0000FF"/>
          </a:solidFill>
          <a:ln w="9525">
            <a:solidFill>
              <a:srgbClr val="FF0000"/>
            </a:solidFill>
            <a:miter lim="800000"/>
            <a:headEnd/>
            <a:tailEnd/>
          </a:ln>
        </p:spPr>
        <p:txBody>
          <a:bodyPr/>
          <a:lstStyle/>
          <a:p>
            <a:pPr marL="342900" indent="-342900">
              <a:lnSpc>
                <a:spcPct val="110000"/>
              </a:lnSpc>
              <a:spcBef>
                <a:spcPct val="50000"/>
              </a:spcBef>
              <a:tabLst>
                <a:tab pos="1047750" algn="l"/>
                <a:tab pos="2095500" algn="l"/>
                <a:tab pos="3333750" algn="l"/>
                <a:tab pos="6762750" algn="l"/>
              </a:tabLst>
            </a:pPr>
            <a:r>
              <a:rPr kumimoji="1" lang="zh-CN" altLang="en-US" sz="2400" b="1">
                <a:solidFill>
                  <a:schemeClr val="bg1"/>
                </a:solidFill>
                <a:latin typeface="Times New Roman" pitchFamily="18" charset="0"/>
                <a:ea typeface="楷体_GB2312" pitchFamily="49" charset="-122"/>
              </a:rPr>
              <a:t>关键反应：</a:t>
            </a:r>
            <a:r>
              <a:rPr kumimoji="1" lang="en-US" altLang="zh-CN" sz="2400" b="1">
                <a:solidFill>
                  <a:schemeClr val="bg1"/>
                </a:solidFill>
                <a:latin typeface="Times New Roman" pitchFamily="18" charset="0"/>
                <a:ea typeface="楷体_GB2312" pitchFamily="49" charset="-122"/>
              </a:rPr>
              <a:t>2-</a:t>
            </a:r>
            <a:r>
              <a:rPr kumimoji="1" lang="zh-CN" altLang="en-US" sz="2400" b="1">
                <a:solidFill>
                  <a:schemeClr val="bg1"/>
                </a:solidFill>
                <a:latin typeface="Times New Roman" pitchFamily="18" charset="0"/>
                <a:ea typeface="楷体_GB2312" pitchFamily="49" charset="-122"/>
              </a:rPr>
              <a:t>酮</a:t>
            </a:r>
            <a:r>
              <a:rPr kumimoji="1" lang="en-US" altLang="zh-CN" sz="2400" b="1">
                <a:solidFill>
                  <a:schemeClr val="bg1"/>
                </a:solidFill>
                <a:latin typeface="Times New Roman" pitchFamily="18" charset="0"/>
                <a:ea typeface="楷体_GB2312" pitchFamily="49" charset="-122"/>
              </a:rPr>
              <a:t>-3-</a:t>
            </a:r>
            <a:r>
              <a:rPr kumimoji="1" lang="zh-CN" altLang="en-US" sz="2400" b="1">
                <a:solidFill>
                  <a:schemeClr val="bg1"/>
                </a:solidFill>
                <a:latin typeface="Times New Roman" pitchFamily="18" charset="0"/>
                <a:ea typeface="楷体_GB2312" pitchFamily="49" charset="-122"/>
              </a:rPr>
              <a:t>脱氧</a:t>
            </a:r>
            <a:r>
              <a:rPr kumimoji="1" lang="en-US" altLang="zh-CN" sz="2400" b="1">
                <a:solidFill>
                  <a:schemeClr val="bg1"/>
                </a:solidFill>
                <a:latin typeface="Times New Roman" pitchFamily="18" charset="0"/>
                <a:ea typeface="楷体_GB2312" pitchFamily="49" charset="-122"/>
              </a:rPr>
              <a:t>-6-</a:t>
            </a:r>
            <a:r>
              <a:rPr kumimoji="1" lang="zh-CN" altLang="en-US" sz="2400" b="1">
                <a:solidFill>
                  <a:schemeClr val="bg1"/>
                </a:solidFill>
                <a:latin typeface="Times New Roman" pitchFamily="18" charset="0"/>
                <a:ea typeface="楷体_GB2312" pitchFamily="49" charset="-122"/>
              </a:rPr>
              <a:t>磷酸葡萄糖酸的裂解</a:t>
            </a:r>
          </a:p>
          <a:p>
            <a:pPr marL="342900" indent="-342900">
              <a:lnSpc>
                <a:spcPct val="110000"/>
              </a:lnSpc>
              <a:spcBef>
                <a:spcPct val="50000"/>
              </a:spcBef>
              <a:tabLst>
                <a:tab pos="1047750" algn="l"/>
                <a:tab pos="2095500" algn="l"/>
                <a:tab pos="3333750" algn="l"/>
                <a:tab pos="6762750" algn="l"/>
              </a:tabLst>
            </a:pPr>
            <a:r>
              <a:rPr kumimoji="1" lang="zh-CN" altLang="en-US" sz="2400" b="1">
                <a:solidFill>
                  <a:schemeClr val="bg1"/>
                </a:solidFill>
                <a:latin typeface="Times New Roman" pitchFamily="18" charset="0"/>
                <a:ea typeface="楷体_GB2312" pitchFamily="49" charset="-122"/>
              </a:rPr>
              <a:t>催化的酶：</a:t>
            </a:r>
            <a:r>
              <a:rPr kumimoji="1" lang="en-US" altLang="zh-CN" sz="2400" b="1">
                <a:solidFill>
                  <a:schemeClr val="bg1"/>
                </a:solidFill>
                <a:latin typeface="Times New Roman" pitchFamily="18" charset="0"/>
                <a:ea typeface="楷体_GB2312" pitchFamily="49" charset="-122"/>
              </a:rPr>
              <a:t>6-</a:t>
            </a:r>
            <a:r>
              <a:rPr kumimoji="1" lang="zh-CN" altLang="en-US" sz="2400" b="1">
                <a:solidFill>
                  <a:schemeClr val="bg1"/>
                </a:solidFill>
                <a:latin typeface="Times New Roman" pitchFamily="18" charset="0"/>
                <a:ea typeface="楷体_GB2312" pitchFamily="49" charset="-122"/>
              </a:rPr>
              <a:t>磷酸脱水酶，</a:t>
            </a:r>
            <a:r>
              <a:rPr kumimoji="1" lang="en-US" altLang="zh-CN" sz="2400" b="1">
                <a:solidFill>
                  <a:schemeClr val="bg1"/>
                </a:solidFill>
                <a:latin typeface="Times New Roman" pitchFamily="18" charset="0"/>
                <a:ea typeface="楷体_GB2312" pitchFamily="49" charset="-122"/>
              </a:rPr>
              <a:t>KDPG</a:t>
            </a:r>
            <a:r>
              <a:rPr kumimoji="1" lang="zh-CN" altLang="en-US" sz="2400" b="1">
                <a:solidFill>
                  <a:schemeClr val="bg1"/>
                </a:solidFill>
                <a:latin typeface="Times New Roman" pitchFamily="18" charset="0"/>
                <a:ea typeface="楷体_GB2312" pitchFamily="49" charset="-122"/>
              </a:rPr>
              <a:t>醛缩酶</a:t>
            </a:r>
          </a:p>
          <a:p>
            <a:pPr marL="342900" indent="-342900">
              <a:lnSpc>
                <a:spcPct val="110000"/>
              </a:lnSpc>
              <a:spcBef>
                <a:spcPct val="50000"/>
              </a:spcBef>
              <a:tabLst>
                <a:tab pos="1047750" algn="l"/>
                <a:tab pos="2095500" algn="l"/>
                <a:tab pos="3333750" algn="l"/>
                <a:tab pos="6762750" algn="l"/>
              </a:tabLst>
            </a:pPr>
            <a:r>
              <a:rPr kumimoji="1" lang="zh-CN" altLang="en-US" sz="2400" b="1">
                <a:solidFill>
                  <a:schemeClr val="bg1"/>
                </a:solidFill>
                <a:latin typeface="Times New Roman" pitchFamily="18" charset="0"/>
                <a:ea typeface="楷体_GB2312" pitchFamily="49" charset="-122"/>
              </a:rPr>
              <a:t>相关的发酵生产：细菌酒精发酵</a:t>
            </a:r>
          </a:p>
          <a:p>
            <a:pPr marL="342900" indent="-342900">
              <a:lnSpc>
                <a:spcPct val="110000"/>
              </a:lnSpc>
              <a:spcBef>
                <a:spcPct val="50000"/>
              </a:spcBef>
              <a:tabLst>
                <a:tab pos="1047750" algn="l"/>
                <a:tab pos="2095500" algn="l"/>
                <a:tab pos="3333750" algn="l"/>
                <a:tab pos="6762750" algn="l"/>
              </a:tabLst>
            </a:pPr>
            <a:r>
              <a:rPr kumimoji="1" lang="zh-CN" altLang="en-US" sz="2400" b="1">
                <a:solidFill>
                  <a:schemeClr val="bg1"/>
                </a:solidFill>
                <a:latin typeface="Times New Roman" pitchFamily="18" charset="0"/>
                <a:ea typeface="楷体_GB2312" pitchFamily="49" charset="-122"/>
              </a:rPr>
              <a:t>优点：代谢速率高，产物转化率高，菌体生成少，代谢副产物少，发酵温度较高，不必定期供氧</a:t>
            </a:r>
          </a:p>
          <a:p>
            <a:pPr marL="342900" indent="-342900">
              <a:lnSpc>
                <a:spcPct val="110000"/>
              </a:lnSpc>
              <a:spcBef>
                <a:spcPct val="50000"/>
              </a:spcBef>
              <a:tabLst>
                <a:tab pos="1047750" algn="l"/>
                <a:tab pos="2095500" algn="l"/>
                <a:tab pos="3333750" algn="l"/>
                <a:tab pos="6762750" algn="l"/>
              </a:tabLst>
            </a:pPr>
            <a:r>
              <a:rPr kumimoji="1" lang="zh-CN" altLang="en-US" sz="2400" b="1">
                <a:solidFill>
                  <a:schemeClr val="bg1"/>
                </a:solidFill>
                <a:latin typeface="Times New Roman" pitchFamily="18" charset="0"/>
                <a:ea typeface="楷体_GB2312" pitchFamily="49" charset="-122"/>
              </a:rPr>
              <a:t>缺点：</a:t>
            </a:r>
            <a:r>
              <a:rPr kumimoji="1" lang="en-US" altLang="zh-CN" sz="2400" b="1">
                <a:solidFill>
                  <a:schemeClr val="bg1"/>
                </a:solidFill>
                <a:latin typeface="Times New Roman" pitchFamily="18" charset="0"/>
                <a:ea typeface="楷体_GB2312" pitchFamily="49" charset="-122"/>
              </a:rPr>
              <a:t>pH5</a:t>
            </a:r>
            <a:r>
              <a:rPr kumimoji="1" lang="zh-CN" altLang="en-US" sz="2400" b="1">
                <a:solidFill>
                  <a:schemeClr val="bg1"/>
                </a:solidFill>
                <a:latin typeface="Times New Roman" pitchFamily="18" charset="0"/>
                <a:ea typeface="楷体_GB2312" pitchFamily="49" charset="-122"/>
              </a:rPr>
              <a:t>，较易染菌；细菌对乙醇耐受力低</a:t>
            </a:r>
          </a:p>
        </p:txBody>
      </p:sp>
      <p:sp>
        <p:nvSpPr>
          <p:cNvPr id="54275" name="Rectangle 5"/>
          <p:cNvSpPr>
            <a:spLocks noChangeArrowheads="1"/>
          </p:cNvSpPr>
          <p:nvPr/>
        </p:nvSpPr>
        <p:spPr bwMode="auto">
          <a:xfrm>
            <a:off x="0" y="260350"/>
            <a:ext cx="827088" cy="4751388"/>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ea typeface="楷体_GB2312" pitchFamily="49" charset="-122"/>
              </a:rPr>
              <a:t>ED</a:t>
            </a:r>
            <a:r>
              <a:rPr lang="zh-CN" altLang="en-US" sz="2800" b="1">
                <a:solidFill>
                  <a:schemeClr val="bg1"/>
                </a:solidFill>
                <a:ea typeface="楷体_GB2312" pitchFamily="49" charset="-122"/>
              </a:rPr>
              <a:t>途径的总反应</a:t>
            </a:r>
            <a:endParaRPr lang="zh-CN" altLang="en-US" sz="1600" b="1">
              <a:solidFill>
                <a:schemeClr val="bg1"/>
              </a:solidFill>
              <a:ea typeface="楷体_GB2312" pitchFamily="49" charset="-122"/>
            </a:endParaRPr>
          </a:p>
        </p:txBody>
      </p:sp>
      <p:pic>
        <p:nvPicPr>
          <p:cNvPr id="45062" name="Picture 6" descr="ED途径简图"/>
          <p:cNvPicPr>
            <a:picLocks noChangeAspect="1" noChangeArrowheads="1"/>
          </p:cNvPicPr>
          <p:nvPr/>
        </p:nvPicPr>
        <p:blipFill>
          <a:blip r:embed="rId2" cstate="print"/>
          <a:srcRect l="2863" t="4718" r="8376" b="5962"/>
          <a:stretch>
            <a:fillRect/>
          </a:stretch>
        </p:blipFill>
        <p:spPr bwMode="auto">
          <a:xfrm>
            <a:off x="1403350" y="260350"/>
            <a:ext cx="6696075" cy="2735263"/>
          </a:xfrm>
          <a:prstGeom prst="rect">
            <a:avLst/>
          </a:prstGeom>
          <a:noFill/>
          <a:ln w="9525">
            <a:noFill/>
            <a:miter lim="800000"/>
            <a:headEnd/>
            <a:tailEnd/>
          </a:ln>
        </p:spPr>
      </p:pic>
      <p:pic>
        <p:nvPicPr>
          <p:cNvPr id="45063" name="Picture 7" descr="ED主反应式"/>
          <p:cNvPicPr>
            <a:picLocks noChangeAspect="1" noChangeArrowheads="1"/>
          </p:cNvPicPr>
          <p:nvPr/>
        </p:nvPicPr>
        <p:blipFill>
          <a:blip r:embed="rId3" cstate="print"/>
          <a:srcRect l="3613" t="12460" r="993" b="8707"/>
          <a:stretch>
            <a:fillRect/>
          </a:stretch>
        </p:blipFill>
        <p:spPr bwMode="auto">
          <a:xfrm>
            <a:off x="609600" y="2997200"/>
            <a:ext cx="8534400" cy="2473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62"/>
                                        </p:tgtEl>
                                        <p:attrNameLst>
                                          <p:attrName>style.visibility</p:attrName>
                                        </p:attrNameLst>
                                      </p:cBhvr>
                                      <p:to>
                                        <p:strVal val="visible"/>
                                      </p:to>
                                    </p:set>
                                    <p:anim calcmode="lin" valueType="num">
                                      <p:cBhvr additive="base">
                                        <p:cTn id="7" dur="500" fill="hold"/>
                                        <p:tgtEl>
                                          <p:spTgt spid="45062"/>
                                        </p:tgtEl>
                                        <p:attrNameLst>
                                          <p:attrName>ppt_x</p:attrName>
                                        </p:attrNameLst>
                                      </p:cBhvr>
                                      <p:tavLst>
                                        <p:tav tm="0">
                                          <p:val>
                                            <p:strVal val="0-#ppt_w/2"/>
                                          </p:val>
                                        </p:tav>
                                        <p:tav tm="100000">
                                          <p:val>
                                            <p:strVal val="#ppt_x"/>
                                          </p:val>
                                        </p:tav>
                                      </p:tavLst>
                                    </p:anim>
                                    <p:anim calcmode="lin" valueType="num">
                                      <p:cBhvr additive="base">
                                        <p:cTn id="8" dur="500" fill="hold"/>
                                        <p:tgtEl>
                                          <p:spTgt spid="450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060"/>
                                        </p:tgtEl>
                                        <p:attrNameLst>
                                          <p:attrName>style.visibility</p:attrName>
                                        </p:attrNameLst>
                                      </p:cBhvr>
                                      <p:to>
                                        <p:strVal val="visible"/>
                                      </p:to>
                                    </p:set>
                                    <p:anim calcmode="lin" valueType="num">
                                      <p:cBhvr additive="base">
                                        <p:cTn id="13" dur="500" fill="hold"/>
                                        <p:tgtEl>
                                          <p:spTgt spid="45060"/>
                                        </p:tgtEl>
                                        <p:attrNameLst>
                                          <p:attrName>ppt_x</p:attrName>
                                        </p:attrNameLst>
                                      </p:cBhvr>
                                      <p:tavLst>
                                        <p:tav tm="0">
                                          <p:val>
                                            <p:strVal val="1+#ppt_w/2"/>
                                          </p:val>
                                        </p:tav>
                                        <p:tav tm="100000">
                                          <p:val>
                                            <p:strVal val="#ppt_x"/>
                                          </p:val>
                                        </p:tav>
                                      </p:tavLst>
                                    </p:anim>
                                    <p:anim calcmode="lin" valueType="num">
                                      <p:cBhvr additive="base">
                                        <p:cTn id="14" dur="500" fill="hold"/>
                                        <p:tgtEl>
                                          <p:spTgt spid="450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45063"/>
                                        </p:tgtEl>
                                        <p:attrNameLst>
                                          <p:attrName>style.visibility</p:attrName>
                                        </p:attrNameLst>
                                      </p:cBhvr>
                                      <p:to>
                                        <p:strVal val="visible"/>
                                      </p:to>
                                    </p:set>
                                    <p:anim calcmode="lin" valueType="num">
                                      <p:cBhvr additive="base">
                                        <p:cTn id="19" dur="500" fill="hold"/>
                                        <p:tgtEl>
                                          <p:spTgt spid="45063"/>
                                        </p:tgtEl>
                                        <p:attrNameLst>
                                          <p:attrName>ppt_x</p:attrName>
                                        </p:attrNameLst>
                                      </p:cBhvr>
                                      <p:tavLst>
                                        <p:tav tm="0">
                                          <p:val>
                                            <p:strVal val="0-#ppt_w/2"/>
                                          </p:val>
                                        </p:tav>
                                        <p:tav tm="100000">
                                          <p:val>
                                            <p:strVal val="#ppt_x"/>
                                          </p:val>
                                        </p:tav>
                                      </p:tavLst>
                                    </p:anim>
                                    <p:anim calcmode="lin" valueType="num">
                                      <p:cBhvr additive="base">
                                        <p:cTn id="20"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ChangeArrowheads="1"/>
          </p:cNvSpPr>
          <p:nvPr/>
        </p:nvSpPr>
        <p:spPr bwMode="auto">
          <a:xfrm>
            <a:off x="457200" y="692150"/>
            <a:ext cx="8229600" cy="5364163"/>
          </a:xfrm>
          <a:prstGeom prst="rect">
            <a:avLst/>
          </a:prstGeom>
          <a:noFill/>
          <a:ln w="9525">
            <a:noFill/>
            <a:miter lim="800000"/>
            <a:headEnd/>
            <a:tailEnd/>
          </a:ln>
        </p:spPr>
        <p:txBody>
          <a:bodyPr/>
          <a:lstStyle/>
          <a:p>
            <a:pPr marL="342900" indent="-342900">
              <a:spcBef>
                <a:spcPct val="20000"/>
              </a:spcBef>
              <a:buFontTx/>
              <a:buChar char="•"/>
            </a:pPr>
            <a:r>
              <a:rPr lang="zh-CN" altLang="en-US" sz="2800" b="1"/>
              <a:t>一分子葡萄糖经</a:t>
            </a:r>
            <a:r>
              <a:rPr lang="en-US" altLang="zh-CN" sz="2800" b="1"/>
              <a:t>ED</a:t>
            </a:r>
            <a:r>
              <a:rPr lang="zh-CN" altLang="en-US" sz="2800" b="1"/>
              <a:t>途径最后生成两分子丙酮酸、一分子</a:t>
            </a:r>
            <a:r>
              <a:rPr lang="en-US" altLang="zh-CN" sz="2800" b="1"/>
              <a:t>ATP</a:t>
            </a:r>
            <a:r>
              <a:rPr lang="zh-CN" altLang="en-US" sz="2800" b="1"/>
              <a:t>、一分子</a:t>
            </a:r>
            <a:r>
              <a:rPr lang="en-US" altLang="zh-CN" sz="2800" b="1"/>
              <a:t>NADPH</a:t>
            </a:r>
            <a:r>
              <a:rPr lang="zh-CN" altLang="en-US" sz="2800" b="1"/>
              <a:t>和</a:t>
            </a:r>
            <a:r>
              <a:rPr lang="en-US" altLang="zh-CN" sz="2800" b="1"/>
              <a:t>NADH</a:t>
            </a:r>
            <a:r>
              <a:rPr lang="zh-CN" altLang="en-US" sz="2800" b="1"/>
              <a:t>。</a:t>
            </a:r>
          </a:p>
          <a:p>
            <a:pPr marL="342900" indent="-342900">
              <a:spcBef>
                <a:spcPct val="20000"/>
              </a:spcBef>
              <a:buFontTx/>
              <a:buChar char="•"/>
            </a:pPr>
            <a:endParaRPr lang="zh-CN" altLang="en-US" sz="2800" b="1"/>
          </a:p>
          <a:p>
            <a:pPr marL="342900" indent="-342900">
              <a:spcBef>
                <a:spcPct val="20000"/>
              </a:spcBef>
              <a:buFontTx/>
              <a:buChar char="•"/>
            </a:pPr>
            <a:r>
              <a:rPr kumimoji="1" lang="zh-CN" altLang="zh-CN" sz="2800" b="1"/>
              <a:t>反应步骤简单，产能效率低</a:t>
            </a:r>
            <a:r>
              <a:rPr kumimoji="1" lang="en-US" altLang="zh-CN" sz="2800" b="1"/>
              <a:t>.</a:t>
            </a:r>
            <a:endParaRPr lang="en-US" altLang="zh-CN" sz="2800" b="1"/>
          </a:p>
          <a:p>
            <a:pPr marL="342900" indent="-342900">
              <a:spcBef>
                <a:spcPct val="20000"/>
              </a:spcBef>
              <a:buFontTx/>
              <a:buChar char="•"/>
            </a:pPr>
            <a:endParaRPr lang="en-US" altLang="zh-CN" sz="2800" b="1"/>
          </a:p>
          <a:p>
            <a:pPr marL="342900" indent="-342900">
              <a:spcBef>
                <a:spcPct val="20000"/>
              </a:spcBef>
              <a:buFontTx/>
              <a:buChar char="•"/>
            </a:pPr>
            <a:r>
              <a:rPr lang="en-US" altLang="zh-CN" sz="2800" b="1"/>
              <a:t>ED</a:t>
            </a:r>
            <a:r>
              <a:rPr lang="zh-CN" altLang="en-US" sz="2800" b="1"/>
              <a:t>途径在革兰氏阴性菌中分布广泛，特别是假单胞菌和固氮的某些菌株较多存在。</a:t>
            </a:r>
          </a:p>
          <a:p>
            <a:pPr marL="342900" indent="-342900">
              <a:spcBef>
                <a:spcPct val="20000"/>
              </a:spcBef>
              <a:buFontTx/>
              <a:buChar char="•"/>
            </a:pPr>
            <a:endParaRPr lang="zh-CN" altLang="en-US" sz="2800" b="1"/>
          </a:p>
          <a:p>
            <a:pPr marL="342900" indent="-342900">
              <a:spcBef>
                <a:spcPct val="20000"/>
              </a:spcBef>
              <a:buFontTx/>
              <a:buChar char="•"/>
            </a:pPr>
            <a:r>
              <a:rPr lang="en-US" altLang="zh-CN" sz="2800" b="1"/>
              <a:t>ED</a:t>
            </a:r>
            <a:r>
              <a:rPr lang="zh-CN" altLang="en-US" sz="2800" b="1"/>
              <a:t>途径可不依赖于</a:t>
            </a:r>
            <a:r>
              <a:rPr lang="en-US" altLang="zh-CN" sz="2800" b="1"/>
              <a:t>EMP</a:t>
            </a:r>
            <a:r>
              <a:rPr lang="zh-CN" altLang="en-US" sz="2800" b="1"/>
              <a:t>和</a:t>
            </a:r>
            <a:r>
              <a:rPr lang="en-US" altLang="zh-CN" sz="2800" b="1"/>
              <a:t>PP</a:t>
            </a:r>
            <a:r>
              <a:rPr lang="zh-CN" altLang="en-US" sz="2800" b="1"/>
              <a:t>途径而单独存在，</a:t>
            </a:r>
            <a:r>
              <a:rPr kumimoji="1" lang="zh-CN" altLang="zh-CN" sz="2800" b="1"/>
              <a:t>是少数缺乏完整</a:t>
            </a:r>
            <a:r>
              <a:rPr kumimoji="1" lang="en-US" altLang="zh-CN" sz="2800" b="1"/>
              <a:t>EMP</a:t>
            </a:r>
            <a:r>
              <a:rPr kumimoji="1" lang="zh-CN" altLang="zh-CN" sz="2800" b="1"/>
              <a:t>途径的微生物的一种替代途径，未发现存在于其它生物中。</a:t>
            </a:r>
            <a:endParaRPr lang="zh-CN" altLang="en-US" sz="2800" b="1"/>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9"/>
          <p:cNvSpPr>
            <a:spLocks noChangeArrowheads="1"/>
          </p:cNvSpPr>
          <p:nvPr/>
        </p:nvSpPr>
        <p:spPr bwMode="auto">
          <a:xfrm>
            <a:off x="250825" y="188913"/>
            <a:ext cx="2598738" cy="549275"/>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rPr>
              <a:t>ED</a:t>
            </a:r>
            <a:r>
              <a:rPr lang="zh-CN" altLang="en-US" sz="2800" b="1">
                <a:solidFill>
                  <a:schemeClr val="bg1"/>
                </a:solidFill>
              </a:rPr>
              <a:t>途径的特点</a:t>
            </a:r>
          </a:p>
        </p:txBody>
      </p:sp>
      <p:sp>
        <p:nvSpPr>
          <p:cNvPr id="47144" name="Text Box 40"/>
          <p:cNvSpPr txBox="1">
            <a:spLocks noChangeArrowheads="1"/>
          </p:cNvSpPr>
          <p:nvPr/>
        </p:nvSpPr>
        <p:spPr bwMode="auto">
          <a:xfrm>
            <a:off x="323850" y="836613"/>
            <a:ext cx="8305800" cy="5568950"/>
          </a:xfrm>
          <a:prstGeom prst="rect">
            <a:avLst/>
          </a:prstGeom>
          <a:noFill/>
          <a:ln w="9525">
            <a:noFill/>
            <a:miter lim="800000"/>
            <a:headEnd/>
            <a:tailEnd/>
          </a:ln>
        </p:spPr>
        <p:txBody>
          <a:bodyPr>
            <a:spAutoFit/>
          </a:bodyPr>
          <a:lstStyle/>
          <a:p>
            <a:pPr>
              <a:lnSpc>
                <a:spcPct val="120000"/>
              </a:lnSpc>
              <a:spcBef>
                <a:spcPct val="60000"/>
              </a:spcBef>
              <a:buFont typeface="Wingdings" pitchFamily="2" charset="2"/>
              <a:buChar char="Ø"/>
            </a:pPr>
            <a:r>
              <a:rPr kumimoji="1" lang="zh-CN" altLang="en-GB" sz="2400" b="1">
                <a:solidFill>
                  <a:schemeClr val="hlink"/>
                </a:solidFill>
                <a:latin typeface="楷体_GB2312" pitchFamily="49" charset="-122"/>
                <a:ea typeface="楷体_GB2312" pitchFamily="49" charset="-122"/>
              </a:rPr>
              <a:t>葡萄糖经转化为</a:t>
            </a:r>
            <a:r>
              <a:rPr kumimoji="1" lang="en-US" altLang="zh-CN" sz="2400" b="1">
                <a:solidFill>
                  <a:schemeClr val="hlink"/>
                </a:solidFill>
                <a:latin typeface="楷体_GB2312" pitchFamily="49" charset="-122"/>
                <a:ea typeface="楷体_GB2312" pitchFamily="49" charset="-122"/>
              </a:rPr>
              <a:t>2-</a:t>
            </a:r>
            <a:r>
              <a:rPr kumimoji="1" lang="zh-CN" altLang="en-US" sz="2400" b="1">
                <a:solidFill>
                  <a:schemeClr val="hlink"/>
                </a:solidFill>
                <a:latin typeface="楷体_GB2312" pitchFamily="49" charset="-122"/>
                <a:ea typeface="楷体_GB2312" pitchFamily="49" charset="-122"/>
              </a:rPr>
              <a:t>酮</a:t>
            </a:r>
            <a:r>
              <a:rPr kumimoji="1" lang="en-US" altLang="zh-CN" sz="2400" b="1">
                <a:solidFill>
                  <a:schemeClr val="hlink"/>
                </a:solidFill>
                <a:latin typeface="楷体_GB2312" pitchFamily="49" charset="-122"/>
                <a:ea typeface="楷体_GB2312" pitchFamily="49" charset="-122"/>
              </a:rPr>
              <a:t>-3-</a:t>
            </a:r>
            <a:r>
              <a:rPr kumimoji="1" lang="zh-CN" altLang="en-US" sz="2400" b="1">
                <a:solidFill>
                  <a:schemeClr val="hlink"/>
                </a:solidFill>
                <a:latin typeface="楷体_GB2312" pitchFamily="49" charset="-122"/>
                <a:ea typeface="楷体_GB2312" pitchFamily="49" charset="-122"/>
              </a:rPr>
              <a:t>脱氧</a:t>
            </a:r>
            <a:r>
              <a:rPr kumimoji="1" lang="en-US" altLang="zh-CN" sz="2400" b="1">
                <a:solidFill>
                  <a:schemeClr val="hlink"/>
                </a:solidFill>
                <a:latin typeface="楷体_GB2312" pitchFamily="49" charset="-122"/>
                <a:ea typeface="楷体_GB2312" pitchFamily="49" charset="-122"/>
              </a:rPr>
              <a:t>-6-</a:t>
            </a:r>
            <a:r>
              <a:rPr kumimoji="1" lang="zh-CN" altLang="en-US" sz="2400" b="1">
                <a:solidFill>
                  <a:schemeClr val="hlink"/>
                </a:solidFill>
                <a:latin typeface="楷体_GB2312" pitchFamily="49" charset="-122"/>
                <a:ea typeface="楷体_GB2312" pitchFamily="49" charset="-122"/>
              </a:rPr>
              <a:t>磷酸葡萄糖酸后，经脱氧     酮糖酸醛缩酶催化，裂解成丙酮酸和</a:t>
            </a:r>
            <a:r>
              <a:rPr kumimoji="1" lang="en-US" altLang="zh-CN" sz="2400" b="1">
                <a:solidFill>
                  <a:schemeClr val="hlink"/>
                </a:solidFill>
                <a:latin typeface="楷体_GB2312" pitchFamily="49" charset="-122"/>
                <a:ea typeface="楷体_GB2312" pitchFamily="49" charset="-122"/>
              </a:rPr>
              <a:t>3-</a:t>
            </a:r>
            <a:r>
              <a:rPr kumimoji="1" lang="zh-CN" altLang="en-US" sz="2400" b="1">
                <a:solidFill>
                  <a:schemeClr val="hlink"/>
                </a:solidFill>
                <a:latin typeface="楷体_GB2312" pitchFamily="49" charset="-122"/>
                <a:ea typeface="楷体_GB2312" pitchFamily="49" charset="-122"/>
              </a:rPr>
              <a:t>磷酸甘油醛， </a:t>
            </a:r>
            <a:r>
              <a:rPr kumimoji="1" lang="en-US" altLang="zh-CN" sz="2400" b="1">
                <a:solidFill>
                  <a:schemeClr val="hlink"/>
                </a:solidFill>
                <a:latin typeface="楷体_GB2312" pitchFamily="49" charset="-122"/>
                <a:ea typeface="楷体_GB2312" pitchFamily="49" charset="-122"/>
              </a:rPr>
              <a:t>3-</a:t>
            </a:r>
            <a:r>
              <a:rPr kumimoji="1" lang="zh-CN" altLang="en-US" sz="2400" b="1">
                <a:solidFill>
                  <a:schemeClr val="hlink"/>
                </a:solidFill>
                <a:latin typeface="楷体_GB2312" pitchFamily="49" charset="-122"/>
                <a:ea typeface="楷体_GB2312" pitchFamily="49" charset="-122"/>
              </a:rPr>
              <a:t>磷酸甘油醛再经</a:t>
            </a:r>
            <a:r>
              <a:rPr kumimoji="1" lang="en-US" altLang="zh-CN" sz="2400" b="1">
                <a:solidFill>
                  <a:schemeClr val="hlink"/>
                </a:solidFill>
                <a:latin typeface="Times New Roman" pitchFamily="18" charset="0"/>
                <a:ea typeface="楷体_GB2312" pitchFamily="49" charset="-122"/>
              </a:rPr>
              <a:t>EMP</a:t>
            </a:r>
            <a:r>
              <a:rPr kumimoji="1" lang="zh-CN" altLang="en-US" sz="2400" b="1">
                <a:solidFill>
                  <a:schemeClr val="hlink"/>
                </a:solidFill>
                <a:latin typeface="Times New Roman" pitchFamily="18" charset="0"/>
                <a:ea typeface="楷体_GB2312" pitchFamily="49" charset="-122"/>
              </a:rPr>
              <a:t>途径</a:t>
            </a:r>
            <a:r>
              <a:rPr kumimoji="1" lang="zh-CN" altLang="en-US" sz="2400" b="1">
                <a:solidFill>
                  <a:schemeClr val="hlink"/>
                </a:solidFill>
                <a:latin typeface="楷体_GB2312" pitchFamily="49" charset="-122"/>
                <a:ea typeface="楷体_GB2312" pitchFamily="49" charset="-122"/>
              </a:rPr>
              <a:t>转化成为丙酮酸。结果是</a:t>
            </a:r>
            <a:r>
              <a:rPr kumimoji="1" lang="en-US" altLang="zh-CN" sz="2400" b="1">
                <a:solidFill>
                  <a:schemeClr val="hlink"/>
                </a:solidFill>
                <a:latin typeface="楷体_GB2312" pitchFamily="49" charset="-122"/>
                <a:ea typeface="楷体_GB2312" pitchFamily="49" charset="-122"/>
              </a:rPr>
              <a:t>1</a:t>
            </a:r>
            <a:r>
              <a:rPr kumimoji="1" lang="zh-CN" altLang="en-US" sz="2400" b="1">
                <a:solidFill>
                  <a:schemeClr val="hlink"/>
                </a:solidFill>
                <a:latin typeface="楷体_GB2312" pitchFamily="49" charset="-122"/>
                <a:ea typeface="楷体_GB2312" pitchFamily="49" charset="-122"/>
              </a:rPr>
              <a:t>分子葡萄糖产生</a:t>
            </a:r>
            <a:r>
              <a:rPr kumimoji="1" lang="en-US" altLang="zh-CN" sz="2400" b="1">
                <a:solidFill>
                  <a:schemeClr val="hlink"/>
                </a:solidFill>
                <a:latin typeface="楷体_GB2312" pitchFamily="49" charset="-122"/>
                <a:ea typeface="楷体_GB2312" pitchFamily="49" charset="-122"/>
              </a:rPr>
              <a:t>2</a:t>
            </a:r>
            <a:r>
              <a:rPr kumimoji="1" lang="zh-CN" altLang="en-US" sz="2400" b="1">
                <a:solidFill>
                  <a:schemeClr val="hlink"/>
                </a:solidFill>
                <a:latin typeface="楷体_GB2312" pitchFamily="49" charset="-122"/>
                <a:ea typeface="楷体_GB2312" pitchFamily="49" charset="-122"/>
              </a:rPr>
              <a:t>分子丙酮酸，</a:t>
            </a:r>
            <a:r>
              <a:rPr kumimoji="1" lang="en-US" altLang="zh-CN" sz="2400" b="1">
                <a:solidFill>
                  <a:schemeClr val="hlink"/>
                </a:solidFill>
                <a:latin typeface="楷体_GB2312" pitchFamily="49" charset="-122"/>
                <a:ea typeface="楷体_GB2312" pitchFamily="49" charset="-122"/>
              </a:rPr>
              <a:t>1</a:t>
            </a:r>
            <a:r>
              <a:rPr kumimoji="1" lang="zh-CN" altLang="en-US" sz="2400" b="1">
                <a:solidFill>
                  <a:schemeClr val="hlink"/>
                </a:solidFill>
                <a:latin typeface="楷体_GB2312" pitchFamily="49" charset="-122"/>
                <a:ea typeface="楷体_GB2312" pitchFamily="49" charset="-122"/>
              </a:rPr>
              <a:t>分子</a:t>
            </a:r>
            <a:r>
              <a:rPr kumimoji="1" lang="en-US" altLang="zh-CN" sz="2400" b="1">
                <a:solidFill>
                  <a:schemeClr val="hlink"/>
                </a:solidFill>
                <a:latin typeface="楷体_GB2312" pitchFamily="49" charset="-122"/>
                <a:ea typeface="楷体_GB2312" pitchFamily="49" charset="-122"/>
              </a:rPr>
              <a:t>ATP</a:t>
            </a:r>
            <a:r>
              <a:rPr kumimoji="1" lang="zh-CN" altLang="en-US" sz="2400" b="1">
                <a:solidFill>
                  <a:schemeClr val="hlink"/>
                </a:solidFill>
                <a:latin typeface="楷体_GB2312" pitchFamily="49" charset="-122"/>
                <a:ea typeface="楷体_GB2312" pitchFamily="49" charset="-122"/>
              </a:rPr>
              <a:t>。</a:t>
            </a:r>
          </a:p>
          <a:p>
            <a:pPr>
              <a:lnSpc>
                <a:spcPct val="120000"/>
              </a:lnSpc>
              <a:spcBef>
                <a:spcPct val="60000"/>
              </a:spcBef>
              <a:buFont typeface="Wingdings" pitchFamily="2" charset="2"/>
              <a:buChar char="Ø"/>
            </a:pPr>
            <a:r>
              <a:rPr kumimoji="1" lang="en-US" altLang="zh-CN" sz="2400" b="1">
                <a:solidFill>
                  <a:schemeClr val="hlink"/>
                </a:solidFill>
                <a:latin typeface="Times New Roman" pitchFamily="18" charset="0"/>
                <a:ea typeface="楷体_GB2312" pitchFamily="49" charset="-122"/>
              </a:rPr>
              <a:t>ED</a:t>
            </a:r>
            <a:r>
              <a:rPr kumimoji="1" lang="zh-CN" altLang="en-US" sz="2400" b="1">
                <a:solidFill>
                  <a:schemeClr val="hlink"/>
                </a:solidFill>
                <a:latin typeface="Times New Roman" pitchFamily="18" charset="0"/>
                <a:ea typeface="楷体_GB2312" pitchFamily="49" charset="-122"/>
              </a:rPr>
              <a:t>途径的特征反应是</a:t>
            </a:r>
            <a:r>
              <a:rPr kumimoji="1" lang="zh-CN" altLang="zh-CN" sz="2400" b="1">
                <a:solidFill>
                  <a:schemeClr val="hlink"/>
                </a:solidFill>
                <a:latin typeface="Times New Roman" pitchFamily="18" charset="0"/>
                <a:ea typeface="楷体_GB2312" pitchFamily="49" charset="-122"/>
              </a:rPr>
              <a:t>关键中间代谢物</a:t>
            </a:r>
            <a:r>
              <a:rPr kumimoji="1" lang="en-US" altLang="zh-CN" sz="2400" b="1">
                <a:solidFill>
                  <a:schemeClr val="hlink"/>
                </a:solidFill>
                <a:latin typeface="Times New Roman" pitchFamily="18" charset="0"/>
                <a:ea typeface="楷体_GB2312" pitchFamily="49" charset="-122"/>
              </a:rPr>
              <a:t>2-</a:t>
            </a:r>
            <a:r>
              <a:rPr kumimoji="1" lang="zh-CN" altLang="en-US" sz="2400" b="1">
                <a:solidFill>
                  <a:schemeClr val="hlink"/>
                </a:solidFill>
                <a:latin typeface="Times New Roman" pitchFamily="18" charset="0"/>
                <a:ea typeface="楷体_GB2312" pitchFamily="49" charset="-122"/>
              </a:rPr>
              <a:t>酮</a:t>
            </a:r>
            <a:r>
              <a:rPr kumimoji="1" lang="en-US" altLang="zh-CN" sz="2400" b="1">
                <a:solidFill>
                  <a:schemeClr val="hlink"/>
                </a:solidFill>
                <a:latin typeface="Times New Roman" pitchFamily="18" charset="0"/>
                <a:ea typeface="楷体_GB2312" pitchFamily="49" charset="-122"/>
              </a:rPr>
              <a:t>-3-</a:t>
            </a:r>
            <a:r>
              <a:rPr kumimoji="1" lang="zh-CN" altLang="en-US" sz="2400" b="1">
                <a:solidFill>
                  <a:schemeClr val="hlink"/>
                </a:solidFill>
                <a:latin typeface="Times New Roman" pitchFamily="18" charset="0"/>
                <a:ea typeface="楷体_GB2312" pitchFamily="49" charset="-122"/>
              </a:rPr>
              <a:t>脱氧</a:t>
            </a:r>
            <a:r>
              <a:rPr kumimoji="1" lang="en-US" altLang="zh-CN" sz="2400" b="1">
                <a:solidFill>
                  <a:schemeClr val="hlink"/>
                </a:solidFill>
                <a:latin typeface="Times New Roman" pitchFamily="18" charset="0"/>
                <a:ea typeface="楷体_GB2312" pitchFamily="49" charset="-122"/>
              </a:rPr>
              <a:t>-6-</a:t>
            </a:r>
            <a:r>
              <a:rPr kumimoji="1" lang="zh-CN" altLang="en-US" sz="2400" b="1">
                <a:solidFill>
                  <a:schemeClr val="hlink"/>
                </a:solidFill>
                <a:latin typeface="Times New Roman" pitchFamily="18" charset="0"/>
                <a:ea typeface="楷体_GB2312" pitchFamily="49" charset="-122"/>
              </a:rPr>
              <a:t>磷酸葡萄糖酸（</a:t>
            </a:r>
            <a:r>
              <a:rPr kumimoji="1" lang="en-US" altLang="zh-CN" sz="2400" b="1">
                <a:solidFill>
                  <a:schemeClr val="hlink"/>
                </a:solidFill>
                <a:latin typeface="Times New Roman" pitchFamily="18" charset="0"/>
                <a:ea typeface="楷体_GB2312" pitchFamily="49" charset="-122"/>
              </a:rPr>
              <a:t>KDPG</a:t>
            </a:r>
            <a:r>
              <a:rPr kumimoji="1" lang="zh-CN" altLang="en-US" sz="2400" b="1">
                <a:solidFill>
                  <a:schemeClr val="hlink"/>
                </a:solidFill>
                <a:latin typeface="Times New Roman" pitchFamily="18" charset="0"/>
                <a:ea typeface="楷体_GB2312" pitchFamily="49" charset="-122"/>
              </a:rPr>
              <a:t>）裂解为丙酮酸和</a:t>
            </a:r>
            <a:r>
              <a:rPr kumimoji="1" lang="en-US" altLang="zh-CN" sz="2400" b="1">
                <a:solidFill>
                  <a:schemeClr val="hlink"/>
                </a:solidFill>
                <a:latin typeface="Times New Roman" pitchFamily="18" charset="0"/>
                <a:ea typeface="楷体_GB2312" pitchFamily="49" charset="-122"/>
              </a:rPr>
              <a:t>3-</a:t>
            </a:r>
            <a:r>
              <a:rPr kumimoji="1" lang="zh-CN" altLang="en-US" sz="2400" b="1">
                <a:solidFill>
                  <a:schemeClr val="hlink"/>
                </a:solidFill>
                <a:latin typeface="Times New Roman" pitchFamily="18" charset="0"/>
                <a:ea typeface="楷体_GB2312" pitchFamily="49" charset="-122"/>
              </a:rPr>
              <a:t>磷酸甘油醛。</a:t>
            </a:r>
            <a:r>
              <a:rPr kumimoji="1" lang="en-US" altLang="zh-CN" sz="2400" b="1">
                <a:solidFill>
                  <a:schemeClr val="hlink"/>
                </a:solidFill>
                <a:latin typeface="Times New Roman" pitchFamily="18" charset="0"/>
                <a:ea typeface="楷体_GB2312" pitchFamily="49" charset="-122"/>
              </a:rPr>
              <a:t>ED</a:t>
            </a:r>
            <a:r>
              <a:rPr kumimoji="1" lang="zh-CN" altLang="en-US" sz="2400" b="1">
                <a:solidFill>
                  <a:schemeClr val="hlink"/>
                </a:solidFill>
                <a:latin typeface="Times New Roman" pitchFamily="18" charset="0"/>
                <a:ea typeface="楷体_GB2312" pitchFamily="49" charset="-122"/>
              </a:rPr>
              <a:t>途径的特征酶是</a:t>
            </a:r>
            <a:r>
              <a:rPr kumimoji="1" lang="en-US" altLang="zh-CN" sz="2400" b="1">
                <a:solidFill>
                  <a:schemeClr val="hlink"/>
                </a:solidFill>
                <a:latin typeface="Times New Roman" pitchFamily="18" charset="0"/>
                <a:ea typeface="楷体_GB2312" pitchFamily="49" charset="-122"/>
              </a:rPr>
              <a:t>KDPG</a:t>
            </a:r>
            <a:r>
              <a:rPr kumimoji="1" lang="zh-CN" altLang="en-US" sz="2400" b="1">
                <a:solidFill>
                  <a:schemeClr val="hlink"/>
                </a:solidFill>
                <a:latin typeface="Times New Roman" pitchFamily="18" charset="0"/>
                <a:ea typeface="楷体_GB2312" pitchFamily="49" charset="-122"/>
              </a:rPr>
              <a:t>醛缩酶</a:t>
            </a:r>
            <a:r>
              <a:rPr kumimoji="1" lang="en-US" altLang="zh-CN" sz="2400" b="1">
                <a:solidFill>
                  <a:schemeClr val="hlink"/>
                </a:solidFill>
                <a:latin typeface="Times New Roman" pitchFamily="18" charset="0"/>
                <a:ea typeface="楷体_GB2312" pitchFamily="49" charset="-122"/>
              </a:rPr>
              <a:t>.</a:t>
            </a:r>
            <a:endParaRPr kumimoji="1" lang="en-US" altLang="zh-CN" sz="2400" b="1">
              <a:solidFill>
                <a:schemeClr val="hlink"/>
              </a:solidFill>
              <a:latin typeface="楷体_GB2312" pitchFamily="49" charset="-122"/>
              <a:ea typeface="楷体_GB2312" pitchFamily="49" charset="-122"/>
            </a:endParaRPr>
          </a:p>
          <a:p>
            <a:pPr>
              <a:lnSpc>
                <a:spcPct val="120000"/>
              </a:lnSpc>
              <a:spcBef>
                <a:spcPct val="60000"/>
              </a:spcBef>
              <a:buFont typeface="Wingdings" pitchFamily="2" charset="2"/>
              <a:buChar char="Ø"/>
            </a:pPr>
            <a:r>
              <a:rPr kumimoji="1" lang="zh-CN" altLang="zh-CN" sz="2400" b="1">
                <a:solidFill>
                  <a:schemeClr val="hlink"/>
                </a:solidFill>
                <a:latin typeface="Times New Roman" pitchFamily="18" charset="0"/>
                <a:ea typeface="楷体_GB2312" pitchFamily="49" charset="-122"/>
              </a:rPr>
              <a:t>反应步骤简单，产能效率低</a:t>
            </a:r>
            <a:r>
              <a:rPr kumimoji="1" lang="en-US" altLang="zh-CN" sz="2400" b="1">
                <a:solidFill>
                  <a:schemeClr val="hlink"/>
                </a:solidFill>
                <a:latin typeface="Times New Roman" pitchFamily="18" charset="0"/>
                <a:ea typeface="楷体_GB2312" pitchFamily="49" charset="-122"/>
              </a:rPr>
              <a:t>.</a:t>
            </a:r>
          </a:p>
          <a:p>
            <a:pPr>
              <a:lnSpc>
                <a:spcPct val="120000"/>
              </a:lnSpc>
              <a:spcBef>
                <a:spcPct val="60000"/>
              </a:spcBef>
              <a:buFont typeface="Wingdings" pitchFamily="2" charset="2"/>
              <a:buChar char="Ø"/>
            </a:pPr>
            <a:r>
              <a:rPr kumimoji="1" lang="en-US" altLang="zh-CN" sz="2400" b="1">
                <a:solidFill>
                  <a:schemeClr val="hlink"/>
                </a:solidFill>
                <a:latin typeface="Times New Roman" pitchFamily="18" charset="0"/>
                <a:ea typeface="楷体_GB2312" pitchFamily="49" charset="-122"/>
              </a:rPr>
              <a:t> </a:t>
            </a:r>
            <a:r>
              <a:rPr kumimoji="1" lang="zh-CN" altLang="en-US" sz="2400" b="1">
                <a:solidFill>
                  <a:schemeClr val="hlink"/>
                </a:solidFill>
                <a:latin typeface="Times New Roman" pitchFamily="18" charset="0"/>
                <a:ea typeface="楷体_GB2312" pitchFamily="49" charset="-122"/>
              </a:rPr>
              <a:t>此途径可与</a:t>
            </a:r>
            <a:r>
              <a:rPr kumimoji="1" lang="en-US" altLang="zh-CN" sz="2400" b="1">
                <a:solidFill>
                  <a:schemeClr val="hlink"/>
                </a:solidFill>
                <a:latin typeface="Times New Roman" pitchFamily="18" charset="0"/>
                <a:ea typeface="楷体_GB2312" pitchFamily="49" charset="-122"/>
              </a:rPr>
              <a:t>EMP</a:t>
            </a:r>
            <a:r>
              <a:rPr kumimoji="1" lang="zh-CN" altLang="en-US" sz="2400" b="1">
                <a:solidFill>
                  <a:schemeClr val="hlink"/>
                </a:solidFill>
                <a:latin typeface="Times New Roman" pitchFamily="18" charset="0"/>
                <a:ea typeface="楷体_GB2312" pitchFamily="49" charset="-122"/>
              </a:rPr>
              <a:t>途径、</a:t>
            </a:r>
            <a:r>
              <a:rPr kumimoji="1" lang="en-US" altLang="zh-CN" sz="2400" b="1">
                <a:solidFill>
                  <a:schemeClr val="hlink"/>
                </a:solidFill>
                <a:latin typeface="Times New Roman" pitchFamily="18" charset="0"/>
                <a:ea typeface="楷体_GB2312" pitchFamily="49" charset="-122"/>
              </a:rPr>
              <a:t>HMP</a:t>
            </a:r>
            <a:r>
              <a:rPr kumimoji="1" lang="zh-CN" altLang="en-US" sz="2400" b="1">
                <a:solidFill>
                  <a:schemeClr val="hlink"/>
                </a:solidFill>
                <a:latin typeface="Times New Roman" pitchFamily="18" charset="0"/>
                <a:ea typeface="楷体_GB2312" pitchFamily="49" charset="-122"/>
              </a:rPr>
              <a:t>途径和</a:t>
            </a:r>
            <a:r>
              <a:rPr kumimoji="1" lang="en-US" altLang="zh-CN" sz="2400" b="1">
                <a:solidFill>
                  <a:schemeClr val="hlink"/>
                </a:solidFill>
                <a:latin typeface="Times New Roman" pitchFamily="18" charset="0"/>
                <a:ea typeface="楷体_GB2312" pitchFamily="49" charset="-122"/>
              </a:rPr>
              <a:t>TCA</a:t>
            </a:r>
            <a:r>
              <a:rPr kumimoji="1" lang="zh-CN" altLang="en-US" sz="2400" b="1">
                <a:solidFill>
                  <a:schemeClr val="hlink"/>
                </a:solidFill>
                <a:latin typeface="Times New Roman" pitchFamily="18" charset="0"/>
                <a:ea typeface="楷体_GB2312" pitchFamily="49" charset="-122"/>
              </a:rPr>
              <a:t>循环相连接，可互相协调以满足微生物对能量、还原力和不同中间代谢物的需要。好氧时与</a:t>
            </a:r>
            <a:r>
              <a:rPr kumimoji="1" lang="en-US" altLang="zh-CN" sz="2400" b="1">
                <a:solidFill>
                  <a:schemeClr val="hlink"/>
                </a:solidFill>
                <a:latin typeface="Times New Roman" pitchFamily="18" charset="0"/>
                <a:ea typeface="楷体_GB2312" pitchFamily="49" charset="-122"/>
              </a:rPr>
              <a:t>TCA</a:t>
            </a:r>
            <a:r>
              <a:rPr kumimoji="1" lang="zh-CN" altLang="en-US" sz="2400" b="1">
                <a:solidFill>
                  <a:schemeClr val="hlink"/>
                </a:solidFill>
                <a:latin typeface="Times New Roman" pitchFamily="18" charset="0"/>
                <a:ea typeface="楷体_GB2312" pitchFamily="49" charset="-122"/>
              </a:rPr>
              <a:t>循环相连，厌氧时进行乙醇发酵</a:t>
            </a:r>
            <a:r>
              <a:rPr kumimoji="1" lang="en-US" altLang="zh-CN" sz="2400" b="1">
                <a:solidFill>
                  <a:schemeClr val="hlink"/>
                </a:solidFill>
                <a:latin typeface="Times New Roman"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44">
                                            <p:txEl>
                                              <p:pRg st="0" end="0"/>
                                            </p:txEl>
                                          </p:spTgt>
                                        </p:tgtEl>
                                        <p:attrNameLst>
                                          <p:attrName>style.visibility</p:attrName>
                                        </p:attrNameLst>
                                      </p:cBhvr>
                                      <p:to>
                                        <p:strVal val="visible"/>
                                      </p:to>
                                    </p:set>
                                    <p:animEffect transition="in" filter="blinds(horizontal)">
                                      <p:cBhvr>
                                        <p:cTn id="7" dur="500"/>
                                        <p:tgtEl>
                                          <p:spTgt spid="47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44">
                                            <p:txEl>
                                              <p:pRg st="1" end="1"/>
                                            </p:txEl>
                                          </p:spTgt>
                                        </p:tgtEl>
                                        <p:attrNameLst>
                                          <p:attrName>style.visibility</p:attrName>
                                        </p:attrNameLst>
                                      </p:cBhvr>
                                      <p:to>
                                        <p:strVal val="visible"/>
                                      </p:to>
                                    </p:set>
                                    <p:animEffect transition="in" filter="blinds(horizontal)">
                                      <p:cBhvr>
                                        <p:cTn id="12" dur="500"/>
                                        <p:tgtEl>
                                          <p:spTgt spid="47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44">
                                            <p:txEl>
                                              <p:pRg st="2" end="2"/>
                                            </p:txEl>
                                          </p:spTgt>
                                        </p:tgtEl>
                                        <p:attrNameLst>
                                          <p:attrName>style.visibility</p:attrName>
                                        </p:attrNameLst>
                                      </p:cBhvr>
                                      <p:to>
                                        <p:strVal val="visible"/>
                                      </p:to>
                                    </p:set>
                                    <p:animEffect transition="in" filter="blinds(horizontal)">
                                      <p:cBhvr>
                                        <p:cTn id="17" dur="500"/>
                                        <p:tgtEl>
                                          <p:spTgt spid="47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44">
                                            <p:txEl>
                                              <p:pRg st="3" end="3"/>
                                            </p:txEl>
                                          </p:spTgt>
                                        </p:tgtEl>
                                        <p:attrNameLst>
                                          <p:attrName>style.visibility</p:attrName>
                                        </p:attrNameLst>
                                      </p:cBhvr>
                                      <p:to>
                                        <p:strVal val="visible"/>
                                      </p:to>
                                    </p:set>
                                    <p:animEffect transition="in" filter="blinds(horizontal)">
                                      <p:cBhvr>
                                        <p:cTn id="22" dur="500"/>
                                        <p:tgtEl>
                                          <p:spTgt spid="471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44"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0" y="4763"/>
          <a:ext cx="9144000" cy="6858000"/>
        </p:xfrm>
        <a:graphic>
          <a:graphicData uri="http://schemas.openxmlformats.org/presentationml/2006/ole">
            <p:oleObj spid="_x0000_s4098" name="Slide"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476250"/>
            <a:ext cx="8229600" cy="1143000"/>
          </a:xfrm>
          <a:prstGeom prst="rect">
            <a:avLst/>
          </a:prstGeom>
          <a:noFill/>
          <a:ln w="9525">
            <a:noFill/>
            <a:miter lim="800000"/>
            <a:headEnd/>
            <a:tailEnd/>
          </a:ln>
        </p:spPr>
        <p:txBody>
          <a:bodyPr anchor="ctr"/>
          <a:lstStyle/>
          <a:p>
            <a:pPr algn="ctr"/>
            <a:endParaRPr lang="zh-CN" altLang="zh-CN" sz="3600" b="1">
              <a:latin typeface="楷体_GB2312" pitchFamily="49" charset="-122"/>
              <a:ea typeface="楷体_GB2312" pitchFamily="49" charset="-122"/>
            </a:endParaRPr>
          </a:p>
        </p:txBody>
      </p:sp>
      <p:sp>
        <p:nvSpPr>
          <p:cNvPr id="15363" name="Rectangle 5"/>
          <p:cNvSpPr>
            <a:spLocks noChangeArrowheads="1"/>
          </p:cNvSpPr>
          <p:nvPr/>
        </p:nvSpPr>
        <p:spPr bwMode="auto">
          <a:xfrm>
            <a:off x="539750" y="1916113"/>
            <a:ext cx="8135938" cy="3384550"/>
          </a:xfrm>
          <a:prstGeom prst="rect">
            <a:avLst/>
          </a:prstGeom>
          <a:noFill/>
          <a:ln w="28575">
            <a:solidFill>
              <a:srgbClr val="00CC00"/>
            </a:solidFill>
            <a:prstDash val="sysDot"/>
            <a:miter lim="800000"/>
            <a:headEnd/>
            <a:tailEnd/>
          </a:ln>
        </p:spPr>
        <p:txBody>
          <a:bodyPr/>
          <a:lstStyle/>
          <a:p>
            <a:pPr marL="342900" indent="-342900">
              <a:lnSpc>
                <a:spcPct val="120000"/>
              </a:lnSpc>
              <a:spcBef>
                <a:spcPct val="50000"/>
              </a:spcBef>
              <a:buFontTx/>
              <a:buChar char="•"/>
            </a:pPr>
            <a:r>
              <a:rPr lang="zh-CN" altLang="en-US" sz="2400" b="1">
                <a:solidFill>
                  <a:srgbClr val="0000FF"/>
                </a:solidFill>
                <a:latin typeface="楷体_GB2312" pitchFamily="49" charset="-122"/>
                <a:ea typeface="楷体_GB2312" pitchFamily="49" charset="-122"/>
              </a:rPr>
              <a:t>又称：</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异化作用</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a:t>
            </a:r>
          </a:p>
          <a:p>
            <a:pPr marL="342900" indent="-342900">
              <a:lnSpc>
                <a:spcPct val="120000"/>
              </a:lnSpc>
              <a:spcBef>
                <a:spcPct val="50000"/>
              </a:spcBef>
              <a:buFontTx/>
              <a:buChar char="•"/>
            </a:pPr>
            <a:r>
              <a:rPr lang="zh-CN" altLang="en-US" sz="2400" b="1">
                <a:solidFill>
                  <a:srgbClr val="0000FF"/>
                </a:solidFill>
                <a:latin typeface="楷体_GB2312" pitchFamily="49" charset="-122"/>
                <a:ea typeface="楷体_GB2312" pitchFamily="49" charset="-122"/>
              </a:rPr>
              <a:t>分解：生物体将体内或吸收入体内的物质分解。</a:t>
            </a:r>
          </a:p>
          <a:p>
            <a:pPr marL="342900" indent="-342900">
              <a:lnSpc>
                <a:spcPct val="120000"/>
              </a:lnSpc>
              <a:spcBef>
                <a:spcPct val="50000"/>
              </a:spcBef>
              <a:buFontTx/>
              <a:buChar char="•"/>
            </a:pPr>
            <a:r>
              <a:rPr lang="zh-CN" altLang="en-US" sz="2400" b="1">
                <a:solidFill>
                  <a:srgbClr val="0000FF"/>
                </a:solidFill>
                <a:latin typeface="楷体_GB2312" pitchFamily="49" charset="-122"/>
                <a:ea typeface="楷体_GB2312" pitchFamily="49" charset="-122"/>
              </a:rPr>
              <a:t>释放：在分解过程中向体内、外释放能量及小分子中间代谢物和还原力。</a:t>
            </a:r>
          </a:p>
          <a:p>
            <a:pPr marL="342900" indent="-342900">
              <a:lnSpc>
                <a:spcPct val="120000"/>
              </a:lnSpc>
              <a:spcBef>
                <a:spcPct val="50000"/>
              </a:spcBef>
              <a:buFontTx/>
              <a:buChar char="•"/>
            </a:pPr>
            <a:r>
              <a:rPr lang="zh-CN" altLang="en-US" sz="2400" b="1">
                <a:solidFill>
                  <a:srgbClr val="0000FF"/>
                </a:solidFill>
                <a:latin typeface="楷体_GB2312" pitchFamily="49" charset="-122"/>
                <a:ea typeface="楷体_GB2312" pitchFamily="49" charset="-122"/>
              </a:rPr>
              <a:t>排泄：将生命活动过程中的代谢产物、废物排泄出体外。</a:t>
            </a:r>
          </a:p>
        </p:txBody>
      </p:sp>
      <p:sp>
        <p:nvSpPr>
          <p:cNvPr id="15364" name="Rectangle 6"/>
          <p:cNvSpPr>
            <a:spLocks noChangeArrowheads="1"/>
          </p:cNvSpPr>
          <p:nvPr/>
        </p:nvSpPr>
        <p:spPr bwMode="auto">
          <a:xfrm>
            <a:off x="1403350" y="333375"/>
            <a:ext cx="6192838" cy="1143000"/>
          </a:xfrm>
          <a:prstGeom prst="rect">
            <a:avLst/>
          </a:prstGeom>
          <a:solidFill>
            <a:srgbClr val="A6F6F8"/>
          </a:solidFill>
          <a:ln w="9525" cap="rnd">
            <a:solidFill>
              <a:srgbClr val="CC0066"/>
            </a:solidFill>
            <a:prstDash val="sysDot"/>
            <a:miter lim="800000"/>
            <a:headEnd/>
            <a:tailEnd/>
          </a:ln>
        </p:spPr>
        <p:txBody>
          <a:bodyPr anchor="ctr"/>
          <a:lstStyle/>
          <a:p>
            <a:pPr algn="ctr"/>
            <a:r>
              <a:rPr lang="en-US" altLang="zh-CN" sz="3600" b="1" dirty="0">
                <a:latin typeface="楷体_GB2312" pitchFamily="49" charset="-122"/>
                <a:ea typeface="楷体_GB2312" pitchFamily="49" charset="-122"/>
              </a:rPr>
              <a:t/>
            </a:r>
            <a:br>
              <a:rPr lang="en-US" altLang="zh-CN" sz="3600" b="1" dirty="0">
                <a:latin typeface="楷体_GB2312" pitchFamily="49" charset="-122"/>
                <a:ea typeface="楷体_GB2312" pitchFamily="49" charset="-122"/>
              </a:rPr>
            </a:br>
            <a:r>
              <a:rPr lang="zh-CN" altLang="en-US" sz="3600" b="1" dirty="0">
                <a:solidFill>
                  <a:srgbClr val="FF0000"/>
                </a:solidFill>
                <a:latin typeface="楷体_GB2312" pitchFamily="49" charset="-122"/>
                <a:ea typeface="楷体_GB2312" pitchFamily="49" charset="-122"/>
              </a:rPr>
              <a:t>分解代谢 </a:t>
            </a:r>
            <a:r>
              <a:rPr lang="en-US" altLang="zh-CN" sz="3600" b="1" dirty="0">
                <a:solidFill>
                  <a:srgbClr val="FF0000"/>
                </a:solidFill>
                <a:latin typeface="楷体_GB2312" pitchFamily="49" charset="-122"/>
                <a:ea typeface="楷体_GB2312" pitchFamily="49" charset="-122"/>
              </a:rPr>
              <a:t>(Catabolism)</a:t>
            </a:r>
            <a:br>
              <a:rPr lang="en-US" altLang="zh-CN" sz="3600" b="1" dirty="0">
                <a:solidFill>
                  <a:srgbClr val="FF0000"/>
                </a:solidFill>
                <a:latin typeface="楷体_GB2312" pitchFamily="49" charset="-122"/>
                <a:ea typeface="楷体_GB2312" pitchFamily="49" charset="-122"/>
              </a:rPr>
            </a:br>
            <a:endParaRPr lang="en-US" altLang="zh-CN" sz="36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ChangeArrowheads="1"/>
          </p:cNvSpPr>
          <p:nvPr/>
        </p:nvSpPr>
        <p:spPr bwMode="auto">
          <a:xfrm>
            <a:off x="323850" y="404813"/>
            <a:ext cx="8229600" cy="3429000"/>
          </a:xfrm>
          <a:prstGeom prst="rect">
            <a:avLst/>
          </a:prstGeom>
          <a:noFill/>
          <a:ln w="9525">
            <a:noFill/>
            <a:miter lim="800000"/>
            <a:headEnd/>
            <a:tailEnd/>
          </a:ln>
        </p:spPr>
        <p:txBody>
          <a:bodyPr/>
          <a:lstStyle/>
          <a:p>
            <a:pPr marL="342900" indent="-342900">
              <a:spcBef>
                <a:spcPct val="20000"/>
              </a:spcBef>
            </a:pPr>
            <a:r>
              <a:rPr lang="en-US" altLang="zh-CN" sz="4000" b="1">
                <a:solidFill>
                  <a:srgbClr val="CFAD2F"/>
                </a:solidFill>
                <a:latin typeface="宋体" pitchFamily="2" charset="-122"/>
              </a:rPr>
              <a:t>  </a:t>
            </a:r>
            <a:r>
              <a:rPr lang="zh-CN" altLang="en-US" sz="4000" b="1">
                <a:solidFill>
                  <a:srgbClr val="CFAD2F"/>
                </a:solidFill>
                <a:latin typeface="宋体" pitchFamily="2" charset="-122"/>
              </a:rPr>
              <a:t>丙酮酸的代谢的多样性</a:t>
            </a:r>
            <a:r>
              <a:rPr lang="zh-CN" altLang="en-US" sz="4000" b="1">
                <a:solidFill>
                  <a:schemeClr val="accent1"/>
                </a:solidFill>
                <a:latin typeface="宋体" pitchFamily="2" charset="-122"/>
              </a:rPr>
              <a:t>  </a:t>
            </a:r>
          </a:p>
          <a:p>
            <a:pPr marL="342900" indent="-342900">
              <a:spcBef>
                <a:spcPct val="20000"/>
              </a:spcBef>
            </a:pPr>
            <a:endParaRPr lang="zh-CN" altLang="en-US" sz="4000" b="1">
              <a:solidFill>
                <a:schemeClr val="accent1"/>
              </a:solidFill>
              <a:latin typeface="宋体" pitchFamily="2" charset="-122"/>
            </a:endParaRPr>
          </a:p>
          <a:p>
            <a:pPr marL="342900" indent="-342900">
              <a:spcBef>
                <a:spcPct val="20000"/>
              </a:spcBef>
            </a:pPr>
            <a:r>
              <a:rPr lang="en-US" altLang="zh-CN" sz="3200" b="1"/>
              <a:t>EMP </a:t>
            </a:r>
            <a:r>
              <a:rPr lang="zh-CN" altLang="en-US" sz="3200" b="1"/>
              <a:t>途径</a:t>
            </a:r>
          </a:p>
          <a:p>
            <a:pPr marL="342900" indent="-342900">
              <a:spcBef>
                <a:spcPct val="20000"/>
              </a:spcBef>
            </a:pPr>
            <a:r>
              <a:rPr lang="zh-CN" altLang="en-US" sz="3200" b="1"/>
              <a:t>不完全 </a:t>
            </a:r>
            <a:r>
              <a:rPr lang="en-US" altLang="zh-CN" sz="3200" b="1"/>
              <a:t>PP </a:t>
            </a:r>
            <a:r>
              <a:rPr lang="zh-CN" altLang="en-US" sz="3200" b="1"/>
              <a:t>途径                     </a:t>
            </a:r>
            <a:r>
              <a:rPr lang="zh-CN" altLang="en-US" sz="4800" b="1"/>
              <a:t>丙酮酸</a:t>
            </a:r>
          </a:p>
          <a:p>
            <a:pPr marL="342900" indent="-342900">
              <a:spcBef>
                <a:spcPct val="20000"/>
              </a:spcBef>
            </a:pPr>
            <a:r>
              <a:rPr lang="en-US" altLang="zh-CN" sz="3200" b="1"/>
              <a:t>ED </a:t>
            </a:r>
            <a:r>
              <a:rPr lang="zh-CN" altLang="en-US" sz="3200" b="1"/>
              <a:t>途径            </a:t>
            </a:r>
          </a:p>
          <a:p>
            <a:pPr marL="342900" indent="-342900">
              <a:spcBef>
                <a:spcPct val="20000"/>
              </a:spcBef>
              <a:buFontTx/>
              <a:buChar char="•"/>
            </a:pPr>
            <a:endParaRPr lang="zh-CN" altLang="en-US" sz="3200" b="1"/>
          </a:p>
          <a:p>
            <a:pPr marL="342900" indent="-342900">
              <a:spcBef>
                <a:spcPct val="20000"/>
              </a:spcBef>
            </a:pPr>
            <a:r>
              <a:rPr lang="zh-CN" altLang="en-US" sz="2400" b="1"/>
              <a:t>①进入</a:t>
            </a:r>
            <a:r>
              <a:rPr lang="en-US" altLang="zh-CN" sz="2400" b="1"/>
              <a:t>TCA</a:t>
            </a:r>
            <a:r>
              <a:rPr lang="zh-CN" altLang="en-US" sz="2400" b="1"/>
              <a:t>（</a:t>
            </a:r>
            <a:r>
              <a:rPr lang="en-US" altLang="zh-CN" sz="2400" b="1"/>
              <a:t>Tricarboxylic acid cycle</a:t>
            </a:r>
            <a:r>
              <a:rPr lang="zh-CN" altLang="en-US" sz="2400" b="1"/>
              <a:t>）循环</a:t>
            </a:r>
          </a:p>
          <a:p>
            <a:pPr marL="342900" indent="-342900">
              <a:spcBef>
                <a:spcPct val="20000"/>
              </a:spcBef>
            </a:pPr>
            <a:r>
              <a:rPr lang="zh-CN" altLang="en-US" sz="2400" b="1"/>
              <a:t>    进一步氧化分解，产生还原力</a:t>
            </a:r>
            <a:r>
              <a:rPr lang="en-US" altLang="zh-CN" sz="2400" b="1"/>
              <a:t>NADPH</a:t>
            </a:r>
            <a:r>
              <a:rPr lang="en-US" altLang="zh-CN" sz="2400" b="1" baseline="-30000"/>
              <a:t>2</a:t>
            </a:r>
            <a:r>
              <a:rPr lang="zh-CN" altLang="en-US" sz="2400" b="1"/>
              <a:t>，</a:t>
            </a:r>
            <a:r>
              <a:rPr lang="en-US" altLang="zh-CN" sz="2400" b="1"/>
              <a:t>ATP </a:t>
            </a:r>
            <a:r>
              <a:rPr lang="zh-CN" altLang="en-US" sz="2400" b="1"/>
              <a:t>和合成代谢所需要的小分子</a:t>
            </a:r>
            <a:r>
              <a:rPr lang="en-US" altLang="zh-CN" sz="2400" b="1"/>
              <a:t>C </a:t>
            </a:r>
            <a:r>
              <a:rPr lang="zh-CN" altLang="en-US" sz="2400" b="1"/>
              <a:t>架。</a:t>
            </a:r>
          </a:p>
          <a:p>
            <a:pPr marL="342900" indent="-342900">
              <a:spcBef>
                <a:spcPct val="20000"/>
              </a:spcBef>
            </a:pPr>
            <a:r>
              <a:rPr lang="zh-CN" altLang="en-US" sz="2400" b="1"/>
              <a:t>②发酵作用</a:t>
            </a:r>
            <a:r>
              <a:rPr lang="en-US" altLang="zh-CN" sz="2400" b="1"/>
              <a:t>Fermatatiom</a:t>
            </a:r>
          </a:p>
          <a:p>
            <a:pPr marL="342900" indent="-342900">
              <a:spcBef>
                <a:spcPct val="20000"/>
              </a:spcBef>
            </a:pPr>
            <a:endParaRPr lang="en-US" altLang="zh-CN" sz="2400" b="1"/>
          </a:p>
        </p:txBody>
      </p:sp>
      <p:sp>
        <p:nvSpPr>
          <p:cNvPr id="57347" name="AutoShape 5"/>
          <p:cNvSpPr>
            <a:spLocks noChangeArrowheads="1"/>
          </p:cNvSpPr>
          <p:nvPr/>
        </p:nvSpPr>
        <p:spPr bwMode="auto">
          <a:xfrm>
            <a:off x="323850" y="1700213"/>
            <a:ext cx="4465638" cy="2087562"/>
          </a:xfrm>
          <a:prstGeom prst="rightArrowCallout">
            <a:avLst>
              <a:gd name="adj1" fmla="val 25000"/>
              <a:gd name="adj2" fmla="val 25000"/>
              <a:gd name="adj3" fmla="val 35653"/>
              <a:gd name="adj4" fmla="val 66667"/>
            </a:avLst>
          </a:prstGeom>
          <a:noFill/>
          <a:ln w="38100">
            <a:solidFill>
              <a:schemeClr val="accent1"/>
            </a:solidFill>
            <a:miter lim="800000"/>
            <a:headEnd/>
            <a:tailEnd/>
          </a:ln>
        </p:spPr>
        <p:txBody>
          <a:bodyPr wrap="none" anchor="ctr">
            <a:spAutoFit/>
          </a:bodyPr>
          <a:lstStyle/>
          <a:p>
            <a:endParaRPr lang="zh-CN" altLang="en-US"/>
          </a:p>
        </p:txBody>
      </p:sp>
      <p:sp>
        <p:nvSpPr>
          <p:cNvPr id="57348" name="AutoShape 6"/>
          <p:cNvSpPr>
            <a:spLocks noChangeArrowheads="1"/>
          </p:cNvSpPr>
          <p:nvPr/>
        </p:nvSpPr>
        <p:spPr bwMode="auto">
          <a:xfrm>
            <a:off x="5580063" y="1773238"/>
            <a:ext cx="2592387" cy="2160587"/>
          </a:xfrm>
          <a:prstGeom prst="downArrowCallout">
            <a:avLst>
              <a:gd name="adj1" fmla="val 29996"/>
              <a:gd name="adj2" fmla="val 29996"/>
              <a:gd name="adj3" fmla="val 16667"/>
              <a:gd name="adj4" fmla="val 66667"/>
            </a:avLst>
          </a:prstGeom>
          <a:noFill/>
          <a:ln w="9525">
            <a:noFill/>
            <a:miter lim="800000"/>
            <a:headEnd/>
            <a:tailEnd/>
          </a:ln>
        </p:spPr>
        <p:txBody>
          <a:bodyPr wrap="none" anchor="ctr">
            <a:spAutoFit/>
          </a:bodyPr>
          <a:lstStyle/>
          <a:p>
            <a:endParaRPr lang="zh-CN" altLang="en-US"/>
          </a:p>
        </p:txBody>
      </p:sp>
      <p:sp>
        <p:nvSpPr>
          <p:cNvPr id="57349" name="Oval 7"/>
          <p:cNvSpPr>
            <a:spLocks noChangeArrowheads="1"/>
          </p:cNvSpPr>
          <p:nvPr/>
        </p:nvSpPr>
        <p:spPr bwMode="auto">
          <a:xfrm>
            <a:off x="5003800" y="2205038"/>
            <a:ext cx="2808288" cy="1366837"/>
          </a:xfrm>
          <a:prstGeom prst="ellipse">
            <a:avLst/>
          </a:prstGeom>
          <a:noFill/>
          <a:ln w="38100">
            <a:solidFill>
              <a:srgbClr val="FF00FF"/>
            </a:solidFill>
            <a:round/>
            <a:headEnd/>
            <a:tailEnd/>
          </a:ln>
        </p:spPr>
        <p:txBody>
          <a:bodyPr wrap="none" anchor="ctr">
            <a:spAutoFit/>
          </a:bodyPr>
          <a:lstStyle/>
          <a:p>
            <a:endParaRPr lang="zh-CN" altLang="en-US"/>
          </a:p>
        </p:txBody>
      </p:sp>
      <p:sp>
        <p:nvSpPr>
          <p:cNvPr id="57350" name="Rectangle 8"/>
          <p:cNvSpPr>
            <a:spLocks noChangeArrowheads="1"/>
          </p:cNvSpPr>
          <p:nvPr/>
        </p:nvSpPr>
        <p:spPr bwMode="auto">
          <a:xfrm>
            <a:off x="323850" y="4221163"/>
            <a:ext cx="8424863" cy="1944687"/>
          </a:xfrm>
          <a:prstGeom prst="rect">
            <a:avLst/>
          </a:prstGeom>
          <a:noFill/>
          <a:ln w="28575">
            <a:solidFill>
              <a:srgbClr val="CCFF99"/>
            </a:solidFill>
            <a:miter lim="800000"/>
            <a:headEnd/>
            <a:tailEnd/>
          </a:ln>
        </p:spPr>
        <p:txBody>
          <a:bodyPr wrap="none" anchor="ctr">
            <a:spAutoFit/>
          </a:bodyPr>
          <a:lstStyle/>
          <a:p>
            <a:endParaRPr lang="zh-CN" altLang="en-US"/>
          </a:p>
        </p:txBody>
      </p:sp>
      <p:sp>
        <p:nvSpPr>
          <p:cNvPr id="57351" name="AutoShape 9"/>
          <p:cNvSpPr>
            <a:spLocks noChangeArrowheads="1"/>
          </p:cNvSpPr>
          <p:nvPr/>
        </p:nvSpPr>
        <p:spPr bwMode="auto">
          <a:xfrm>
            <a:off x="6156325" y="3644900"/>
            <a:ext cx="576263" cy="504825"/>
          </a:xfrm>
          <a:prstGeom prst="downArrow">
            <a:avLst>
              <a:gd name="adj1" fmla="val 50000"/>
              <a:gd name="adj2" fmla="val 25000"/>
            </a:avLst>
          </a:prstGeom>
          <a:solidFill>
            <a:srgbClr val="00FF00"/>
          </a:solidFill>
          <a:ln w="9525">
            <a:noFill/>
            <a:miter lim="800000"/>
            <a:headEnd/>
            <a:tailEnd/>
          </a:ln>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8"/>
          <p:cNvSpPr>
            <a:spLocks noChangeArrowheads="1"/>
          </p:cNvSpPr>
          <p:nvPr/>
        </p:nvSpPr>
        <p:spPr bwMode="auto">
          <a:xfrm>
            <a:off x="179388" y="3500438"/>
            <a:ext cx="8785225" cy="2952750"/>
          </a:xfrm>
          <a:prstGeom prst="roundRect">
            <a:avLst>
              <a:gd name="adj" fmla="val 16667"/>
            </a:avLst>
          </a:prstGeom>
          <a:solidFill>
            <a:srgbClr val="0000FF"/>
          </a:solidFill>
          <a:ln w="9525">
            <a:solidFill>
              <a:schemeClr val="tx1"/>
            </a:solidFill>
            <a:round/>
            <a:headEnd/>
            <a:tailEnd/>
          </a:ln>
        </p:spPr>
        <p:txBody>
          <a:bodyPr wrap="none" anchor="ctr"/>
          <a:lstStyle/>
          <a:p>
            <a:endParaRPr lang="zh-CN" altLang="en-US"/>
          </a:p>
        </p:txBody>
      </p:sp>
      <p:sp>
        <p:nvSpPr>
          <p:cNvPr id="50180" name="Rectangle 4"/>
          <p:cNvSpPr>
            <a:spLocks noChangeArrowheads="1"/>
          </p:cNvSpPr>
          <p:nvPr/>
        </p:nvSpPr>
        <p:spPr bwMode="auto">
          <a:xfrm>
            <a:off x="0" y="333375"/>
            <a:ext cx="7067550" cy="561975"/>
          </a:xfrm>
          <a:prstGeom prst="rect">
            <a:avLst/>
          </a:prstGeom>
          <a:noFill/>
          <a:ln w="9525">
            <a:noFill/>
            <a:miter lim="800000"/>
            <a:headEnd/>
            <a:tailEnd/>
          </a:ln>
          <a:effectLst/>
        </p:spPr>
        <p:txBody>
          <a:bodyPr anchor="ctr"/>
          <a:lstStyle/>
          <a:p>
            <a:pPr>
              <a:defRPr/>
            </a:pPr>
            <a:r>
              <a:rPr lang="en-US" altLang="zh-CN" sz="2800" b="1">
                <a:solidFill>
                  <a:schemeClr val="hlink"/>
                </a:solidFill>
                <a:effectLst>
                  <a:outerShdw blurRad="38100" dist="38100" dir="2700000" algn="tl">
                    <a:srgbClr val="C0C0C0"/>
                  </a:outerShdw>
                </a:effectLst>
              </a:rPr>
              <a:t>4</a:t>
            </a:r>
            <a:r>
              <a:rPr lang="zh-CN" altLang="en-US" sz="2800" b="1">
                <a:solidFill>
                  <a:schemeClr val="hlink"/>
                </a:solidFill>
                <a:effectLst>
                  <a:outerShdw blurRad="38100" dist="38100" dir="2700000" algn="tl">
                    <a:srgbClr val="C0C0C0"/>
                  </a:outerShdw>
                </a:effectLst>
              </a:rPr>
              <a:t>、</a:t>
            </a:r>
            <a:r>
              <a:rPr lang="en-US" altLang="zh-CN" sz="2800" b="1">
                <a:solidFill>
                  <a:schemeClr val="hlink"/>
                </a:solidFill>
                <a:effectLst>
                  <a:outerShdw blurRad="38100" dist="38100" dir="2700000" algn="tl">
                    <a:srgbClr val="C0C0C0"/>
                  </a:outerShdw>
                </a:effectLst>
              </a:rPr>
              <a:t>TCA</a:t>
            </a:r>
            <a:r>
              <a:rPr lang="zh-CN" altLang="en-US" sz="2800" b="1">
                <a:solidFill>
                  <a:schemeClr val="hlink"/>
                </a:solidFill>
                <a:effectLst>
                  <a:outerShdw blurRad="38100" dist="38100" dir="2700000" algn="tl">
                    <a:srgbClr val="C0C0C0"/>
                  </a:outerShdw>
                </a:effectLst>
              </a:rPr>
              <a:t>循环（</a:t>
            </a:r>
            <a:r>
              <a:rPr lang="en-US" altLang="zh-CN" sz="2800" b="1">
                <a:solidFill>
                  <a:schemeClr val="hlink"/>
                </a:solidFill>
                <a:effectLst>
                  <a:outerShdw blurRad="38100" dist="38100" dir="2700000" algn="tl">
                    <a:srgbClr val="C0C0C0"/>
                  </a:outerShdw>
                </a:effectLst>
              </a:rPr>
              <a:t>tricarboxylic acid cycle</a:t>
            </a:r>
            <a:r>
              <a:rPr lang="zh-CN" altLang="en-US" sz="2800" b="1">
                <a:solidFill>
                  <a:schemeClr val="hlink"/>
                </a:solidFill>
                <a:effectLst>
                  <a:outerShdw blurRad="38100" dist="38100" dir="2700000" algn="tl">
                    <a:srgbClr val="C0C0C0"/>
                  </a:outerShdw>
                </a:effectLst>
              </a:rPr>
              <a:t>）</a:t>
            </a:r>
          </a:p>
        </p:txBody>
      </p:sp>
      <p:sp>
        <p:nvSpPr>
          <p:cNvPr id="50181" name="Rectangle 5"/>
          <p:cNvSpPr>
            <a:spLocks noChangeArrowheads="1"/>
          </p:cNvSpPr>
          <p:nvPr/>
        </p:nvSpPr>
        <p:spPr bwMode="auto">
          <a:xfrm>
            <a:off x="611188" y="1341438"/>
            <a:ext cx="7991475" cy="1927225"/>
          </a:xfrm>
          <a:prstGeom prst="rect">
            <a:avLst/>
          </a:prstGeom>
          <a:solidFill>
            <a:srgbClr val="008000"/>
          </a:solidFill>
          <a:ln w="9525">
            <a:solidFill>
              <a:srgbClr val="FF0000"/>
            </a:solidFill>
            <a:miter lim="800000"/>
            <a:headEnd/>
            <a:tailEnd/>
          </a:ln>
        </p:spPr>
        <p:txBody>
          <a:bodyPr>
            <a:spAutoFit/>
          </a:bodyPr>
          <a:lstStyle/>
          <a:p>
            <a:r>
              <a:rPr kumimoji="1" lang="zh-CN" altLang="en-US" sz="2400" b="1">
                <a:solidFill>
                  <a:srgbClr val="FFFFFF"/>
                </a:solidFill>
              </a:rPr>
              <a:t>即三羧酸循环，又称</a:t>
            </a:r>
            <a:r>
              <a:rPr kumimoji="1" lang="en-US" altLang="zh-CN" sz="2400" b="1">
                <a:solidFill>
                  <a:srgbClr val="FFFFFF"/>
                </a:solidFill>
              </a:rPr>
              <a:t>Krebs</a:t>
            </a:r>
            <a:r>
              <a:rPr kumimoji="1" lang="zh-CN" altLang="en-US" sz="2400" b="1">
                <a:solidFill>
                  <a:srgbClr val="FFFFFF"/>
                </a:solidFill>
              </a:rPr>
              <a:t>循环或柠檬酸循环（</a:t>
            </a:r>
            <a:r>
              <a:rPr kumimoji="1" lang="en-US" altLang="zh-CN" sz="2400" b="1">
                <a:solidFill>
                  <a:srgbClr val="FFFFFF"/>
                </a:solidFill>
              </a:rPr>
              <a:t>citric acid cycle</a:t>
            </a:r>
            <a:r>
              <a:rPr kumimoji="1" lang="zh-CN" altLang="en-US" sz="2400" b="1">
                <a:solidFill>
                  <a:srgbClr val="FFFFFF"/>
                </a:solidFill>
              </a:rPr>
              <a:t>）。在绝大多数异养微生物的呼吸代谢中起关键作用。其中大多数酶在真核生物中存在于线粒体基质中，在细菌中存在于细胞质中；只有琥珀酸脱氢酶是结合于细胞膜或线粒体膜上。</a:t>
            </a:r>
          </a:p>
        </p:txBody>
      </p:sp>
      <p:sp>
        <p:nvSpPr>
          <p:cNvPr id="50203" name="Text Box 27"/>
          <p:cNvSpPr txBox="1">
            <a:spLocks noChangeArrowheads="1"/>
          </p:cNvSpPr>
          <p:nvPr/>
        </p:nvSpPr>
        <p:spPr bwMode="auto">
          <a:xfrm>
            <a:off x="468313" y="3789363"/>
            <a:ext cx="1511300" cy="466725"/>
          </a:xfrm>
          <a:prstGeom prst="rect">
            <a:avLst/>
          </a:prstGeom>
          <a:solidFill>
            <a:schemeClr val="tx2"/>
          </a:solidFill>
          <a:ln w="9525">
            <a:solidFill>
              <a:srgbClr val="FF0000"/>
            </a:solidFill>
            <a:miter lim="800000"/>
            <a:headEnd/>
            <a:tailEnd/>
          </a:ln>
        </p:spPr>
        <p:txBody>
          <a:bodyPr>
            <a:spAutoFit/>
          </a:bodyPr>
          <a:lstStyle/>
          <a:p>
            <a:pPr>
              <a:spcBef>
                <a:spcPct val="50000"/>
              </a:spcBef>
            </a:pPr>
            <a:r>
              <a:rPr lang="zh-CN" altLang="en-US" sz="2400" b="1">
                <a:solidFill>
                  <a:schemeClr val="accent1"/>
                </a:solidFill>
              </a:rPr>
              <a:t>主要产物</a:t>
            </a:r>
          </a:p>
        </p:txBody>
      </p:sp>
      <p:sp>
        <p:nvSpPr>
          <p:cNvPr id="50205" name="Rectangle 29"/>
          <p:cNvSpPr>
            <a:spLocks noChangeArrowheads="1"/>
          </p:cNvSpPr>
          <p:nvPr/>
        </p:nvSpPr>
        <p:spPr bwMode="auto">
          <a:xfrm>
            <a:off x="4298950" y="4221163"/>
            <a:ext cx="4845050" cy="1866900"/>
          </a:xfrm>
          <a:prstGeom prst="rect">
            <a:avLst/>
          </a:prstGeom>
          <a:noFill/>
          <a:ln w="9525">
            <a:noFill/>
            <a:miter lim="800000"/>
            <a:headEnd/>
            <a:tailEnd/>
          </a:ln>
        </p:spPr>
        <p:txBody>
          <a:bodyPr/>
          <a:lstStyle/>
          <a:p>
            <a:pPr marL="342900" indent="-342900">
              <a:spcBef>
                <a:spcPct val="20000"/>
              </a:spcBef>
              <a:tabLst>
                <a:tab pos="1238250" algn="l"/>
                <a:tab pos="3905250" algn="l"/>
                <a:tab pos="6953250" algn="l"/>
              </a:tabLst>
            </a:pPr>
            <a:r>
              <a:rPr lang="en-US" altLang="zh-CN" sz="2400" b="1">
                <a:solidFill>
                  <a:schemeClr val="accent1"/>
                </a:solidFill>
              </a:rPr>
              <a:t>4NADH+4H+ </a:t>
            </a:r>
            <a:r>
              <a:rPr lang="zh-CN" altLang="en-US" sz="2400" b="1">
                <a:solidFill>
                  <a:schemeClr val="accent1"/>
                </a:solidFill>
              </a:rPr>
              <a:t>　　　　</a:t>
            </a:r>
            <a:r>
              <a:rPr lang="en-US" altLang="zh-CN" sz="2400" b="1">
                <a:solidFill>
                  <a:schemeClr val="accent1"/>
                </a:solidFill>
              </a:rPr>
              <a:t>12ATP</a:t>
            </a:r>
          </a:p>
          <a:p>
            <a:pPr marL="342900" indent="-342900">
              <a:spcBef>
                <a:spcPct val="20000"/>
              </a:spcBef>
              <a:tabLst>
                <a:tab pos="1238250" algn="l"/>
                <a:tab pos="3905250" algn="l"/>
                <a:tab pos="6953250" algn="l"/>
              </a:tabLst>
            </a:pPr>
            <a:r>
              <a:rPr lang="en-US" altLang="zh-CN" sz="2400" b="1">
                <a:solidFill>
                  <a:schemeClr val="accent1"/>
                </a:solidFill>
              </a:rPr>
              <a:t>FADH</a:t>
            </a:r>
            <a:r>
              <a:rPr lang="en-US" altLang="zh-CN" sz="2400" b="1" baseline="-25000">
                <a:solidFill>
                  <a:schemeClr val="accent1"/>
                </a:solidFill>
              </a:rPr>
              <a:t>2</a:t>
            </a:r>
            <a:r>
              <a:rPr lang="en-US" altLang="zh-CN" sz="2400" b="1">
                <a:solidFill>
                  <a:schemeClr val="accent1"/>
                </a:solidFill>
              </a:rPr>
              <a:t>	 </a:t>
            </a:r>
            <a:r>
              <a:rPr lang="zh-CN" altLang="en-US" sz="2400" b="1">
                <a:solidFill>
                  <a:schemeClr val="accent1"/>
                </a:solidFill>
              </a:rPr>
              <a:t>　　　　　　</a:t>
            </a:r>
            <a:r>
              <a:rPr lang="en-US" altLang="zh-CN" sz="2400" b="1">
                <a:solidFill>
                  <a:schemeClr val="accent1"/>
                </a:solidFill>
              </a:rPr>
              <a:t>2ATP</a:t>
            </a:r>
          </a:p>
          <a:p>
            <a:pPr marL="342900" indent="-342900">
              <a:spcBef>
                <a:spcPct val="20000"/>
              </a:spcBef>
              <a:tabLst>
                <a:tab pos="1238250" algn="l"/>
                <a:tab pos="3905250" algn="l"/>
                <a:tab pos="6953250" algn="l"/>
              </a:tabLst>
            </a:pPr>
            <a:r>
              <a:rPr lang="en-US" altLang="zh-CN" sz="2400" b="1">
                <a:solidFill>
                  <a:schemeClr val="accent1"/>
                </a:solidFill>
              </a:rPr>
              <a:t>GTP</a:t>
            </a:r>
            <a:r>
              <a:rPr lang="zh-CN" altLang="en-US" sz="2400" b="1">
                <a:solidFill>
                  <a:schemeClr val="accent1"/>
                </a:solidFill>
              </a:rPr>
              <a:t>（底物水平）　　　</a:t>
            </a:r>
            <a:r>
              <a:rPr lang="en-US" altLang="zh-CN" sz="2400" b="1">
                <a:solidFill>
                  <a:schemeClr val="accent1"/>
                </a:solidFill>
              </a:rPr>
              <a:t>ATP</a:t>
            </a:r>
          </a:p>
          <a:p>
            <a:pPr marL="342900" indent="-342900">
              <a:spcBef>
                <a:spcPct val="20000"/>
              </a:spcBef>
              <a:tabLst>
                <a:tab pos="1238250" algn="l"/>
                <a:tab pos="3905250" algn="l"/>
                <a:tab pos="6953250" algn="l"/>
              </a:tabLst>
            </a:pPr>
            <a:r>
              <a:rPr lang="en-US" altLang="zh-CN" sz="2400" b="1">
                <a:solidFill>
                  <a:schemeClr val="accent1"/>
                </a:solidFill>
              </a:rPr>
              <a:t>3CO</a:t>
            </a:r>
            <a:r>
              <a:rPr lang="en-US" altLang="zh-CN" sz="2400" b="1" baseline="-25000">
                <a:solidFill>
                  <a:schemeClr val="accent1"/>
                </a:solidFill>
              </a:rPr>
              <a:t>2</a:t>
            </a:r>
          </a:p>
        </p:txBody>
      </p:sp>
      <p:grpSp>
        <p:nvGrpSpPr>
          <p:cNvPr id="2" name="Group 30"/>
          <p:cNvGrpSpPr>
            <a:grpSpLocks/>
          </p:cNvGrpSpPr>
          <p:nvPr/>
        </p:nvGrpSpPr>
        <p:grpSpPr bwMode="auto">
          <a:xfrm>
            <a:off x="395288" y="4076700"/>
            <a:ext cx="7994650" cy="1968500"/>
            <a:chOff x="249" y="2568"/>
            <a:chExt cx="5036" cy="1240"/>
          </a:xfrm>
        </p:grpSpPr>
        <p:sp>
          <p:nvSpPr>
            <p:cNvPr id="58376" name="Text Box 31"/>
            <p:cNvSpPr txBox="1">
              <a:spLocks noChangeArrowheads="1"/>
            </p:cNvSpPr>
            <p:nvPr/>
          </p:nvSpPr>
          <p:spPr bwMode="auto">
            <a:xfrm>
              <a:off x="3923" y="2568"/>
              <a:ext cx="720" cy="288"/>
            </a:xfrm>
            <a:prstGeom prst="rect">
              <a:avLst/>
            </a:prstGeom>
            <a:noFill/>
            <a:ln w="9525">
              <a:noFill/>
              <a:miter lim="800000"/>
              <a:headEnd/>
              <a:tailEnd/>
            </a:ln>
          </p:spPr>
          <p:txBody>
            <a:bodyPr/>
            <a:lstStyle/>
            <a:p>
              <a:pPr marL="342900" indent="-342900">
                <a:spcBef>
                  <a:spcPct val="20000"/>
                </a:spcBef>
                <a:tabLst>
                  <a:tab pos="1238250" algn="l"/>
                  <a:tab pos="3905250" algn="l"/>
                  <a:tab pos="6477000" algn="l"/>
                </a:tabLst>
              </a:pPr>
              <a:r>
                <a:rPr kumimoji="1" lang="zh-CN" altLang="en-US" sz="2400" b="1">
                  <a:solidFill>
                    <a:srgbClr val="FFFFFF"/>
                  </a:solidFill>
                  <a:latin typeface="Times New Roman" pitchFamily="18" charset="0"/>
                  <a:ea typeface="楷体_GB2312" pitchFamily="49" charset="-122"/>
                </a:rPr>
                <a:t>呼吸链</a:t>
              </a:r>
            </a:p>
          </p:txBody>
        </p:sp>
        <p:sp>
          <p:nvSpPr>
            <p:cNvPr id="58377" name="Text Box 32"/>
            <p:cNvSpPr txBox="1">
              <a:spLocks noChangeArrowheads="1"/>
            </p:cNvSpPr>
            <p:nvPr/>
          </p:nvSpPr>
          <p:spPr bwMode="auto">
            <a:xfrm>
              <a:off x="3832" y="2885"/>
              <a:ext cx="720" cy="288"/>
            </a:xfrm>
            <a:prstGeom prst="rect">
              <a:avLst/>
            </a:prstGeom>
            <a:noFill/>
            <a:ln w="9525">
              <a:noFill/>
              <a:miter lim="800000"/>
              <a:headEnd/>
              <a:tailEnd/>
            </a:ln>
          </p:spPr>
          <p:txBody>
            <a:bodyPr/>
            <a:lstStyle/>
            <a:p>
              <a:pPr marL="342900" indent="-342900">
                <a:spcBef>
                  <a:spcPct val="20000"/>
                </a:spcBef>
                <a:tabLst>
                  <a:tab pos="1238250" algn="l"/>
                  <a:tab pos="3905250" algn="l"/>
                  <a:tab pos="6477000" algn="l"/>
                </a:tabLst>
              </a:pPr>
              <a:r>
                <a:rPr kumimoji="1" lang="zh-CN" altLang="en-US" sz="2400" b="1">
                  <a:solidFill>
                    <a:srgbClr val="FFFFFF"/>
                  </a:solidFill>
                  <a:latin typeface="Times New Roman" pitchFamily="18" charset="0"/>
                  <a:ea typeface="楷体_GB2312" pitchFamily="49" charset="-122"/>
                </a:rPr>
                <a:t>呼吸链</a:t>
              </a:r>
            </a:p>
          </p:txBody>
        </p:sp>
        <p:sp>
          <p:nvSpPr>
            <p:cNvPr id="58378" name="Text Box 33"/>
            <p:cNvSpPr txBox="1">
              <a:spLocks noChangeArrowheads="1"/>
            </p:cNvSpPr>
            <p:nvPr/>
          </p:nvSpPr>
          <p:spPr bwMode="auto">
            <a:xfrm>
              <a:off x="249" y="3067"/>
              <a:ext cx="2093" cy="288"/>
            </a:xfrm>
            <a:prstGeom prst="rect">
              <a:avLst/>
            </a:prstGeom>
            <a:noFill/>
            <a:ln w="9525">
              <a:noFill/>
              <a:miter lim="800000"/>
              <a:headEnd/>
              <a:tailEnd/>
            </a:ln>
          </p:spPr>
          <p:txBody>
            <a:bodyPr>
              <a:spAutoFit/>
            </a:bodyPr>
            <a:lstStyle/>
            <a:p>
              <a:pPr algn="just">
                <a:spcBef>
                  <a:spcPct val="50000"/>
                </a:spcBef>
                <a:tabLst>
                  <a:tab pos="762000" algn="l"/>
                </a:tabLst>
              </a:pPr>
              <a:r>
                <a:rPr kumimoji="1" lang="en-US" altLang="zh-CN" sz="2400" b="1">
                  <a:solidFill>
                    <a:srgbClr val="FFFFFF"/>
                  </a:solidFill>
                  <a:latin typeface="Times New Roman" pitchFamily="18" charset="0"/>
                  <a:ea typeface="楷体_GB2312" pitchFamily="49" charset="-122"/>
                </a:rPr>
                <a:t>C</a:t>
              </a:r>
              <a:r>
                <a:rPr kumimoji="1" lang="en-US" altLang="zh-CN" sz="2400" b="1" baseline="-25000">
                  <a:solidFill>
                    <a:srgbClr val="FFFFFF"/>
                  </a:solidFill>
                  <a:latin typeface="Times New Roman" pitchFamily="18" charset="0"/>
                  <a:ea typeface="楷体_GB2312" pitchFamily="49" charset="-122"/>
                </a:rPr>
                <a:t>3</a:t>
              </a:r>
              <a:r>
                <a:rPr kumimoji="1" lang="en-US" altLang="zh-CN" sz="2400" b="1">
                  <a:solidFill>
                    <a:srgbClr val="FFFFFF"/>
                  </a:solidFill>
                  <a:latin typeface="Times New Roman" pitchFamily="18" charset="0"/>
                  <a:ea typeface="楷体_GB2312" pitchFamily="49" charset="-122"/>
                </a:rPr>
                <a:t>	CH</a:t>
              </a:r>
              <a:r>
                <a:rPr kumimoji="1" lang="en-US" altLang="zh-CN" sz="2400" b="1" baseline="-25000">
                  <a:solidFill>
                    <a:srgbClr val="FFFFFF"/>
                  </a:solidFill>
                  <a:latin typeface="Times New Roman" pitchFamily="18" charset="0"/>
                  <a:ea typeface="楷体_GB2312" pitchFamily="49" charset="-122"/>
                </a:rPr>
                <a:t>3</a:t>
              </a:r>
              <a:r>
                <a:rPr kumimoji="1" lang="en-US" altLang="zh-CN" sz="2400" b="1">
                  <a:solidFill>
                    <a:srgbClr val="FFFFFF"/>
                  </a:solidFill>
                  <a:latin typeface="Times New Roman" pitchFamily="18" charset="0"/>
                  <a:ea typeface="楷体_GB2312" pitchFamily="49" charset="-122"/>
                </a:rPr>
                <a:t>CO~CoA</a:t>
              </a:r>
            </a:p>
          </p:txBody>
        </p:sp>
        <p:grpSp>
          <p:nvGrpSpPr>
            <p:cNvPr id="58379" name="Group 34"/>
            <p:cNvGrpSpPr>
              <a:grpSpLocks/>
            </p:cNvGrpSpPr>
            <p:nvPr/>
          </p:nvGrpSpPr>
          <p:grpSpPr bwMode="auto">
            <a:xfrm>
              <a:off x="521" y="2840"/>
              <a:ext cx="2208" cy="816"/>
              <a:chOff x="576" y="1968"/>
              <a:chExt cx="2208" cy="816"/>
            </a:xfrm>
          </p:grpSpPr>
          <p:sp>
            <p:nvSpPr>
              <p:cNvPr id="58387" name="Line 35"/>
              <p:cNvSpPr>
                <a:spLocks noChangeShapeType="1"/>
              </p:cNvSpPr>
              <p:nvPr/>
            </p:nvSpPr>
            <p:spPr bwMode="auto">
              <a:xfrm>
                <a:off x="576" y="2352"/>
                <a:ext cx="288" cy="0"/>
              </a:xfrm>
              <a:prstGeom prst="line">
                <a:avLst/>
              </a:prstGeom>
              <a:noFill/>
              <a:ln w="9525">
                <a:solidFill>
                  <a:srgbClr val="FFFF00"/>
                </a:solidFill>
                <a:round/>
                <a:headEnd/>
                <a:tailEnd type="triangle" w="med" len="med"/>
              </a:ln>
            </p:spPr>
            <p:txBody>
              <a:bodyPr/>
              <a:lstStyle/>
              <a:p>
                <a:endParaRPr lang="zh-CN" altLang="en-US"/>
              </a:p>
            </p:txBody>
          </p:sp>
          <p:sp>
            <p:nvSpPr>
              <p:cNvPr id="58388" name="Line 36"/>
              <p:cNvSpPr>
                <a:spLocks noChangeShapeType="1"/>
              </p:cNvSpPr>
              <p:nvPr/>
            </p:nvSpPr>
            <p:spPr bwMode="auto">
              <a:xfrm>
                <a:off x="2304" y="2352"/>
                <a:ext cx="288" cy="0"/>
              </a:xfrm>
              <a:prstGeom prst="line">
                <a:avLst/>
              </a:prstGeom>
              <a:noFill/>
              <a:ln w="9525">
                <a:solidFill>
                  <a:srgbClr val="FFFF00"/>
                </a:solidFill>
                <a:round/>
                <a:headEnd/>
                <a:tailEnd type="triangle" w="med" len="med"/>
              </a:ln>
            </p:spPr>
            <p:txBody>
              <a:bodyPr/>
              <a:lstStyle/>
              <a:p>
                <a:endParaRPr lang="zh-CN" altLang="en-US"/>
              </a:p>
            </p:txBody>
          </p:sp>
          <p:sp>
            <p:nvSpPr>
              <p:cNvPr id="58389" name="Line 37"/>
              <p:cNvSpPr>
                <a:spLocks noChangeShapeType="1"/>
              </p:cNvSpPr>
              <p:nvPr/>
            </p:nvSpPr>
            <p:spPr bwMode="auto">
              <a:xfrm>
                <a:off x="1968" y="2352"/>
                <a:ext cx="288" cy="0"/>
              </a:xfrm>
              <a:prstGeom prst="line">
                <a:avLst/>
              </a:prstGeom>
              <a:noFill/>
              <a:ln w="9525">
                <a:solidFill>
                  <a:srgbClr val="FFFF00"/>
                </a:solidFill>
                <a:round/>
                <a:headEnd/>
                <a:tailEnd type="triangle" w="med" len="med"/>
              </a:ln>
            </p:spPr>
            <p:txBody>
              <a:bodyPr/>
              <a:lstStyle/>
              <a:p>
                <a:endParaRPr lang="zh-CN" altLang="en-US"/>
              </a:p>
            </p:txBody>
          </p:sp>
          <p:sp>
            <p:nvSpPr>
              <p:cNvPr id="58390" name="Line 38"/>
              <p:cNvSpPr>
                <a:spLocks noChangeShapeType="1"/>
              </p:cNvSpPr>
              <p:nvPr/>
            </p:nvSpPr>
            <p:spPr bwMode="auto">
              <a:xfrm>
                <a:off x="2688" y="1968"/>
                <a:ext cx="0" cy="816"/>
              </a:xfrm>
              <a:prstGeom prst="line">
                <a:avLst/>
              </a:prstGeom>
              <a:noFill/>
              <a:ln w="9525">
                <a:solidFill>
                  <a:srgbClr val="FFFF00"/>
                </a:solidFill>
                <a:round/>
                <a:headEnd/>
                <a:tailEnd/>
              </a:ln>
            </p:spPr>
            <p:txBody>
              <a:bodyPr/>
              <a:lstStyle/>
              <a:p>
                <a:endParaRPr lang="zh-CN" altLang="en-US"/>
              </a:p>
            </p:txBody>
          </p:sp>
          <p:sp>
            <p:nvSpPr>
              <p:cNvPr id="58391" name="Line 39"/>
              <p:cNvSpPr>
                <a:spLocks noChangeShapeType="1"/>
              </p:cNvSpPr>
              <p:nvPr/>
            </p:nvSpPr>
            <p:spPr bwMode="auto">
              <a:xfrm>
                <a:off x="2640" y="2352"/>
                <a:ext cx="48" cy="0"/>
              </a:xfrm>
              <a:prstGeom prst="line">
                <a:avLst/>
              </a:prstGeom>
              <a:noFill/>
              <a:ln w="9525">
                <a:solidFill>
                  <a:schemeClr val="tx1"/>
                </a:solidFill>
                <a:round/>
                <a:headEnd/>
                <a:tailEnd/>
              </a:ln>
            </p:spPr>
            <p:txBody>
              <a:bodyPr/>
              <a:lstStyle/>
              <a:p>
                <a:endParaRPr lang="zh-CN" altLang="en-US"/>
              </a:p>
            </p:txBody>
          </p:sp>
          <p:sp>
            <p:nvSpPr>
              <p:cNvPr id="58392" name="Line 40"/>
              <p:cNvSpPr>
                <a:spLocks noChangeShapeType="1"/>
              </p:cNvSpPr>
              <p:nvPr/>
            </p:nvSpPr>
            <p:spPr bwMode="auto">
              <a:xfrm>
                <a:off x="2688" y="1968"/>
                <a:ext cx="96" cy="0"/>
              </a:xfrm>
              <a:prstGeom prst="line">
                <a:avLst/>
              </a:prstGeom>
              <a:noFill/>
              <a:ln w="9525">
                <a:solidFill>
                  <a:srgbClr val="FFFF00"/>
                </a:solidFill>
                <a:round/>
                <a:headEnd/>
                <a:tailEnd type="triangle" w="med" len="med"/>
              </a:ln>
            </p:spPr>
            <p:txBody>
              <a:bodyPr/>
              <a:lstStyle/>
              <a:p>
                <a:endParaRPr lang="zh-CN" altLang="en-US"/>
              </a:p>
            </p:txBody>
          </p:sp>
          <p:sp>
            <p:nvSpPr>
              <p:cNvPr id="58393" name="Line 41"/>
              <p:cNvSpPr>
                <a:spLocks noChangeShapeType="1"/>
              </p:cNvSpPr>
              <p:nvPr/>
            </p:nvSpPr>
            <p:spPr bwMode="auto">
              <a:xfrm>
                <a:off x="2688" y="2784"/>
                <a:ext cx="96" cy="0"/>
              </a:xfrm>
              <a:prstGeom prst="line">
                <a:avLst/>
              </a:prstGeom>
              <a:noFill/>
              <a:ln w="9525">
                <a:solidFill>
                  <a:srgbClr val="FFFF00"/>
                </a:solidFill>
                <a:round/>
                <a:headEnd/>
                <a:tailEnd type="triangle" w="med" len="med"/>
              </a:ln>
            </p:spPr>
            <p:txBody>
              <a:bodyPr/>
              <a:lstStyle/>
              <a:p>
                <a:endParaRPr lang="zh-CN" altLang="en-US"/>
              </a:p>
            </p:txBody>
          </p:sp>
          <p:sp>
            <p:nvSpPr>
              <p:cNvPr id="58394" name="Line 42"/>
              <p:cNvSpPr>
                <a:spLocks noChangeShapeType="1"/>
              </p:cNvSpPr>
              <p:nvPr/>
            </p:nvSpPr>
            <p:spPr bwMode="auto">
              <a:xfrm>
                <a:off x="2688" y="2232"/>
                <a:ext cx="96" cy="0"/>
              </a:xfrm>
              <a:prstGeom prst="line">
                <a:avLst/>
              </a:prstGeom>
              <a:noFill/>
              <a:ln w="9525">
                <a:solidFill>
                  <a:srgbClr val="FFFF00"/>
                </a:solidFill>
                <a:round/>
                <a:headEnd/>
                <a:tailEnd type="triangle" w="med" len="med"/>
              </a:ln>
            </p:spPr>
            <p:txBody>
              <a:bodyPr/>
              <a:lstStyle/>
              <a:p>
                <a:endParaRPr lang="zh-CN" altLang="en-US"/>
              </a:p>
            </p:txBody>
          </p:sp>
          <p:sp>
            <p:nvSpPr>
              <p:cNvPr id="58395" name="Line 43"/>
              <p:cNvSpPr>
                <a:spLocks noChangeShapeType="1"/>
              </p:cNvSpPr>
              <p:nvPr/>
            </p:nvSpPr>
            <p:spPr bwMode="auto">
              <a:xfrm>
                <a:off x="2688" y="2508"/>
                <a:ext cx="96" cy="0"/>
              </a:xfrm>
              <a:prstGeom prst="line">
                <a:avLst/>
              </a:prstGeom>
              <a:noFill/>
              <a:ln w="9525">
                <a:solidFill>
                  <a:srgbClr val="FFFF00"/>
                </a:solidFill>
                <a:round/>
                <a:headEnd/>
                <a:tailEnd type="triangle" w="med" len="med"/>
              </a:ln>
            </p:spPr>
            <p:txBody>
              <a:bodyPr/>
              <a:lstStyle/>
              <a:p>
                <a:endParaRPr lang="zh-CN" altLang="en-US"/>
              </a:p>
            </p:txBody>
          </p:sp>
        </p:grpSp>
        <p:sp>
          <p:nvSpPr>
            <p:cNvPr id="58380" name="Rectangle 44"/>
            <p:cNvSpPr>
              <a:spLocks noChangeArrowheads="1"/>
            </p:cNvSpPr>
            <p:nvPr/>
          </p:nvSpPr>
          <p:spPr bwMode="auto">
            <a:xfrm>
              <a:off x="2789" y="3520"/>
              <a:ext cx="480" cy="288"/>
            </a:xfrm>
            <a:prstGeom prst="rect">
              <a:avLst/>
            </a:prstGeom>
            <a:noFill/>
            <a:ln w="9525">
              <a:solidFill>
                <a:srgbClr val="FFFF00"/>
              </a:solidFill>
              <a:miter lim="800000"/>
              <a:headEnd/>
              <a:tailEnd/>
            </a:ln>
          </p:spPr>
          <p:txBody>
            <a:bodyPr wrap="none" anchor="ctr"/>
            <a:lstStyle/>
            <a:p>
              <a:endParaRPr lang="zh-CN" altLang="en-US"/>
            </a:p>
          </p:txBody>
        </p:sp>
        <p:sp>
          <p:nvSpPr>
            <p:cNvPr id="58381" name="Line 45"/>
            <p:cNvSpPr>
              <a:spLocks noChangeShapeType="1"/>
            </p:cNvSpPr>
            <p:nvPr/>
          </p:nvSpPr>
          <p:spPr bwMode="auto">
            <a:xfrm>
              <a:off x="3893" y="2848"/>
              <a:ext cx="816" cy="0"/>
            </a:xfrm>
            <a:prstGeom prst="line">
              <a:avLst/>
            </a:prstGeom>
            <a:noFill/>
            <a:ln w="9525">
              <a:solidFill>
                <a:srgbClr val="FFFF00"/>
              </a:solidFill>
              <a:round/>
              <a:headEnd/>
              <a:tailEnd type="triangle" w="med" len="med"/>
            </a:ln>
          </p:spPr>
          <p:txBody>
            <a:bodyPr/>
            <a:lstStyle/>
            <a:p>
              <a:endParaRPr lang="zh-CN" altLang="en-US"/>
            </a:p>
          </p:txBody>
        </p:sp>
        <p:sp>
          <p:nvSpPr>
            <p:cNvPr id="58382" name="Line 46"/>
            <p:cNvSpPr>
              <a:spLocks noChangeShapeType="1"/>
            </p:cNvSpPr>
            <p:nvPr/>
          </p:nvSpPr>
          <p:spPr bwMode="auto">
            <a:xfrm>
              <a:off x="3413" y="3112"/>
              <a:ext cx="1296" cy="0"/>
            </a:xfrm>
            <a:prstGeom prst="line">
              <a:avLst/>
            </a:prstGeom>
            <a:noFill/>
            <a:ln w="9525">
              <a:solidFill>
                <a:srgbClr val="FFFF00"/>
              </a:solidFill>
              <a:round/>
              <a:headEnd/>
              <a:tailEnd type="triangle" w="med" len="med"/>
            </a:ln>
          </p:spPr>
          <p:txBody>
            <a:bodyPr/>
            <a:lstStyle/>
            <a:p>
              <a:endParaRPr lang="zh-CN" altLang="en-US"/>
            </a:p>
          </p:txBody>
        </p:sp>
        <p:sp>
          <p:nvSpPr>
            <p:cNvPr id="58383" name="Line 47"/>
            <p:cNvSpPr>
              <a:spLocks noChangeShapeType="1"/>
            </p:cNvSpPr>
            <p:nvPr/>
          </p:nvSpPr>
          <p:spPr bwMode="auto">
            <a:xfrm>
              <a:off x="4229" y="3376"/>
              <a:ext cx="480" cy="0"/>
            </a:xfrm>
            <a:prstGeom prst="line">
              <a:avLst/>
            </a:prstGeom>
            <a:noFill/>
            <a:ln w="9525">
              <a:solidFill>
                <a:srgbClr val="FFFF00"/>
              </a:solidFill>
              <a:round/>
              <a:headEnd/>
              <a:tailEnd type="triangle" w="med" len="med"/>
            </a:ln>
          </p:spPr>
          <p:txBody>
            <a:bodyPr/>
            <a:lstStyle/>
            <a:p>
              <a:endParaRPr lang="zh-CN" altLang="en-US"/>
            </a:p>
          </p:txBody>
        </p:sp>
        <p:sp>
          <p:nvSpPr>
            <p:cNvPr id="58384" name="Rectangle 48"/>
            <p:cNvSpPr>
              <a:spLocks noChangeArrowheads="1"/>
            </p:cNvSpPr>
            <p:nvPr/>
          </p:nvSpPr>
          <p:spPr bwMode="auto">
            <a:xfrm>
              <a:off x="4709" y="2704"/>
              <a:ext cx="576" cy="240"/>
            </a:xfrm>
            <a:prstGeom prst="rect">
              <a:avLst/>
            </a:prstGeom>
            <a:noFill/>
            <a:ln w="9525">
              <a:solidFill>
                <a:srgbClr val="FFFF00"/>
              </a:solidFill>
              <a:miter lim="800000"/>
              <a:headEnd/>
              <a:tailEnd/>
            </a:ln>
          </p:spPr>
          <p:txBody>
            <a:bodyPr wrap="none" anchor="ctr"/>
            <a:lstStyle/>
            <a:p>
              <a:endParaRPr lang="zh-CN" altLang="en-US"/>
            </a:p>
          </p:txBody>
        </p:sp>
        <p:sp>
          <p:nvSpPr>
            <p:cNvPr id="58385" name="Rectangle 49"/>
            <p:cNvSpPr>
              <a:spLocks noChangeArrowheads="1"/>
            </p:cNvSpPr>
            <p:nvPr/>
          </p:nvSpPr>
          <p:spPr bwMode="auto">
            <a:xfrm>
              <a:off x="4694" y="2992"/>
              <a:ext cx="590" cy="240"/>
            </a:xfrm>
            <a:prstGeom prst="rect">
              <a:avLst/>
            </a:prstGeom>
            <a:noFill/>
            <a:ln w="9525">
              <a:solidFill>
                <a:srgbClr val="FFFF00"/>
              </a:solidFill>
              <a:miter lim="800000"/>
              <a:headEnd/>
              <a:tailEnd/>
            </a:ln>
          </p:spPr>
          <p:txBody>
            <a:bodyPr wrap="none" anchor="ctr"/>
            <a:lstStyle/>
            <a:p>
              <a:endParaRPr lang="zh-CN" altLang="en-US"/>
            </a:p>
          </p:txBody>
        </p:sp>
        <p:sp>
          <p:nvSpPr>
            <p:cNvPr id="58386" name="Rectangle 50"/>
            <p:cNvSpPr>
              <a:spLocks noChangeArrowheads="1"/>
            </p:cNvSpPr>
            <p:nvPr/>
          </p:nvSpPr>
          <p:spPr bwMode="auto">
            <a:xfrm>
              <a:off x="4694" y="3280"/>
              <a:ext cx="590" cy="240"/>
            </a:xfrm>
            <a:prstGeom prst="rect">
              <a:avLst/>
            </a:prstGeom>
            <a:noFill/>
            <a:ln w="9525">
              <a:solidFill>
                <a:srgbClr val="FFFF00"/>
              </a:solidFill>
              <a:miter lim="800000"/>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81"/>
                                        </p:tgtEl>
                                        <p:attrNameLst>
                                          <p:attrName>style.visibility</p:attrName>
                                        </p:attrNameLst>
                                      </p:cBhvr>
                                      <p:to>
                                        <p:strVal val="visible"/>
                                      </p:to>
                                    </p:set>
                                    <p:anim calcmode="lin" valueType="num">
                                      <p:cBhvr additive="base">
                                        <p:cTn id="13" dur="500" fill="hold"/>
                                        <p:tgtEl>
                                          <p:spTgt spid="50181"/>
                                        </p:tgtEl>
                                        <p:attrNameLst>
                                          <p:attrName>ppt_x</p:attrName>
                                        </p:attrNameLst>
                                      </p:cBhvr>
                                      <p:tavLst>
                                        <p:tav tm="0">
                                          <p:val>
                                            <p:strVal val="1+#ppt_w/2"/>
                                          </p:val>
                                        </p:tav>
                                        <p:tav tm="100000">
                                          <p:val>
                                            <p:strVal val="#ppt_x"/>
                                          </p:val>
                                        </p:tav>
                                      </p:tavLst>
                                    </p:anim>
                                    <p:anim calcmode="lin" valueType="num">
                                      <p:cBhvr additive="base">
                                        <p:cTn id="14" dur="500" fill="hold"/>
                                        <p:tgtEl>
                                          <p:spTgt spid="5018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203"/>
                                        </p:tgtEl>
                                        <p:attrNameLst>
                                          <p:attrName>style.visibility</p:attrName>
                                        </p:attrNameLst>
                                      </p:cBhvr>
                                      <p:to>
                                        <p:strVal val="visible"/>
                                      </p:to>
                                    </p:set>
                                    <p:anim calcmode="lin" valueType="num">
                                      <p:cBhvr additive="base">
                                        <p:cTn id="19" dur="500" fill="hold"/>
                                        <p:tgtEl>
                                          <p:spTgt spid="50203"/>
                                        </p:tgtEl>
                                        <p:attrNameLst>
                                          <p:attrName>ppt_x</p:attrName>
                                        </p:attrNameLst>
                                      </p:cBhvr>
                                      <p:tavLst>
                                        <p:tav tm="0">
                                          <p:val>
                                            <p:strVal val="0-#ppt_w/2"/>
                                          </p:val>
                                        </p:tav>
                                        <p:tav tm="100000">
                                          <p:val>
                                            <p:strVal val="#ppt_x"/>
                                          </p:val>
                                        </p:tav>
                                      </p:tavLst>
                                    </p:anim>
                                    <p:anim calcmode="lin" valueType="num">
                                      <p:cBhvr additive="base">
                                        <p:cTn id="20" dur="500" fill="hold"/>
                                        <p:tgtEl>
                                          <p:spTgt spid="5020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50205">
                                            <p:txEl>
                                              <p:pRg st="0" end="0"/>
                                            </p:txEl>
                                          </p:spTgt>
                                        </p:tgtEl>
                                        <p:attrNameLst>
                                          <p:attrName>style.visibility</p:attrName>
                                        </p:attrNameLst>
                                      </p:cBhvr>
                                      <p:to>
                                        <p:strVal val="visible"/>
                                      </p:to>
                                    </p:set>
                                    <p:anim calcmode="lin" valueType="num">
                                      <p:cBhvr additive="base">
                                        <p:cTn id="24" dur="500" fill="hold"/>
                                        <p:tgtEl>
                                          <p:spTgt spid="50205">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205">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50205">
                                            <p:txEl>
                                              <p:pRg st="1" end="1"/>
                                            </p:txEl>
                                          </p:spTgt>
                                        </p:tgtEl>
                                        <p:attrNameLst>
                                          <p:attrName>style.visibility</p:attrName>
                                        </p:attrNameLst>
                                      </p:cBhvr>
                                      <p:to>
                                        <p:strVal val="visible"/>
                                      </p:to>
                                    </p:set>
                                    <p:anim calcmode="lin" valueType="num">
                                      <p:cBhvr additive="base">
                                        <p:cTn id="29" dur="500" fill="hold"/>
                                        <p:tgtEl>
                                          <p:spTgt spid="5020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0205">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50205">
                                            <p:txEl>
                                              <p:pRg st="2" end="2"/>
                                            </p:txEl>
                                          </p:spTgt>
                                        </p:tgtEl>
                                        <p:attrNameLst>
                                          <p:attrName>style.visibility</p:attrName>
                                        </p:attrNameLst>
                                      </p:cBhvr>
                                      <p:to>
                                        <p:strVal val="visible"/>
                                      </p:to>
                                    </p:set>
                                    <p:anim calcmode="lin" valueType="num">
                                      <p:cBhvr additive="base">
                                        <p:cTn id="34" dur="500" fill="hold"/>
                                        <p:tgtEl>
                                          <p:spTgt spid="50205">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0205">
                                            <p:txEl>
                                              <p:pRg st="2" end="2"/>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50205">
                                            <p:txEl>
                                              <p:pRg st="3" end="3"/>
                                            </p:txEl>
                                          </p:spTgt>
                                        </p:tgtEl>
                                        <p:attrNameLst>
                                          <p:attrName>style.visibility</p:attrName>
                                        </p:attrNameLst>
                                      </p:cBhvr>
                                      <p:to>
                                        <p:strVal val="visible"/>
                                      </p:to>
                                    </p:set>
                                    <p:anim calcmode="lin" valueType="num">
                                      <p:cBhvr additive="base">
                                        <p:cTn id="39" dur="500" fill="hold"/>
                                        <p:tgtEl>
                                          <p:spTgt spid="50205">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02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2" presetClass="entr" presetSubtype="4"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animBg="1"/>
      <p:bldP spid="50203" grpId="0" animBg="1"/>
      <p:bldP spid="5020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32"/>
          <p:cNvPicPr>
            <a:picLocks noChangeAspect="1" noChangeArrowheads="1"/>
          </p:cNvPicPr>
          <p:nvPr/>
        </p:nvPicPr>
        <p:blipFill>
          <a:blip r:embed="rId2" cstate="print"/>
          <a:srcRect/>
          <a:stretch>
            <a:fillRect/>
          </a:stretch>
        </p:blipFill>
        <p:spPr bwMode="auto">
          <a:xfrm>
            <a:off x="2303463" y="188913"/>
            <a:ext cx="6840537" cy="6462712"/>
          </a:xfrm>
          <a:prstGeom prst="rect">
            <a:avLst/>
          </a:prstGeom>
          <a:noFill/>
          <a:ln w="9525">
            <a:noFill/>
            <a:miter lim="800000"/>
            <a:headEnd/>
            <a:tailEnd/>
          </a:ln>
        </p:spPr>
      </p:pic>
      <p:sp>
        <p:nvSpPr>
          <p:cNvPr id="51205" name="Text Box 5"/>
          <p:cNvSpPr txBox="1">
            <a:spLocks noChangeArrowheads="1"/>
          </p:cNvSpPr>
          <p:nvPr/>
        </p:nvSpPr>
        <p:spPr bwMode="auto">
          <a:xfrm>
            <a:off x="34925" y="44450"/>
            <a:ext cx="2160588" cy="6746875"/>
          </a:xfrm>
          <a:prstGeom prst="rect">
            <a:avLst/>
          </a:prstGeom>
          <a:solidFill>
            <a:srgbClr val="008000"/>
          </a:solidFill>
          <a:ln w="9525">
            <a:solidFill>
              <a:srgbClr val="FF0000"/>
            </a:solidFill>
            <a:miter lim="800000"/>
            <a:headEnd/>
            <a:tailEnd/>
          </a:ln>
        </p:spPr>
        <p:txBody>
          <a:bodyPr>
            <a:spAutoFit/>
          </a:bodyPr>
          <a:lstStyle/>
          <a:p>
            <a:pPr>
              <a:spcBef>
                <a:spcPct val="20000"/>
              </a:spcBef>
              <a:buClr>
                <a:srgbClr val="FF9900"/>
              </a:buClr>
              <a:buSzPct val="60000"/>
              <a:buFont typeface="Wingdings 2" pitchFamily="18" charset="2"/>
              <a:buNone/>
            </a:pPr>
            <a:r>
              <a:rPr kumimoji="1" lang="zh-CN" altLang="en-US" sz="2400" b="1">
                <a:solidFill>
                  <a:schemeClr val="bg1"/>
                </a:solidFill>
                <a:latin typeface="楷体_GB2312" pitchFamily="49" charset="-122"/>
                <a:ea typeface="楷体_GB2312" pitchFamily="49" charset="-122"/>
              </a:rPr>
              <a:t>丙酮酸在进入三羧酸循环之</a:t>
            </a:r>
            <a:r>
              <a:rPr kumimoji="1" lang="zh-CN" altLang="en-GB" sz="2400" b="1">
                <a:solidFill>
                  <a:schemeClr val="bg1"/>
                </a:solidFill>
                <a:latin typeface="楷体_GB2312" pitchFamily="49" charset="-122"/>
                <a:ea typeface="楷体_GB2312" pitchFamily="49" charset="-122"/>
              </a:rPr>
              <a:t>先要脱羧生成乙酰</a:t>
            </a:r>
            <a:r>
              <a:rPr kumimoji="1" lang="en-GB" altLang="zh-CN" sz="2400" b="1">
                <a:solidFill>
                  <a:schemeClr val="bg1"/>
                </a:solidFill>
                <a:latin typeface="楷体_GB2312" pitchFamily="49" charset="-122"/>
                <a:ea typeface="楷体_GB2312" pitchFamily="49" charset="-122"/>
              </a:rPr>
              <a:t>CoA，</a:t>
            </a:r>
            <a:r>
              <a:rPr kumimoji="1" lang="zh-CN" altLang="en-GB" sz="2400" b="1">
                <a:solidFill>
                  <a:schemeClr val="bg1"/>
                </a:solidFill>
                <a:latin typeface="楷体_GB2312" pitchFamily="49" charset="-122"/>
                <a:ea typeface="楷体_GB2312" pitchFamily="49" charset="-122"/>
              </a:rPr>
              <a:t>乙酰</a:t>
            </a:r>
            <a:r>
              <a:rPr kumimoji="1" lang="en-GB" altLang="zh-CN" sz="2400" b="1">
                <a:solidFill>
                  <a:schemeClr val="bg1"/>
                </a:solidFill>
                <a:latin typeface="楷体_GB2312" pitchFamily="49" charset="-122"/>
                <a:ea typeface="楷体_GB2312" pitchFamily="49" charset="-122"/>
              </a:rPr>
              <a:t>CoA</a:t>
            </a:r>
            <a:r>
              <a:rPr kumimoji="1" lang="zh-CN" altLang="en-GB" sz="2400" b="1">
                <a:solidFill>
                  <a:schemeClr val="bg1"/>
                </a:solidFill>
                <a:latin typeface="楷体_GB2312" pitchFamily="49" charset="-122"/>
                <a:ea typeface="楷体_GB2312" pitchFamily="49" charset="-122"/>
              </a:rPr>
              <a:t>和草酰乙酸缩合成柠檬酸再进入</a:t>
            </a:r>
            <a:r>
              <a:rPr kumimoji="1" lang="zh-CN" altLang="en-US" sz="2400" b="1">
                <a:solidFill>
                  <a:schemeClr val="bg1"/>
                </a:solidFill>
                <a:latin typeface="楷体_GB2312" pitchFamily="49" charset="-122"/>
                <a:ea typeface="楷体_GB2312" pitchFamily="49" charset="-122"/>
              </a:rPr>
              <a:t>三羧酸循环。</a:t>
            </a:r>
          </a:p>
          <a:p>
            <a:pPr>
              <a:spcBef>
                <a:spcPct val="20000"/>
              </a:spcBef>
              <a:buClr>
                <a:srgbClr val="FF9900"/>
              </a:buClr>
              <a:buSzPct val="60000"/>
              <a:buFont typeface="Wingdings 2" pitchFamily="18" charset="2"/>
              <a:buNone/>
            </a:pPr>
            <a:r>
              <a:rPr kumimoji="1" lang="zh-CN" altLang="en-US" sz="2400" b="1">
                <a:solidFill>
                  <a:schemeClr val="bg1"/>
                </a:solidFill>
                <a:latin typeface="楷体_GB2312" pitchFamily="49" charset="-122"/>
                <a:ea typeface="楷体_GB2312" pitchFamily="49" charset="-122"/>
              </a:rPr>
              <a:t>循环的结果是</a:t>
            </a:r>
            <a:r>
              <a:rPr kumimoji="1" lang="zh-CN" altLang="en-GB" sz="2400" b="1">
                <a:solidFill>
                  <a:schemeClr val="bg1"/>
                </a:solidFill>
                <a:latin typeface="楷体_GB2312" pitchFamily="49" charset="-122"/>
                <a:ea typeface="楷体_GB2312" pitchFamily="49" charset="-122"/>
              </a:rPr>
              <a:t>乙酰</a:t>
            </a:r>
            <a:r>
              <a:rPr kumimoji="1" lang="en-GB" altLang="zh-CN" sz="2400" b="1">
                <a:solidFill>
                  <a:schemeClr val="bg1"/>
                </a:solidFill>
                <a:latin typeface="楷体_GB2312" pitchFamily="49" charset="-122"/>
                <a:ea typeface="楷体_GB2312" pitchFamily="49" charset="-122"/>
              </a:rPr>
              <a:t>CoA</a:t>
            </a:r>
            <a:r>
              <a:rPr kumimoji="1" lang="zh-CN" altLang="en-GB" sz="2400" b="1">
                <a:solidFill>
                  <a:schemeClr val="bg1"/>
                </a:solidFill>
                <a:latin typeface="楷体_GB2312" pitchFamily="49" charset="-122"/>
                <a:ea typeface="楷体_GB2312" pitchFamily="49" charset="-122"/>
              </a:rPr>
              <a:t>被彻底氧化成</a:t>
            </a:r>
            <a:r>
              <a:rPr kumimoji="1" lang="en-GB" altLang="zh-CN" sz="2400" b="1">
                <a:solidFill>
                  <a:schemeClr val="bg1"/>
                </a:solidFill>
                <a:latin typeface="楷体_GB2312" pitchFamily="49" charset="-122"/>
                <a:ea typeface="楷体_GB2312" pitchFamily="49" charset="-122"/>
              </a:rPr>
              <a:t>CO</a:t>
            </a:r>
            <a:r>
              <a:rPr kumimoji="1" lang="en-GB" altLang="zh-CN" sz="2400" b="1" baseline="-25000">
                <a:solidFill>
                  <a:schemeClr val="bg1"/>
                </a:solidFill>
                <a:latin typeface="楷体_GB2312" pitchFamily="49" charset="-122"/>
                <a:ea typeface="楷体_GB2312" pitchFamily="49" charset="-122"/>
              </a:rPr>
              <a:t>2</a:t>
            </a:r>
            <a:r>
              <a:rPr kumimoji="1" lang="zh-CN" altLang="en-GB" sz="2400" b="1">
                <a:solidFill>
                  <a:schemeClr val="bg1"/>
                </a:solidFill>
                <a:latin typeface="楷体_GB2312" pitchFamily="49" charset="-122"/>
                <a:ea typeface="楷体_GB2312" pitchFamily="49" charset="-122"/>
              </a:rPr>
              <a:t>和</a:t>
            </a:r>
            <a:r>
              <a:rPr kumimoji="1" lang="en-GB" altLang="zh-CN" sz="2400" b="1">
                <a:solidFill>
                  <a:schemeClr val="bg1"/>
                </a:solidFill>
                <a:latin typeface="楷体_GB2312" pitchFamily="49" charset="-122"/>
                <a:ea typeface="楷体_GB2312" pitchFamily="49" charset="-122"/>
              </a:rPr>
              <a:t>H</a:t>
            </a:r>
            <a:r>
              <a:rPr kumimoji="1" lang="en-GB" altLang="zh-CN" sz="2400" b="1" baseline="-25000">
                <a:solidFill>
                  <a:schemeClr val="bg1"/>
                </a:solidFill>
                <a:latin typeface="楷体_GB2312" pitchFamily="49" charset="-122"/>
                <a:ea typeface="楷体_GB2312" pitchFamily="49" charset="-122"/>
              </a:rPr>
              <a:t>2</a:t>
            </a:r>
            <a:r>
              <a:rPr kumimoji="1" lang="en-GB" altLang="zh-CN" sz="2400" b="1">
                <a:solidFill>
                  <a:schemeClr val="bg1"/>
                </a:solidFill>
                <a:latin typeface="楷体_GB2312" pitchFamily="49" charset="-122"/>
                <a:ea typeface="楷体_GB2312" pitchFamily="49" charset="-122"/>
              </a:rPr>
              <a:t>O，</a:t>
            </a:r>
            <a:r>
              <a:rPr kumimoji="1" lang="zh-CN" altLang="en-GB" sz="2400" b="1">
                <a:solidFill>
                  <a:schemeClr val="bg1"/>
                </a:solidFill>
                <a:latin typeface="楷体_GB2312" pitchFamily="49" charset="-122"/>
                <a:ea typeface="楷体_GB2312" pitchFamily="49" charset="-122"/>
              </a:rPr>
              <a:t>每氧化1分子的乙酰</a:t>
            </a:r>
            <a:r>
              <a:rPr kumimoji="1" lang="en-GB" altLang="zh-CN" sz="2400" b="1">
                <a:solidFill>
                  <a:schemeClr val="bg1"/>
                </a:solidFill>
                <a:latin typeface="楷体_GB2312" pitchFamily="49" charset="-122"/>
                <a:ea typeface="楷体_GB2312" pitchFamily="49" charset="-122"/>
              </a:rPr>
              <a:t>CoA</a:t>
            </a:r>
            <a:r>
              <a:rPr kumimoji="1" lang="zh-CN" altLang="en-GB" sz="2400" b="1">
                <a:solidFill>
                  <a:schemeClr val="bg1"/>
                </a:solidFill>
                <a:latin typeface="楷体_GB2312" pitchFamily="49" charset="-122"/>
                <a:ea typeface="楷体_GB2312" pitchFamily="49" charset="-122"/>
              </a:rPr>
              <a:t>可产生12分子的</a:t>
            </a:r>
            <a:r>
              <a:rPr kumimoji="1" lang="en-GB" altLang="zh-CN" sz="2400" b="1">
                <a:solidFill>
                  <a:schemeClr val="bg1"/>
                </a:solidFill>
                <a:latin typeface="楷体_GB2312" pitchFamily="49" charset="-122"/>
                <a:ea typeface="楷体_GB2312" pitchFamily="49" charset="-122"/>
              </a:rPr>
              <a:t>ATP，</a:t>
            </a:r>
            <a:r>
              <a:rPr kumimoji="1" lang="zh-CN" altLang="en-GB" sz="2400" b="1">
                <a:solidFill>
                  <a:schemeClr val="bg1"/>
                </a:solidFill>
                <a:latin typeface="楷体_GB2312" pitchFamily="49" charset="-122"/>
                <a:ea typeface="楷体_GB2312" pitchFamily="49" charset="-122"/>
              </a:rPr>
              <a:t>草酰乙酸参与反应而本身并不消耗。</a:t>
            </a:r>
            <a:endParaRPr kumimoji="1" lang="zh-CN" altLang="en-US" sz="2400" b="1">
              <a:solidFill>
                <a:schemeClr val="bg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 calcmode="lin" valueType="num">
                                      <p:cBhvr additive="base">
                                        <p:cTn id="7" dur="500" fill="hold"/>
                                        <p:tgtEl>
                                          <p:spTgt spid="51205"/>
                                        </p:tgtEl>
                                        <p:attrNameLst>
                                          <p:attrName>ppt_x</p:attrName>
                                        </p:attrNameLst>
                                      </p:cBhvr>
                                      <p:tavLst>
                                        <p:tav tm="0">
                                          <p:val>
                                            <p:strVal val="1+#ppt_w/2"/>
                                          </p:val>
                                        </p:tav>
                                        <p:tav tm="100000">
                                          <p:val>
                                            <p:strVal val="#ppt_x"/>
                                          </p:val>
                                        </p:tav>
                                      </p:tavLst>
                                    </p:anim>
                                    <p:anim calcmode="lin" valueType="num">
                                      <p:cBhvr additive="base">
                                        <p:cTn id="8" dur="500" fill="hold"/>
                                        <p:tgtEl>
                                          <p:spTgt spid="51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Fig_4_11"/>
          <p:cNvPicPr>
            <a:picLocks noChangeAspect="1" noChangeArrowheads="1"/>
          </p:cNvPicPr>
          <p:nvPr/>
        </p:nvPicPr>
        <p:blipFill>
          <a:blip r:embed="rId2" cstate="print"/>
          <a:srcRect/>
          <a:stretch>
            <a:fillRect/>
          </a:stretch>
        </p:blipFill>
        <p:spPr bwMode="auto">
          <a:xfrm>
            <a:off x="609600" y="247650"/>
            <a:ext cx="7086600" cy="6415088"/>
          </a:xfrm>
          <a:prstGeom prst="rect">
            <a:avLst/>
          </a:prstGeom>
          <a:noFill/>
          <a:ln w="9525">
            <a:solidFill>
              <a:srgbClr val="990033"/>
            </a:solid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citC_OV"/>
          <p:cNvPicPr>
            <a:picLocks noChangeAspect="1" noChangeArrowheads="1"/>
          </p:cNvPicPr>
          <p:nvPr/>
        </p:nvPicPr>
        <p:blipFill>
          <a:blip r:embed="rId2" cstate="print"/>
          <a:srcRect/>
          <a:stretch>
            <a:fillRect/>
          </a:stretch>
        </p:blipFill>
        <p:spPr bwMode="auto">
          <a:xfrm>
            <a:off x="0" y="0"/>
            <a:ext cx="9144000" cy="6875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381000" y="609600"/>
            <a:ext cx="8382000" cy="5791200"/>
          </a:xfrm>
          <a:prstGeom prst="rect">
            <a:avLst/>
          </a:prstGeom>
          <a:noFill/>
          <a:ln w="9525">
            <a:noFill/>
            <a:miter lim="800000"/>
            <a:headEnd/>
            <a:tailEnd/>
          </a:ln>
        </p:spPr>
        <p:txBody>
          <a:bodyPr/>
          <a:lstStyle/>
          <a:p>
            <a:pPr marL="342900" indent="-342900" algn="just">
              <a:spcBef>
                <a:spcPct val="20000"/>
              </a:spcBef>
              <a:buFontTx/>
              <a:buChar char="•"/>
            </a:pPr>
            <a:r>
              <a:rPr kumimoji="1" lang="en-US" altLang="zh-CN" sz="2400" b="1"/>
              <a:t>TCA</a:t>
            </a:r>
            <a:r>
              <a:rPr kumimoji="1" lang="zh-CN" altLang="en-US" sz="2400" b="1"/>
              <a:t>循环</a:t>
            </a:r>
            <a:r>
              <a:rPr lang="zh-CN" altLang="en-US" sz="2400" b="1"/>
              <a:t>总式：</a:t>
            </a:r>
            <a:r>
              <a:rPr lang="en-US" altLang="zh-CN" sz="2400" b="1"/>
              <a:t>C</a:t>
            </a:r>
            <a:r>
              <a:rPr lang="en-US" altLang="zh-CN" sz="2400" b="1" baseline="-30000"/>
              <a:t>6</a:t>
            </a:r>
            <a:r>
              <a:rPr lang="en-US" altLang="zh-CN" sz="2400" b="1"/>
              <a:t>H</a:t>
            </a:r>
            <a:r>
              <a:rPr lang="en-US" altLang="zh-CN" sz="2400" b="1" baseline="-30000"/>
              <a:t>12</a:t>
            </a:r>
            <a:r>
              <a:rPr lang="en-US" altLang="zh-CN" sz="2400" b="1"/>
              <a:t>O</a:t>
            </a:r>
            <a:r>
              <a:rPr lang="en-US" altLang="zh-CN" sz="2400" b="1" baseline="-30000"/>
              <a:t>6 </a:t>
            </a:r>
            <a:r>
              <a:rPr lang="en-US" altLang="zh-CN" sz="2400" b="1"/>
              <a:t>+ 6O</a:t>
            </a:r>
            <a:r>
              <a:rPr lang="en-US" altLang="zh-CN" sz="2400" b="1" baseline="-30000"/>
              <a:t>2 </a:t>
            </a:r>
            <a:r>
              <a:rPr lang="en-US" altLang="zh-CN" sz="2400" b="1"/>
              <a:t>→ 6H</a:t>
            </a:r>
            <a:r>
              <a:rPr lang="en-US" altLang="zh-CN" sz="2400" b="1" baseline="-30000"/>
              <a:t>2</a:t>
            </a:r>
            <a:r>
              <a:rPr lang="en-US" altLang="zh-CN" sz="2400" b="1"/>
              <a:t>O+ 6CO</a:t>
            </a:r>
            <a:r>
              <a:rPr lang="en-US" altLang="zh-CN" sz="2400" b="1" baseline="-30000"/>
              <a:t>2 </a:t>
            </a:r>
            <a:r>
              <a:rPr lang="en-US" altLang="zh-CN" sz="2400" b="1"/>
              <a:t>+ 30ATP</a:t>
            </a:r>
          </a:p>
          <a:p>
            <a:pPr marL="342900" indent="-342900">
              <a:spcBef>
                <a:spcPct val="20000"/>
              </a:spcBef>
              <a:buFontTx/>
              <a:buChar char="•"/>
            </a:pPr>
            <a:r>
              <a:rPr lang="en-US" altLang="zh-CN" sz="2400" b="1"/>
              <a:t>TCA </a:t>
            </a:r>
            <a:r>
              <a:rPr lang="zh-CN" altLang="en-US" sz="2400" b="1"/>
              <a:t>循环为合成代谢提供：</a:t>
            </a:r>
          </a:p>
          <a:p>
            <a:pPr marL="342900" indent="-342900">
              <a:spcBef>
                <a:spcPct val="20000"/>
              </a:spcBef>
            </a:pPr>
            <a:r>
              <a:rPr lang="zh-CN" altLang="en-US" sz="2400" b="1"/>
              <a:t>    能量：  </a:t>
            </a:r>
            <a:r>
              <a:rPr lang="en-US" altLang="zh-CN" sz="2400" b="1"/>
              <a:t>ATP</a:t>
            </a:r>
            <a:r>
              <a:rPr lang="zh-CN" altLang="en-US" sz="2400" b="1"/>
              <a:t>、</a:t>
            </a:r>
            <a:r>
              <a:rPr lang="en-US" altLang="zh-CN" sz="2400" b="1"/>
              <a:t>GTP       </a:t>
            </a:r>
          </a:p>
          <a:p>
            <a:pPr marL="342900" indent="-342900">
              <a:spcBef>
                <a:spcPct val="20000"/>
              </a:spcBef>
            </a:pPr>
            <a:r>
              <a:rPr lang="en-US" altLang="zh-CN" sz="2400" b="1"/>
              <a:t>    </a:t>
            </a:r>
            <a:r>
              <a:rPr lang="zh-CN" altLang="en-US" sz="2400" b="1"/>
              <a:t>还原力：</a:t>
            </a:r>
            <a:r>
              <a:rPr lang="en-US" altLang="zh-CN" sz="2400" b="1"/>
              <a:t>NADH</a:t>
            </a:r>
            <a:r>
              <a:rPr lang="en-US" altLang="zh-CN" sz="2400" b="1" baseline="-30000"/>
              <a:t>2             </a:t>
            </a:r>
            <a:endParaRPr lang="en-US" altLang="zh-CN" sz="2400" b="1"/>
          </a:p>
          <a:p>
            <a:pPr marL="342900" indent="-342900">
              <a:spcBef>
                <a:spcPct val="20000"/>
              </a:spcBef>
            </a:pPr>
            <a:r>
              <a:rPr lang="en-US" altLang="zh-CN" sz="2400" b="1"/>
              <a:t>                    NADPH</a:t>
            </a:r>
            <a:r>
              <a:rPr lang="en-US" altLang="zh-CN" sz="2400" b="1" baseline="-30000"/>
              <a:t>2</a:t>
            </a:r>
            <a:r>
              <a:rPr lang="en-US" altLang="zh-CN" sz="2400" b="1"/>
              <a:t>           </a:t>
            </a:r>
          </a:p>
          <a:p>
            <a:pPr marL="342900" indent="-342900">
              <a:spcBef>
                <a:spcPct val="20000"/>
              </a:spcBef>
            </a:pPr>
            <a:r>
              <a:rPr lang="en-US" altLang="zh-CN" sz="2400" b="1"/>
              <a:t>                    FADH</a:t>
            </a:r>
            <a:r>
              <a:rPr lang="en-US" altLang="zh-CN" sz="2400" b="1" baseline="-30000"/>
              <a:t>2</a:t>
            </a:r>
            <a:endParaRPr lang="en-US" altLang="zh-CN" sz="2400" b="1"/>
          </a:p>
          <a:p>
            <a:pPr marL="342900" indent="-342900">
              <a:spcBef>
                <a:spcPct val="20000"/>
              </a:spcBef>
            </a:pPr>
            <a:r>
              <a:rPr lang="en-US" altLang="zh-CN" sz="2400" b="1"/>
              <a:t>    </a:t>
            </a:r>
            <a:r>
              <a:rPr lang="zh-CN" altLang="en-US" sz="2400" b="1"/>
              <a:t>小分子 </a:t>
            </a:r>
            <a:r>
              <a:rPr lang="en-US" altLang="zh-CN" sz="2400" b="1"/>
              <a:t>C </a:t>
            </a:r>
            <a:r>
              <a:rPr lang="zh-CN" altLang="en-US" sz="2400" b="1"/>
              <a:t>架化合物： </a:t>
            </a:r>
          </a:p>
          <a:p>
            <a:pPr marL="342900" indent="-342900" algn="just">
              <a:spcBef>
                <a:spcPct val="20000"/>
              </a:spcBef>
            </a:pPr>
            <a:r>
              <a:rPr lang="zh-CN" altLang="en-US" sz="2400" b="1"/>
              <a:t>                   </a:t>
            </a:r>
          </a:p>
        </p:txBody>
      </p:sp>
      <p:sp>
        <p:nvSpPr>
          <p:cNvPr id="62467" name="Rectangle 5"/>
          <p:cNvSpPr>
            <a:spLocks noChangeArrowheads="1"/>
          </p:cNvSpPr>
          <p:nvPr/>
        </p:nvSpPr>
        <p:spPr bwMode="auto">
          <a:xfrm>
            <a:off x="1908175" y="4217988"/>
            <a:ext cx="4535488" cy="1800225"/>
          </a:xfrm>
          <a:prstGeom prst="rect">
            <a:avLst/>
          </a:prstGeom>
          <a:solidFill>
            <a:schemeClr val="hlink"/>
          </a:solidFill>
          <a:ln w="9525">
            <a:noFill/>
            <a:miter lim="800000"/>
            <a:headEnd/>
            <a:tailEnd/>
          </a:ln>
        </p:spPr>
        <p:txBody>
          <a:bodyPr anchor="ctr">
            <a:spAutoFit/>
          </a:bodyPr>
          <a:lstStyle/>
          <a:p>
            <a:pPr algn="ctr" eaLnBrk="0" hangingPunct="0"/>
            <a:r>
              <a:rPr lang="zh-CN" altLang="en-US" sz="2800" b="1">
                <a:latin typeface="Times New Roman" pitchFamily="18" charset="0"/>
              </a:rPr>
              <a:t>乙酰 </a:t>
            </a:r>
            <a:r>
              <a:rPr lang="en-US" altLang="zh-CN" sz="2800" b="1">
                <a:latin typeface="Times New Roman" pitchFamily="18" charset="0"/>
              </a:rPr>
              <a:t>COA </a:t>
            </a:r>
            <a:r>
              <a:rPr lang="zh-CN" altLang="en-US" sz="2800" b="1">
                <a:latin typeface="Times New Roman" pitchFamily="18" charset="0"/>
              </a:rPr>
              <a:t>、 </a:t>
            </a:r>
          </a:p>
          <a:p>
            <a:pPr algn="ctr" eaLnBrk="0" hangingPunct="0"/>
            <a:r>
              <a:rPr lang="zh-CN" altLang="en-US" sz="2800" b="1">
                <a:latin typeface="Times New Roman" pitchFamily="18" charset="0"/>
              </a:rPr>
              <a:t>  </a:t>
            </a:r>
            <a:r>
              <a:rPr lang="en-US" altLang="zh-CN" sz="2800" b="1">
                <a:latin typeface="Times New Roman" pitchFamily="18" charset="0"/>
              </a:rPr>
              <a:t>α</a:t>
            </a:r>
            <a:r>
              <a:rPr lang="zh-CN" altLang="en-US" sz="2800" b="1">
                <a:latin typeface="Times New Roman" pitchFamily="18" charset="0"/>
              </a:rPr>
              <a:t>酮戊二酸、</a:t>
            </a:r>
          </a:p>
          <a:p>
            <a:pPr algn="ctr" eaLnBrk="0" hangingPunct="0"/>
            <a:r>
              <a:rPr lang="zh-CN" altLang="en-US" sz="2800" b="1">
                <a:latin typeface="Times New Roman" pitchFamily="18" charset="0"/>
              </a:rPr>
              <a:t>      琥珀酰</a:t>
            </a:r>
            <a:r>
              <a:rPr lang="en-US" altLang="zh-CN" sz="2800" b="1">
                <a:latin typeface="Times New Roman" pitchFamily="18" charset="0"/>
              </a:rPr>
              <a:t>COA  </a:t>
            </a:r>
          </a:p>
          <a:p>
            <a:pPr algn="ctr" eaLnBrk="0" hangingPunct="0"/>
            <a:r>
              <a:rPr lang="en-US" altLang="zh-CN" sz="2800" b="1">
                <a:latin typeface="Times New Roman" pitchFamily="18" charset="0"/>
              </a:rPr>
              <a:t>        </a:t>
            </a:r>
            <a:r>
              <a:rPr lang="zh-CN" altLang="en-US" sz="2800" b="1">
                <a:latin typeface="Times New Roman" pitchFamily="18" charset="0"/>
              </a:rPr>
              <a:t>烯醇式草酰乙酸</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jc0611"/>
          <p:cNvPicPr>
            <a:picLocks noChangeAspect="1" noChangeArrowheads="1"/>
          </p:cNvPicPr>
          <p:nvPr/>
        </p:nvPicPr>
        <p:blipFill>
          <a:blip r:embed="rId2" cstate="print"/>
          <a:srcRect/>
          <a:stretch>
            <a:fillRect/>
          </a:stretch>
        </p:blipFill>
        <p:spPr bwMode="auto">
          <a:xfrm>
            <a:off x="38100" y="1028700"/>
            <a:ext cx="8686800" cy="5486400"/>
          </a:xfrm>
          <a:prstGeom prst="rect">
            <a:avLst/>
          </a:prstGeom>
          <a:noFill/>
          <a:ln w="9525">
            <a:noFill/>
            <a:miter lim="800000"/>
            <a:headEnd/>
            <a:tailEnd/>
          </a:ln>
        </p:spPr>
      </p:pic>
      <p:sp>
        <p:nvSpPr>
          <p:cNvPr id="63491" name="Rectangle 5"/>
          <p:cNvSpPr>
            <a:spLocks noChangeArrowheads="1"/>
          </p:cNvSpPr>
          <p:nvPr/>
        </p:nvSpPr>
        <p:spPr bwMode="auto">
          <a:xfrm>
            <a:off x="684213" y="115888"/>
            <a:ext cx="8459787" cy="711200"/>
          </a:xfrm>
          <a:prstGeom prst="rect">
            <a:avLst/>
          </a:prstGeom>
          <a:noFill/>
          <a:ln w="9525">
            <a:noFill/>
            <a:miter lim="800000"/>
            <a:headEnd/>
            <a:tailEnd/>
          </a:ln>
        </p:spPr>
        <p:txBody>
          <a:bodyPr anchor="ctr"/>
          <a:lstStyle/>
          <a:p>
            <a:pPr algn="ctr">
              <a:lnSpc>
                <a:spcPct val="240000"/>
              </a:lnSpc>
            </a:pPr>
            <a:r>
              <a:rPr lang="en-US" altLang="zh-CN" sz="4000">
                <a:solidFill>
                  <a:schemeClr val="tx2"/>
                </a:solidFill>
              </a:rPr>
              <a:t>TCA</a:t>
            </a:r>
            <a:r>
              <a:rPr lang="zh-CN" altLang="en-US" sz="4000">
                <a:solidFill>
                  <a:schemeClr val="tx2"/>
                </a:solidFill>
              </a:rPr>
              <a:t>在微生物代谢中一的枢纽地位</a:t>
            </a:r>
            <a:endParaRPr lang="zh-CN" altLang="en-US" sz="4400">
              <a:solidFill>
                <a:schemeClr val="tx2"/>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533400" y="304800"/>
            <a:ext cx="914400" cy="6248400"/>
          </a:xfrm>
          <a:prstGeom prst="rect">
            <a:avLst/>
          </a:prstGeom>
          <a:noFill/>
          <a:ln w="9525">
            <a:solidFill>
              <a:srgbClr val="FFFF00"/>
            </a:solidFill>
            <a:miter lim="800000"/>
            <a:headEnd/>
            <a:tailEnd/>
          </a:ln>
        </p:spPr>
        <p:txBody>
          <a:bodyPr vert="eaVert" anchor="ctr"/>
          <a:lstStyle/>
          <a:p>
            <a:pPr algn="ctr"/>
            <a:r>
              <a:rPr lang="zh-CN" altLang="en-US" sz="4400" b="1">
                <a:solidFill>
                  <a:schemeClr val="accent1"/>
                </a:solidFill>
                <a:ea typeface="楷体_GB2312" pitchFamily="49" charset="-122"/>
              </a:rPr>
              <a:t>三羧酸循环的枢纽位置</a:t>
            </a:r>
          </a:p>
        </p:txBody>
      </p:sp>
      <p:pic>
        <p:nvPicPr>
          <p:cNvPr id="64515" name="Picture 6" descr="DX"/>
          <p:cNvPicPr>
            <a:picLocks noChangeAspect="1" noChangeArrowheads="1"/>
          </p:cNvPicPr>
          <p:nvPr/>
        </p:nvPicPr>
        <p:blipFill>
          <a:blip r:embed="rId2" cstate="print"/>
          <a:srcRect/>
          <a:stretch>
            <a:fillRect/>
          </a:stretch>
        </p:blipFill>
        <p:spPr bwMode="auto">
          <a:xfrm>
            <a:off x="1676400" y="0"/>
            <a:ext cx="7467600" cy="6859588"/>
          </a:xfrm>
          <a:prstGeom prst="rect">
            <a:avLst/>
          </a:prstGeom>
          <a:noFill/>
          <a:ln w="9525">
            <a:solidFill>
              <a:srgbClr val="990033"/>
            </a:solid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Fig_4_18"/>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ChangeArrowheads="1"/>
          </p:cNvSpPr>
          <p:nvPr/>
        </p:nvSpPr>
        <p:spPr bwMode="auto">
          <a:xfrm>
            <a:off x="323850" y="188913"/>
            <a:ext cx="3598863" cy="549275"/>
          </a:xfrm>
          <a:prstGeom prst="rect">
            <a:avLst/>
          </a:prstGeom>
          <a:solidFill>
            <a:srgbClr val="008000"/>
          </a:solidFill>
          <a:ln w="9525">
            <a:solidFill>
              <a:srgbClr val="FF0000"/>
            </a:solidFill>
            <a:miter lim="800000"/>
            <a:headEnd/>
            <a:tailEnd/>
          </a:ln>
        </p:spPr>
        <p:txBody>
          <a:bodyPr anchor="ctr"/>
          <a:lstStyle/>
          <a:p>
            <a:r>
              <a:rPr lang="en-US" altLang="zh-CN" sz="2800" b="1">
                <a:solidFill>
                  <a:schemeClr val="bg1"/>
                </a:solidFill>
              </a:rPr>
              <a:t>TCA</a:t>
            </a:r>
            <a:r>
              <a:rPr lang="zh-CN" altLang="en-US" sz="2800" b="1">
                <a:solidFill>
                  <a:schemeClr val="bg1"/>
                </a:solidFill>
              </a:rPr>
              <a:t>循环的重要特点</a:t>
            </a:r>
          </a:p>
        </p:txBody>
      </p:sp>
      <p:sp>
        <p:nvSpPr>
          <p:cNvPr id="56325" name="Rectangle 5"/>
          <p:cNvSpPr>
            <a:spLocks noChangeArrowheads="1"/>
          </p:cNvSpPr>
          <p:nvPr/>
        </p:nvSpPr>
        <p:spPr bwMode="auto">
          <a:xfrm>
            <a:off x="468313" y="1196975"/>
            <a:ext cx="8207375" cy="831850"/>
          </a:xfrm>
          <a:prstGeom prst="rect">
            <a:avLst/>
          </a:prstGeom>
          <a:solidFill>
            <a:srgbClr val="969696"/>
          </a:solidFill>
          <a:ln w="9525">
            <a:solidFill>
              <a:srgbClr val="FF0000"/>
            </a:solidFill>
            <a:miter lim="800000"/>
            <a:headEnd/>
            <a:tailEnd/>
          </a:ln>
        </p:spPr>
        <p:txBody>
          <a:bodyPr>
            <a:spAutoFit/>
          </a:bodyPr>
          <a:lstStyle/>
          <a:p>
            <a:pPr>
              <a:spcBef>
                <a:spcPct val="50000"/>
              </a:spcBef>
            </a:pPr>
            <a:r>
              <a:rPr kumimoji="1" lang="en-US" altLang="zh-CN" sz="2400" b="1"/>
              <a:t>1</a:t>
            </a:r>
            <a:r>
              <a:rPr kumimoji="1" lang="zh-CN" altLang="en-US" sz="2400" b="1"/>
              <a:t>、循环一次的结果是乙酰</a:t>
            </a:r>
            <a:r>
              <a:rPr kumimoji="1" lang="en-US" altLang="zh-CN" sz="2400" b="1"/>
              <a:t>CoA</a:t>
            </a:r>
            <a:r>
              <a:rPr kumimoji="1" lang="zh-CN" altLang="en-US" sz="2400" b="1"/>
              <a:t>的乙酰基被氧化为</a:t>
            </a:r>
            <a:r>
              <a:rPr kumimoji="1" lang="en-US" altLang="zh-CN" sz="2400" b="1"/>
              <a:t>2</a:t>
            </a:r>
            <a:r>
              <a:rPr kumimoji="1" lang="zh-CN" altLang="en-US" sz="2400" b="1"/>
              <a:t>分子</a:t>
            </a:r>
            <a:r>
              <a:rPr kumimoji="1" lang="en-US" altLang="zh-CN" sz="2400" b="1"/>
              <a:t>CO</a:t>
            </a:r>
            <a:r>
              <a:rPr kumimoji="1" lang="en-US" altLang="zh-CN" sz="2400" b="1" baseline="-25000"/>
              <a:t>2</a:t>
            </a:r>
            <a:r>
              <a:rPr kumimoji="1" lang="en-US" altLang="zh-CN" sz="2400" b="1"/>
              <a:t>,</a:t>
            </a:r>
            <a:r>
              <a:rPr kumimoji="1" lang="zh-CN" altLang="en-US" sz="2400" b="1"/>
              <a:t>并重新生成</a:t>
            </a:r>
            <a:r>
              <a:rPr kumimoji="1" lang="en-US" altLang="zh-CN" sz="2400" b="1"/>
              <a:t>1</a:t>
            </a:r>
            <a:r>
              <a:rPr kumimoji="1" lang="zh-CN" altLang="en-US" sz="2400" b="1"/>
              <a:t>分子草酰乙酸；</a:t>
            </a:r>
          </a:p>
        </p:txBody>
      </p:sp>
      <p:sp>
        <p:nvSpPr>
          <p:cNvPr id="56326" name="Rectangle 6"/>
          <p:cNvSpPr>
            <a:spLocks noChangeArrowheads="1"/>
          </p:cNvSpPr>
          <p:nvPr/>
        </p:nvSpPr>
        <p:spPr bwMode="auto">
          <a:xfrm>
            <a:off x="468313" y="2276475"/>
            <a:ext cx="8280400" cy="831850"/>
          </a:xfrm>
          <a:prstGeom prst="rect">
            <a:avLst/>
          </a:prstGeom>
          <a:solidFill>
            <a:srgbClr val="008000"/>
          </a:solidFill>
          <a:ln w="9525">
            <a:solidFill>
              <a:srgbClr val="FF0000"/>
            </a:solidFill>
            <a:miter lim="800000"/>
            <a:headEnd/>
            <a:tailEnd/>
          </a:ln>
        </p:spPr>
        <p:txBody>
          <a:bodyPr>
            <a:spAutoFit/>
          </a:bodyPr>
          <a:lstStyle/>
          <a:p>
            <a:r>
              <a:rPr kumimoji="1" lang="en-US" altLang="zh-CN" sz="2400" b="1">
                <a:solidFill>
                  <a:schemeClr val="bg1"/>
                </a:solidFill>
              </a:rPr>
              <a:t>2</a:t>
            </a:r>
            <a:r>
              <a:rPr kumimoji="1" lang="zh-CN" altLang="en-US" sz="2400" b="1">
                <a:solidFill>
                  <a:schemeClr val="bg1"/>
                </a:solidFill>
              </a:rPr>
              <a:t>、整个循环有四步氧化还原反应，其中三步反应中将</a:t>
            </a:r>
            <a:r>
              <a:rPr kumimoji="1" lang="en-US" altLang="zh-CN" sz="2400" b="1">
                <a:solidFill>
                  <a:schemeClr val="bg1"/>
                </a:solidFill>
              </a:rPr>
              <a:t>NAD+</a:t>
            </a:r>
            <a:r>
              <a:rPr kumimoji="1" lang="zh-CN" altLang="en-US" sz="2400" b="1">
                <a:solidFill>
                  <a:schemeClr val="bg1"/>
                </a:solidFill>
              </a:rPr>
              <a:t>还原为</a:t>
            </a:r>
            <a:r>
              <a:rPr kumimoji="1" lang="en-US" altLang="zh-CN" sz="2400" b="1">
                <a:solidFill>
                  <a:schemeClr val="bg1"/>
                </a:solidFill>
              </a:rPr>
              <a:t>NADH+H+</a:t>
            </a:r>
            <a:r>
              <a:rPr kumimoji="1" lang="zh-CN" altLang="en-US" sz="2400" b="1">
                <a:solidFill>
                  <a:schemeClr val="bg1"/>
                </a:solidFill>
              </a:rPr>
              <a:t>，另一步为</a:t>
            </a:r>
            <a:r>
              <a:rPr kumimoji="1" lang="en-US" altLang="zh-CN" sz="2400" b="1">
                <a:solidFill>
                  <a:schemeClr val="bg1"/>
                </a:solidFill>
              </a:rPr>
              <a:t>FAD</a:t>
            </a:r>
            <a:r>
              <a:rPr kumimoji="1" lang="zh-CN" altLang="en-US" sz="2400" b="1">
                <a:solidFill>
                  <a:schemeClr val="bg1"/>
                </a:solidFill>
              </a:rPr>
              <a:t>还原；</a:t>
            </a:r>
          </a:p>
        </p:txBody>
      </p:sp>
      <p:sp>
        <p:nvSpPr>
          <p:cNvPr id="56327" name="Rectangle 7"/>
          <p:cNvSpPr>
            <a:spLocks noChangeArrowheads="1"/>
          </p:cNvSpPr>
          <p:nvPr/>
        </p:nvSpPr>
        <p:spPr bwMode="auto">
          <a:xfrm>
            <a:off x="468313" y="3357563"/>
            <a:ext cx="8351837" cy="466725"/>
          </a:xfrm>
          <a:prstGeom prst="rect">
            <a:avLst/>
          </a:prstGeom>
          <a:solidFill>
            <a:srgbClr val="33CCCC"/>
          </a:solidFill>
          <a:ln w="9525">
            <a:solidFill>
              <a:srgbClr val="FF0000"/>
            </a:solidFill>
            <a:miter lim="800000"/>
            <a:headEnd/>
            <a:tailEnd/>
          </a:ln>
        </p:spPr>
        <p:txBody>
          <a:bodyPr>
            <a:spAutoFit/>
          </a:bodyPr>
          <a:lstStyle/>
          <a:p>
            <a:pPr>
              <a:spcBef>
                <a:spcPct val="50000"/>
              </a:spcBef>
            </a:pPr>
            <a:r>
              <a:rPr kumimoji="1" lang="en-US" altLang="zh-CN" sz="2400" b="1"/>
              <a:t>3</a:t>
            </a:r>
            <a:r>
              <a:rPr kumimoji="1" lang="zh-CN" altLang="en-US" sz="2400" b="1"/>
              <a:t>、为糖、脂、蛋白质三大物质转化中心枢纽。</a:t>
            </a:r>
          </a:p>
        </p:txBody>
      </p:sp>
      <p:sp>
        <p:nvSpPr>
          <p:cNvPr id="56328" name="Rectangle 8"/>
          <p:cNvSpPr>
            <a:spLocks noChangeArrowheads="1"/>
          </p:cNvSpPr>
          <p:nvPr/>
        </p:nvSpPr>
        <p:spPr bwMode="auto">
          <a:xfrm>
            <a:off x="395288" y="4076700"/>
            <a:ext cx="8424862" cy="466725"/>
          </a:xfrm>
          <a:prstGeom prst="rect">
            <a:avLst/>
          </a:prstGeom>
          <a:solidFill>
            <a:srgbClr val="C0C0C0"/>
          </a:solidFill>
          <a:ln w="9525">
            <a:solidFill>
              <a:srgbClr val="FF0000"/>
            </a:solidFill>
            <a:miter lim="800000"/>
            <a:headEnd/>
            <a:tailEnd/>
          </a:ln>
        </p:spPr>
        <p:txBody>
          <a:bodyPr>
            <a:spAutoFit/>
          </a:bodyPr>
          <a:lstStyle/>
          <a:p>
            <a:r>
              <a:rPr kumimoji="1" lang="en-US" altLang="zh-CN" sz="2400" b="1"/>
              <a:t>4</a:t>
            </a:r>
            <a:r>
              <a:rPr kumimoji="1" lang="zh-CN" altLang="en-US" sz="2400" b="1"/>
              <a:t>、循环中的某些中间产物是一些重要物质生物合成的前体；</a:t>
            </a:r>
          </a:p>
        </p:txBody>
      </p:sp>
      <p:sp>
        <p:nvSpPr>
          <p:cNvPr id="56329" name="Rectangle 9"/>
          <p:cNvSpPr>
            <a:spLocks noChangeArrowheads="1"/>
          </p:cNvSpPr>
          <p:nvPr/>
        </p:nvSpPr>
        <p:spPr bwMode="auto">
          <a:xfrm>
            <a:off x="395288" y="4797425"/>
            <a:ext cx="8424862" cy="466725"/>
          </a:xfrm>
          <a:prstGeom prst="rect">
            <a:avLst/>
          </a:prstGeom>
          <a:solidFill>
            <a:schemeClr val="tx1"/>
          </a:solidFill>
          <a:ln w="9525">
            <a:solidFill>
              <a:srgbClr val="FF0000"/>
            </a:solidFill>
            <a:miter lim="800000"/>
            <a:headEnd/>
            <a:tailEnd/>
          </a:ln>
        </p:spPr>
        <p:txBody>
          <a:bodyPr>
            <a:spAutoFit/>
          </a:bodyPr>
          <a:lstStyle/>
          <a:p>
            <a:pPr>
              <a:spcBef>
                <a:spcPct val="50000"/>
              </a:spcBef>
            </a:pPr>
            <a:r>
              <a:rPr kumimoji="1" lang="en-US" altLang="zh-CN" sz="2400" b="1">
                <a:solidFill>
                  <a:schemeClr val="bg1"/>
                </a:solidFill>
              </a:rPr>
              <a:t>5</a:t>
            </a:r>
            <a:r>
              <a:rPr kumimoji="1" lang="zh-CN" altLang="en-US" sz="2400" b="1">
                <a:solidFill>
                  <a:schemeClr val="bg1"/>
                </a:solidFill>
              </a:rPr>
              <a:t>、生物体提供能量的主要形式；</a:t>
            </a:r>
          </a:p>
        </p:txBody>
      </p:sp>
      <p:sp>
        <p:nvSpPr>
          <p:cNvPr id="56330" name="Rectangle 10"/>
          <p:cNvSpPr>
            <a:spLocks noChangeArrowheads="1"/>
          </p:cNvSpPr>
          <p:nvPr/>
        </p:nvSpPr>
        <p:spPr bwMode="auto">
          <a:xfrm>
            <a:off x="395288" y="5516563"/>
            <a:ext cx="8424862" cy="831850"/>
          </a:xfrm>
          <a:prstGeom prst="rect">
            <a:avLst/>
          </a:prstGeom>
          <a:solidFill>
            <a:srgbClr val="008000"/>
          </a:solidFill>
          <a:ln w="9525">
            <a:solidFill>
              <a:srgbClr val="FF0000"/>
            </a:solidFill>
            <a:miter lim="800000"/>
            <a:headEnd/>
            <a:tailEnd/>
          </a:ln>
        </p:spPr>
        <p:txBody>
          <a:bodyPr>
            <a:spAutoFit/>
          </a:bodyPr>
          <a:lstStyle/>
          <a:p>
            <a:pPr>
              <a:spcBef>
                <a:spcPct val="50000"/>
              </a:spcBef>
            </a:pPr>
            <a:r>
              <a:rPr kumimoji="1" lang="en-US" altLang="zh-CN" sz="2400" b="1">
                <a:solidFill>
                  <a:schemeClr val="bg1"/>
                </a:solidFill>
              </a:rPr>
              <a:t>6</a:t>
            </a:r>
            <a:r>
              <a:rPr kumimoji="1" lang="zh-CN" altLang="en-US" sz="2400" b="1">
                <a:solidFill>
                  <a:schemeClr val="bg1"/>
                </a:solidFill>
              </a:rPr>
              <a:t>、</a:t>
            </a:r>
            <a:r>
              <a:rPr kumimoji="1" lang="zh-CN" altLang="zh-CN" sz="2400" b="1">
                <a:solidFill>
                  <a:schemeClr val="bg1"/>
                </a:solidFill>
              </a:rPr>
              <a:t>为人类利用生物发酵生产所需产品提供主要的代谢途径。如柠檬酸发酵；</a:t>
            </a:r>
            <a:r>
              <a:rPr kumimoji="1" lang="en-US" altLang="zh-CN" sz="2400" b="1">
                <a:solidFill>
                  <a:schemeClr val="bg1"/>
                </a:solidFill>
              </a:rPr>
              <a:t>Glu</a:t>
            </a:r>
            <a:r>
              <a:rPr kumimoji="1" lang="zh-CN" altLang="zh-CN" sz="2400" b="1">
                <a:solidFill>
                  <a:schemeClr val="bg1"/>
                </a:solidFill>
              </a:rPr>
              <a:t>发酵等。</a:t>
            </a:r>
            <a:endParaRPr kumimoji="1" lang="zh-CN" altLang="en-US" sz="24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0-#ppt_w/2"/>
                                          </p:val>
                                        </p:tav>
                                        <p:tav tm="100000">
                                          <p:val>
                                            <p:strVal val="#ppt_x"/>
                                          </p:val>
                                        </p:tav>
                                      </p:tavLst>
                                    </p:anim>
                                    <p:anim calcmode="lin" valueType="num">
                                      <p:cBhvr additive="base">
                                        <p:cTn id="8" dur="500" fill="hold"/>
                                        <p:tgtEl>
                                          <p:spTgt spid="56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6325"/>
                                        </p:tgtEl>
                                        <p:attrNameLst>
                                          <p:attrName>style.visibility</p:attrName>
                                        </p:attrNameLst>
                                      </p:cBhvr>
                                      <p:to>
                                        <p:strVal val="visible"/>
                                      </p:to>
                                    </p:set>
                                    <p:anim calcmode="lin" valueType="num">
                                      <p:cBhvr additive="base">
                                        <p:cTn id="13" dur="500" fill="hold"/>
                                        <p:tgtEl>
                                          <p:spTgt spid="56325"/>
                                        </p:tgtEl>
                                        <p:attrNameLst>
                                          <p:attrName>ppt_x</p:attrName>
                                        </p:attrNameLst>
                                      </p:cBhvr>
                                      <p:tavLst>
                                        <p:tav tm="0">
                                          <p:val>
                                            <p:strVal val="1+#ppt_w/2"/>
                                          </p:val>
                                        </p:tav>
                                        <p:tav tm="100000">
                                          <p:val>
                                            <p:strVal val="#ppt_x"/>
                                          </p:val>
                                        </p:tav>
                                      </p:tavLst>
                                    </p:anim>
                                    <p:anim calcmode="lin" valueType="num">
                                      <p:cBhvr additive="base">
                                        <p:cTn id="14" dur="500" fill="hold"/>
                                        <p:tgtEl>
                                          <p:spTgt spid="563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6326"/>
                                        </p:tgtEl>
                                        <p:attrNameLst>
                                          <p:attrName>style.visibility</p:attrName>
                                        </p:attrNameLst>
                                      </p:cBhvr>
                                      <p:to>
                                        <p:strVal val="visible"/>
                                      </p:to>
                                    </p:set>
                                    <p:anim calcmode="lin" valueType="num">
                                      <p:cBhvr additive="base">
                                        <p:cTn id="19" dur="500" fill="hold"/>
                                        <p:tgtEl>
                                          <p:spTgt spid="56326"/>
                                        </p:tgtEl>
                                        <p:attrNameLst>
                                          <p:attrName>ppt_x</p:attrName>
                                        </p:attrNameLst>
                                      </p:cBhvr>
                                      <p:tavLst>
                                        <p:tav tm="0">
                                          <p:val>
                                            <p:strVal val="0-#ppt_w/2"/>
                                          </p:val>
                                        </p:tav>
                                        <p:tav tm="100000">
                                          <p:val>
                                            <p:strVal val="#ppt_x"/>
                                          </p:val>
                                        </p:tav>
                                      </p:tavLst>
                                    </p:anim>
                                    <p:anim calcmode="lin" valueType="num">
                                      <p:cBhvr additive="base">
                                        <p:cTn id="20" dur="500" fill="hold"/>
                                        <p:tgtEl>
                                          <p:spTgt spid="563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6327"/>
                                        </p:tgtEl>
                                        <p:attrNameLst>
                                          <p:attrName>style.visibility</p:attrName>
                                        </p:attrNameLst>
                                      </p:cBhvr>
                                      <p:to>
                                        <p:strVal val="visible"/>
                                      </p:to>
                                    </p:set>
                                    <p:anim calcmode="lin" valueType="num">
                                      <p:cBhvr additive="base">
                                        <p:cTn id="25" dur="500" fill="hold"/>
                                        <p:tgtEl>
                                          <p:spTgt spid="56327"/>
                                        </p:tgtEl>
                                        <p:attrNameLst>
                                          <p:attrName>ppt_x</p:attrName>
                                        </p:attrNameLst>
                                      </p:cBhvr>
                                      <p:tavLst>
                                        <p:tav tm="0">
                                          <p:val>
                                            <p:strVal val="#ppt_x"/>
                                          </p:val>
                                        </p:tav>
                                        <p:tav tm="100000">
                                          <p:val>
                                            <p:strVal val="#ppt_x"/>
                                          </p:val>
                                        </p:tav>
                                      </p:tavLst>
                                    </p:anim>
                                    <p:anim calcmode="lin" valueType="num">
                                      <p:cBhvr additive="base">
                                        <p:cTn id="26" dur="500" fill="hold"/>
                                        <p:tgtEl>
                                          <p:spTgt spid="5632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6328"/>
                                        </p:tgtEl>
                                        <p:attrNameLst>
                                          <p:attrName>style.visibility</p:attrName>
                                        </p:attrNameLst>
                                      </p:cBhvr>
                                      <p:to>
                                        <p:strVal val="visible"/>
                                      </p:to>
                                    </p:set>
                                    <p:anim calcmode="lin" valueType="num">
                                      <p:cBhvr additive="base">
                                        <p:cTn id="31" dur="500" fill="hold"/>
                                        <p:tgtEl>
                                          <p:spTgt spid="56328"/>
                                        </p:tgtEl>
                                        <p:attrNameLst>
                                          <p:attrName>ppt_x</p:attrName>
                                        </p:attrNameLst>
                                      </p:cBhvr>
                                      <p:tavLst>
                                        <p:tav tm="0">
                                          <p:val>
                                            <p:strVal val="0-#ppt_w/2"/>
                                          </p:val>
                                        </p:tav>
                                        <p:tav tm="100000">
                                          <p:val>
                                            <p:strVal val="#ppt_x"/>
                                          </p:val>
                                        </p:tav>
                                      </p:tavLst>
                                    </p:anim>
                                    <p:anim calcmode="lin" valueType="num">
                                      <p:cBhvr additive="base">
                                        <p:cTn id="32" dur="500" fill="hold"/>
                                        <p:tgtEl>
                                          <p:spTgt spid="563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6329"/>
                                        </p:tgtEl>
                                        <p:attrNameLst>
                                          <p:attrName>style.visibility</p:attrName>
                                        </p:attrNameLst>
                                      </p:cBhvr>
                                      <p:to>
                                        <p:strVal val="visible"/>
                                      </p:to>
                                    </p:set>
                                    <p:anim calcmode="lin" valueType="num">
                                      <p:cBhvr additive="base">
                                        <p:cTn id="37" dur="500" fill="hold"/>
                                        <p:tgtEl>
                                          <p:spTgt spid="56329"/>
                                        </p:tgtEl>
                                        <p:attrNameLst>
                                          <p:attrName>ppt_x</p:attrName>
                                        </p:attrNameLst>
                                      </p:cBhvr>
                                      <p:tavLst>
                                        <p:tav tm="0">
                                          <p:val>
                                            <p:strVal val="1+#ppt_w/2"/>
                                          </p:val>
                                        </p:tav>
                                        <p:tav tm="100000">
                                          <p:val>
                                            <p:strVal val="#ppt_x"/>
                                          </p:val>
                                        </p:tav>
                                      </p:tavLst>
                                    </p:anim>
                                    <p:anim calcmode="lin" valueType="num">
                                      <p:cBhvr additive="base">
                                        <p:cTn id="38" dur="500" fill="hold"/>
                                        <p:tgtEl>
                                          <p:spTgt spid="563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6330"/>
                                        </p:tgtEl>
                                        <p:attrNameLst>
                                          <p:attrName>style.visibility</p:attrName>
                                        </p:attrNameLst>
                                      </p:cBhvr>
                                      <p:to>
                                        <p:strVal val="visible"/>
                                      </p:to>
                                    </p:set>
                                    <p:anim calcmode="lin" valueType="num">
                                      <p:cBhvr additive="base">
                                        <p:cTn id="43" dur="500" fill="hold"/>
                                        <p:tgtEl>
                                          <p:spTgt spid="56330"/>
                                        </p:tgtEl>
                                        <p:attrNameLst>
                                          <p:attrName>ppt_x</p:attrName>
                                        </p:attrNameLst>
                                      </p:cBhvr>
                                      <p:tavLst>
                                        <p:tav tm="0">
                                          <p:val>
                                            <p:strVal val="0-#ppt_w/2"/>
                                          </p:val>
                                        </p:tav>
                                        <p:tav tm="100000">
                                          <p:val>
                                            <p:strVal val="#ppt_x"/>
                                          </p:val>
                                        </p:tav>
                                      </p:tavLst>
                                    </p:anim>
                                    <p:anim calcmode="lin" valueType="num">
                                      <p:cBhvr additive="base">
                                        <p:cTn id="44" dur="500" fill="hold"/>
                                        <p:tgtEl>
                                          <p:spTgt spid="56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P spid="56325" grpId="0" animBg="1"/>
      <p:bldP spid="56326" grpId="0" animBg="1"/>
      <p:bldP spid="56327" grpId="0" animBg="1"/>
      <p:bldP spid="56328" grpId="0" animBg="1"/>
      <p:bldP spid="56329" grpId="0" animBg="1"/>
      <p:bldP spid="563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468313" y="1916113"/>
            <a:ext cx="8229600" cy="3671887"/>
          </a:xfrm>
          <a:prstGeom prst="rect">
            <a:avLst/>
          </a:prstGeom>
          <a:noFill/>
          <a:ln w="28575">
            <a:solidFill>
              <a:srgbClr val="00CC00"/>
            </a:solidFill>
            <a:prstDash val="sysDot"/>
            <a:miter lim="800000"/>
            <a:headEnd/>
            <a:tailEnd/>
          </a:ln>
        </p:spPr>
        <p:txBody>
          <a:bodyPr/>
          <a:lstStyle/>
          <a:p>
            <a:pPr marL="342900" indent="-342900">
              <a:lnSpc>
                <a:spcPct val="120000"/>
              </a:lnSpc>
              <a:spcBef>
                <a:spcPct val="100000"/>
              </a:spcBef>
              <a:buFontTx/>
              <a:buChar char="•"/>
            </a:pPr>
            <a:r>
              <a:rPr lang="zh-CN" altLang="en-US" sz="2400" b="1">
                <a:solidFill>
                  <a:srgbClr val="0000FF"/>
                </a:solidFill>
                <a:latin typeface="楷体_GB2312" pitchFamily="49" charset="-122"/>
                <a:ea typeface="楷体_GB2312" pitchFamily="49" charset="-122"/>
              </a:rPr>
              <a:t>又称：</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同化作用</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或</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组成代谢</a:t>
            </a:r>
            <a:r>
              <a:rPr lang="zh-CN" altLang="en-US" sz="2400" b="1">
                <a:solidFill>
                  <a:srgbClr val="0000FF"/>
                </a:solidFill>
                <a:ea typeface="楷体_GB2312" pitchFamily="49" charset="-122"/>
              </a:rPr>
              <a:t>”</a:t>
            </a:r>
            <a:r>
              <a:rPr lang="zh-CN" altLang="en-US" sz="2400" b="1">
                <a:solidFill>
                  <a:srgbClr val="0000FF"/>
                </a:solidFill>
                <a:latin typeface="楷体_GB2312" pitchFamily="49" charset="-122"/>
                <a:ea typeface="楷体_GB2312" pitchFamily="49" charset="-122"/>
              </a:rPr>
              <a:t> 。</a:t>
            </a:r>
          </a:p>
          <a:p>
            <a:pPr marL="342900" indent="-342900">
              <a:lnSpc>
                <a:spcPct val="120000"/>
              </a:lnSpc>
              <a:spcBef>
                <a:spcPct val="100000"/>
              </a:spcBef>
              <a:buFontTx/>
              <a:buChar char="•"/>
            </a:pPr>
            <a:r>
              <a:rPr lang="zh-CN" altLang="en-US" sz="2400" b="1">
                <a:solidFill>
                  <a:srgbClr val="0000FF"/>
                </a:solidFill>
                <a:latin typeface="楷体_GB2312" pitchFamily="49" charset="-122"/>
                <a:ea typeface="楷体_GB2312" pitchFamily="49" charset="-122"/>
              </a:rPr>
              <a:t>吸收：生物体从外界不断摄取各种营养物及能量等。</a:t>
            </a:r>
          </a:p>
          <a:p>
            <a:pPr marL="342900" indent="-342900">
              <a:lnSpc>
                <a:spcPct val="120000"/>
              </a:lnSpc>
              <a:spcBef>
                <a:spcPct val="100000"/>
              </a:spcBef>
              <a:buFontTx/>
              <a:buChar char="•"/>
            </a:pPr>
            <a:r>
              <a:rPr lang="zh-CN" altLang="en-US" sz="2400" b="1">
                <a:solidFill>
                  <a:srgbClr val="0000FF"/>
                </a:solidFill>
                <a:latin typeface="楷体_GB2312" pitchFamily="49" charset="-122"/>
                <a:ea typeface="楷体_GB2312" pitchFamily="49" charset="-122"/>
              </a:rPr>
              <a:t>合成：经合成代谢吸收各种营养物及中间代谢物与能量转化成自身的组成物等。</a:t>
            </a:r>
          </a:p>
          <a:p>
            <a:pPr marL="342900" indent="-342900">
              <a:lnSpc>
                <a:spcPct val="120000"/>
              </a:lnSpc>
              <a:spcBef>
                <a:spcPct val="100000"/>
              </a:spcBef>
              <a:buFontTx/>
              <a:buChar char="•"/>
            </a:pPr>
            <a:r>
              <a:rPr lang="zh-CN" altLang="en-US" sz="2400" b="1">
                <a:solidFill>
                  <a:srgbClr val="0000FF"/>
                </a:solidFill>
                <a:latin typeface="楷体_GB2312" pitchFamily="49" charset="-122"/>
                <a:ea typeface="楷体_GB2312" pitchFamily="49" charset="-122"/>
              </a:rPr>
              <a:t>释放：将有些合成代谢物不断地释放到体外。</a:t>
            </a:r>
            <a:r>
              <a:rPr lang="zh-CN" altLang="en-US" sz="2400">
                <a:latin typeface="楷体_GB2312" pitchFamily="49" charset="-122"/>
                <a:ea typeface="楷体_GB2312" pitchFamily="49" charset="-122"/>
              </a:rPr>
              <a:t> 		</a:t>
            </a:r>
          </a:p>
        </p:txBody>
      </p:sp>
      <p:sp>
        <p:nvSpPr>
          <p:cNvPr id="16387" name="Rectangle 6"/>
          <p:cNvSpPr>
            <a:spLocks noChangeArrowheads="1"/>
          </p:cNvSpPr>
          <p:nvPr/>
        </p:nvSpPr>
        <p:spPr bwMode="auto">
          <a:xfrm>
            <a:off x="1258888" y="333375"/>
            <a:ext cx="6192837" cy="1143000"/>
          </a:xfrm>
          <a:prstGeom prst="rect">
            <a:avLst/>
          </a:prstGeom>
          <a:solidFill>
            <a:srgbClr val="A6F6F8"/>
          </a:solidFill>
          <a:ln w="9525" cap="rnd">
            <a:solidFill>
              <a:srgbClr val="CC0066"/>
            </a:solidFill>
            <a:prstDash val="sysDot"/>
            <a:miter lim="800000"/>
            <a:headEnd/>
            <a:tailEnd/>
          </a:ln>
        </p:spPr>
        <p:txBody>
          <a:bodyPr anchor="ctr"/>
          <a:lstStyle/>
          <a:p>
            <a:pPr algn="ctr"/>
            <a:r>
              <a:rPr lang="en-US" altLang="zh-CN" sz="3600" dirty="0">
                <a:latin typeface="楷体_GB2312" pitchFamily="49" charset="-122"/>
                <a:ea typeface="楷体_GB2312" pitchFamily="49" charset="-122"/>
              </a:rPr>
              <a:t/>
            </a:r>
            <a:br>
              <a:rPr lang="en-US" altLang="zh-CN" sz="3600" dirty="0">
                <a:latin typeface="楷体_GB2312" pitchFamily="49" charset="-122"/>
                <a:ea typeface="楷体_GB2312" pitchFamily="49" charset="-122"/>
              </a:rPr>
            </a:br>
            <a:r>
              <a:rPr lang="zh-CN" altLang="en-US" sz="3600" b="1" dirty="0">
                <a:solidFill>
                  <a:srgbClr val="FF0000"/>
                </a:solidFill>
                <a:latin typeface="楷体_GB2312" pitchFamily="49" charset="-122"/>
                <a:ea typeface="楷体_GB2312" pitchFamily="49" charset="-122"/>
              </a:rPr>
              <a:t>合成代谢 </a:t>
            </a:r>
            <a:r>
              <a:rPr lang="en-US" altLang="zh-CN" sz="3600" b="1" dirty="0">
                <a:solidFill>
                  <a:srgbClr val="FF0000"/>
                </a:solidFill>
                <a:latin typeface="楷体_GB2312" pitchFamily="49" charset="-122"/>
                <a:ea typeface="楷体_GB2312" pitchFamily="49" charset="-122"/>
              </a:rPr>
              <a:t>(Anabolism)</a:t>
            </a:r>
            <a:br>
              <a:rPr lang="en-US" altLang="zh-CN" sz="3600" b="1" dirty="0">
                <a:solidFill>
                  <a:srgbClr val="FF0000"/>
                </a:solidFill>
                <a:latin typeface="楷体_GB2312" pitchFamily="49" charset="-122"/>
                <a:ea typeface="楷体_GB2312" pitchFamily="49" charset="-122"/>
              </a:rPr>
            </a:br>
            <a:endParaRPr lang="en-US" altLang="zh-CN" sz="36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ChangeArrowheads="1"/>
          </p:cNvSpPr>
          <p:nvPr/>
        </p:nvSpPr>
        <p:spPr bwMode="auto">
          <a:xfrm>
            <a:off x="0" y="0"/>
            <a:ext cx="9144000" cy="6819900"/>
          </a:xfrm>
          <a:prstGeom prst="rect">
            <a:avLst/>
          </a:prstGeom>
          <a:solidFill>
            <a:srgbClr val="FFFFFF"/>
          </a:solidFill>
          <a:ln w="38100">
            <a:solidFill>
              <a:srgbClr val="FF3300"/>
            </a:solidFill>
            <a:miter lim="800000"/>
            <a:headEnd/>
            <a:tailEnd/>
          </a:ln>
        </p:spPr>
        <p:txBody>
          <a:bodyPr wrap="none" anchor="ctr"/>
          <a:lstStyle/>
          <a:p>
            <a:endParaRPr lang="zh-CN" altLang="en-US"/>
          </a:p>
        </p:txBody>
      </p:sp>
      <p:sp>
        <p:nvSpPr>
          <p:cNvPr id="67587" name="Rectangle 5"/>
          <p:cNvSpPr>
            <a:spLocks noChangeArrowheads="1"/>
          </p:cNvSpPr>
          <p:nvPr/>
        </p:nvSpPr>
        <p:spPr bwMode="auto">
          <a:xfrm>
            <a:off x="552450" y="0"/>
            <a:ext cx="7772400" cy="1143000"/>
          </a:xfrm>
          <a:prstGeom prst="rect">
            <a:avLst/>
          </a:prstGeom>
          <a:noFill/>
          <a:ln w="9525">
            <a:noFill/>
            <a:miter lim="800000"/>
            <a:headEnd/>
            <a:tailEnd/>
          </a:ln>
        </p:spPr>
        <p:txBody>
          <a:bodyPr anchor="ctr"/>
          <a:lstStyle/>
          <a:p>
            <a:pPr algn="ctr"/>
            <a:r>
              <a:rPr lang="zh-CN" altLang="en-US" sz="3600" b="1">
                <a:solidFill>
                  <a:schemeClr val="tx2"/>
                </a:solidFill>
              </a:rPr>
              <a:t>四条脱氢途径的产能效率比较</a:t>
            </a:r>
            <a:endParaRPr lang="zh-CN" altLang="en-US" sz="4400">
              <a:solidFill>
                <a:schemeClr val="tx2"/>
              </a:solidFill>
            </a:endParaRPr>
          </a:p>
        </p:txBody>
      </p:sp>
      <p:sp>
        <p:nvSpPr>
          <p:cNvPr id="67588" name="Rectangle 6"/>
          <p:cNvSpPr>
            <a:spLocks noChangeArrowheads="1"/>
          </p:cNvSpPr>
          <p:nvPr/>
        </p:nvSpPr>
        <p:spPr bwMode="auto">
          <a:xfrm>
            <a:off x="0" y="981075"/>
            <a:ext cx="9144000" cy="5600700"/>
          </a:xfrm>
          <a:prstGeom prst="rect">
            <a:avLst/>
          </a:prstGeom>
          <a:noFill/>
          <a:ln w="9525">
            <a:noFill/>
            <a:miter lim="800000"/>
            <a:headEnd/>
            <a:tailEnd/>
          </a:ln>
        </p:spPr>
        <p:txBody>
          <a:bodyPr/>
          <a:lstStyle/>
          <a:p>
            <a:pPr marL="342900" indent="-342900">
              <a:lnSpc>
                <a:spcPct val="120000"/>
              </a:lnSpc>
              <a:spcBef>
                <a:spcPct val="20000"/>
              </a:spcBef>
              <a:buFontTx/>
              <a:buChar char="•"/>
            </a:pPr>
            <a:r>
              <a:rPr lang="zh-CN" altLang="en-US" sz="2800" b="1"/>
              <a:t>产能形式      </a:t>
            </a:r>
            <a:r>
              <a:rPr lang="en-US" altLang="zh-CN" sz="2800" b="1"/>
              <a:t>EMP      HMP          ED        EMP+TCA</a:t>
            </a:r>
          </a:p>
          <a:p>
            <a:pPr marL="342900" indent="-342900">
              <a:lnSpc>
                <a:spcPct val="140000"/>
              </a:lnSpc>
              <a:spcBef>
                <a:spcPct val="20000"/>
              </a:spcBef>
              <a:buFontTx/>
              <a:buChar char="•"/>
            </a:pPr>
            <a:r>
              <a:rPr lang="zh-CN" altLang="en-US" sz="2400" b="1"/>
              <a:t>底物     </a:t>
            </a:r>
            <a:r>
              <a:rPr lang="en-US" altLang="zh-CN" sz="2400" b="1"/>
              <a:t>ATP        </a:t>
            </a:r>
            <a:r>
              <a:rPr lang="en-US" altLang="zh-CN" sz="2000" b="1"/>
              <a:t>2               </a:t>
            </a:r>
            <a:r>
              <a:rPr lang="zh-CN" altLang="en-US" sz="2000" b="1"/>
              <a:t>　　　　　　 　</a:t>
            </a:r>
            <a:r>
              <a:rPr lang="en-US" altLang="zh-CN" sz="2000" b="1"/>
              <a:t>1                         2</a:t>
            </a:r>
          </a:p>
          <a:p>
            <a:pPr marL="342900" indent="-342900">
              <a:lnSpc>
                <a:spcPct val="120000"/>
              </a:lnSpc>
              <a:spcBef>
                <a:spcPct val="20000"/>
              </a:spcBef>
              <a:buFontTx/>
              <a:buChar char="•"/>
            </a:pPr>
            <a:r>
              <a:rPr lang="zh-CN" altLang="en-US" sz="2400" b="1"/>
              <a:t>水平     </a:t>
            </a:r>
            <a:r>
              <a:rPr lang="en-US" altLang="zh-CN" sz="2400" b="1"/>
              <a:t>GTP                                               </a:t>
            </a:r>
            <a:r>
              <a:rPr lang="zh-CN" altLang="en-US" sz="2400" b="1"/>
              <a:t>　　　　</a:t>
            </a:r>
            <a:r>
              <a:rPr lang="en-US" altLang="zh-CN" sz="2000" b="1"/>
              <a:t>2 (~2ATP )</a:t>
            </a:r>
            <a:endParaRPr lang="en-US" altLang="zh-CN" sz="2400" b="1"/>
          </a:p>
          <a:p>
            <a:pPr marL="342900" indent="-342900">
              <a:lnSpc>
                <a:spcPct val="130000"/>
              </a:lnSpc>
              <a:spcBef>
                <a:spcPct val="20000"/>
              </a:spcBef>
              <a:buFontTx/>
              <a:buChar char="•"/>
            </a:pPr>
            <a:r>
              <a:rPr lang="en-US" altLang="zh-CN" sz="2400" b="1"/>
              <a:t>NADH+H</a:t>
            </a:r>
            <a:r>
              <a:rPr lang="en-US" altLang="zh-CN" sz="2400" b="1" baseline="30000"/>
              <a:t>+          </a:t>
            </a:r>
            <a:r>
              <a:rPr lang="en-US" altLang="zh-CN" sz="2000" b="1"/>
              <a:t>2 (~6ATP )      </a:t>
            </a:r>
            <a:r>
              <a:rPr lang="zh-CN" altLang="en-US" sz="2000" b="1"/>
              <a:t>　　　　　</a:t>
            </a:r>
            <a:r>
              <a:rPr lang="en-US" altLang="zh-CN" sz="2000" b="1"/>
              <a:t>1 (~3ATP )     2+8 *(!~30ATP )</a:t>
            </a:r>
            <a:endParaRPr lang="en-US" altLang="zh-CN" sz="2400" b="1"/>
          </a:p>
          <a:p>
            <a:pPr marL="342900" indent="-342900">
              <a:spcBef>
                <a:spcPct val="20000"/>
              </a:spcBef>
              <a:buFontTx/>
              <a:buChar char="•"/>
            </a:pPr>
            <a:r>
              <a:rPr lang="en-US" altLang="zh-CN" sz="2400" b="1"/>
              <a:t>NADPH+ H</a:t>
            </a:r>
            <a:r>
              <a:rPr lang="en-US" altLang="zh-CN" sz="2400" b="1" baseline="30000"/>
              <a:t>+                       </a:t>
            </a:r>
            <a:r>
              <a:rPr lang="en-US" altLang="zh-CN" sz="2000" b="1"/>
              <a:t>1 2 (~36ATP )     1 (~3ATP )</a:t>
            </a:r>
            <a:endParaRPr lang="en-US" altLang="zh-CN" sz="2400" b="1"/>
          </a:p>
          <a:p>
            <a:pPr marL="342900" indent="-342900">
              <a:lnSpc>
                <a:spcPct val="120000"/>
              </a:lnSpc>
              <a:spcBef>
                <a:spcPct val="20000"/>
              </a:spcBef>
              <a:buFontTx/>
              <a:buChar char="•"/>
            </a:pPr>
            <a:r>
              <a:rPr lang="en-US" altLang="zh-CN" sz="2400" b="1"/>
              <a:t>FADH</a:t>
            </a:r>
            <a:r>
              <a:rPr lang="en-US" altLang="zh-CN" sz="2400" b="1" baseline="-25000"/>
              <a:t>2                                                                                </a:t>
            </a:r>
            <a:r>
              <a:rPr lang="zh-CN" altLang="en-US" sz="2400" b="1" baseline="-25000"/>
              <a:t>　　　　　　</a:t>
            </a:r>
            <a:r>
              <a:rPr lang="en-US" altLang="zh-CN" sz="2000" b="1"/>
              <a:t>2 (~4ATP )</a:t>
            </a:r>
            <a:endParaRPr lang="en-US" altLang="zh-CN" sz="2400" b="1"/>
          </a:p>
          <a:p>
            <a:pPr marL="342900" indent="-342900">
              <a:lnSpc>
                <a:spcPct val="140000"/>
              </a:lnSpc>
              <a:spcBef>
                <a:spcPct val="20000"/>
              </a:spcBef>
              <a:buFontTx/>
              <a:buChar char="•"/>
            </a:pPr>
            <a:r>
              <a:rPr lang="zh-CN" altLang="en-US" sz="2400" b="1"/>
              <a:t>净产</a:t>
            </a:r>
            <a:r>
              <a:rPr lang="en-US" altLang="zh-CN" sz="2400" b="1"/>
              <a:t>ATP             8            35**   </a:t>
            </a:r>
            <a:r>
              <a:rPr lang="zh-CN" altLang="en-US" sz="2400" b="1"/>
              <a:t>　　　　</a:t>
            </a:r>
            <a:r>
              <a:rPr lang="en-US" altLang="zh-CN" sz="2400" b="1"/>
              <a:t>7               36~38***</a:t>
            </a:r>
          </a:p>
          <a:p>
            <a:pPr marL="342900" indent="-342900">
              <a:lnSpc>
                <a:spcPct val="140000"/>
              </a:lnSpc>
              <a:spcBef>
                <a:spcPct val="20000"/>
              </a:spcBef>
              <a:buFontTx/>
              <a:buChar char="•"/>
            </a:pPr>
            <a:r>
              <a:rPr lang="en-US" altLang="zh-CN" sz="2000" b="1"/>
              <a:t>*</a:t>
            </a:r>
            <a:r>
              <a:rPr lang="zh-CN" altLang="en-US" sz="2000" b="1"/>
              <a:t>在</a:t>
            </a:r>
            <a:r>
              <a:rPr lang="en-US" altLang="zh-CN" sz="2000" b="1"/>
              <a:t>TCA</a:t>
            </a:r>
            <a:r>
              <a:rPr lang="zh-CN" altLang="en-US" sz="2000" b="1"/>
              <a:t>循环的异柠檬酸至</a:t>
            </a:r>
            <a:r>
              <a:rPr lang="zh-CN" altLang="en-US" sz="2000" b="1">
                <a:sym typeface="Symbol" pitchFamily="18" charset="2"/>
              </a:rPr>
              <a:t></a:t>
            </a:r>
            <a:r>
              <a:rPr lang="en-US" altLang="zh-CN" sz="2000" b="1">
                <a:sym typeface="Symbol" pitchFamily="18" charset="2"/>
              </a:rPr>
              <a:t>-</a:t>
            </a:r>
            <a:r>
              <a:rPr lang="zh-CN" altLang="en-US" sz="2000" b="1">
                <a:sym typeface="Symbol" pitchFamily="18" charset="2"/>
              </a:rPr>
              <a:t>酮戊二酸反应中</a:t>
            </a:r>
            <a:r>
              <a:rPr lang="en-US" altLang="zh-CN" sz="2000" b="1">
                <a:sym typeface="Symbol" pitchFamily="18" charset="2"/>
              </a:rPr>
              <a:t>,</a:t>
            </a:r>
            <a:r>
              <a:rPr lang="zh-CN" altLang="en-US" sz="2000" b="1">
                <a:sym typeface="Symbol" pitchFamily="18" charset="2"/>
              </a:rPr>
              <a:t>有些细菌产</a:t>
            </a:r>
            <a:r>
              <a:rPr lang="en-US" altLang="zh-CN" sz="2000" b="1"/>
              <a:t>NADPH+ H</a:t>
            </a:r>
            <a:r>
              <a:rPr lang="en-US" altLang="zh-CN" sz="2000" b="1" baseline="30000"/>
              <a:t>+ ;</a:t>
            </a:r>
          </a:p>
          <a:p>
            <a:pPr marL="342900" indent="-342900">
              <a:spcBef>
                <a:spcPct val="20000"/>
              </a:spcBef>
              <a:buFontTx/>
              <a:buChar char="•"/>
            </a:pPr>
            <a:r>
              <a:rPr lang="en-US" altLang="zh-CN" sz="2000" b="1"/>
              <a:t>**</a:t>
            </a:r>
            <a:r>
              <a:rPr lang="zh-CN" altLang="en-US" sz="2000" b="1"/>
              <a:t>因为在葡萄糖变成葡糖</a:t>
            </a:r>
            <a:r>
              <a:rPr lang="en-US" altLang="zh-CN" sz="2000" b="1"/>
              <a:t>-6-</a:t>
            </a:r>
            <a:r>
              <a:rPr lang="zh-CN" altLang="en-US" sz="2000" b="1"/>
              <a:t>磷酸过程中消耗</a:t>
            </a:r>
            <a:r>
              <a:rPr lang="en-US" altLang="zh-CN" sz="2000" b="1"/>
              <a:t>1ATP,</a:t>
            </a:r>
            <a:r>
              <a:rPr lang="zh-CN" altLang="en-US" sz="2000" b="1"/>
              <a:t>故净产</a:t>
            </a:r>
            <a:r>
              <a:rPr lang="en-US" altLang="zh-CN" sz="2000" b="1"/>
              <a:t>35ATP;</a:t>
            </a:r>
          </a:p>
          <a:p>
            <a:pPr marL="342900" indent="-342900">
              <a:spcBef>
                <a:spcPct val="20000"/>
              </a:spcBef>
              <a:buFontTx/>
              <a:buChar char="•"/>
            </a:pPr>
            <a:r>
              <a:rPr lang="en-US" altLang="zh-CN" sz="2000" b="1"/>
              <a:t>***</a:t>
            </a:r>
            <a:r>
              <a:rPr lang="zh-CN" altLang="en-US" sz="2000" b="1"/>
              <a:t>在原核生物中</a:t>
            </a:r>
            <a:r>
              <a:rPr lang="en-US" altLang="zh-CN" sz="2000" b="1"/>
              <a:t>,</a:t>
            </a:r>
            <a:r>
              <a:rPr lang="zh-CN" altLang="en-US" sz="2000" b="1"/>
              <a:t>因</a:t>
            </a:r>
            <a:r>
              <a:rPr lang="en-US" altLang="zh-CN" sz="2000" b="1"/>
              <a:t>RC</a:t>
            </a:r>
            <a:r>
              <a:rPr lang="zh-CN" altLang="en-US" sz="2000" b="1"/>
              <a:t>组分在细胞膜上而产</a:t>
            </a:r>
            <a:r>
              <a:rPr lang="en-US" altLang="zh-CN" sz="2000" b="1"/>
              <a:t>38ATP;</a:t>
            </a:r>
            <a:r>
              <a:rPr lang="zh-CN" altLang="en-US" sz="2000" b="1"/>
              <a:t>而真核的</a:t>
            </a:r>
            <a:r>
              <a:rPr lang="en-US" altLang="zh-CN" sz="2000" b="1"/>
              <a:t>RC</a:t>
            </a:r>
            <a:r>
              <a:rPr lang="zh-CN" altLang="en-US" sz="2000" b="1"/>
              <a:t>在线粒体膜上</a:t>
            </a:r>
            <a:r>
              <a:rPr lang="en-US" altLang="zh-CN" sz="2000" b="1"/>
              <a:t>,NADH+H+</a:t>
            </a:r>
            <a:r>
              <a:rPr lang="zh-CN" altLang="en-US" sz="2000" b="1"/>
              <a:t>入线粒体膜时耗</a:t>
            </a:r>
            <a:r>
              <a:rPr lang="en-US" altLang="zh-CN" sz="2000" b="1"/>
              <a:t>2ATP</a:t>
            </a:r>
            <a:r>
              <a:rPr lang="zh-CN" altLang="en-US" sz="2000" b="1"/>
              <a:t>而净得</a:t>
            </a:r>
            <a:r>
              <a:rPr lang="en-US" altLang="zh-CN" sz="2000" b="1"/>
              <a:t>36ATP</a:t>
            </a:r>
            <a:r>
              <a:rPr lang="zh-CN" altLang="en-US" sz="2000" b="1"/>
              <a:t>。</a:t>
            </a:r>
          </a:p>
        </p:txBody>
      </p:sp>
      <p:sp>
        <p:nvSpPr>
          <p:cNvPr id="67589" name="AutoShape 7"/>
          <p:cNvSpPr>
            <a:spLocks/>
          </p:cNvSpPr>
          <p:nvPr/>
        </p:nvSpPr>
        <p:spPr bwMode="auto">
          <a:xfrm>
            <a:off x="1143000" y="2000250"/>
            <a:ext cx="247650" cy="723900"/>
          </a:xfrm>
          <a:prstGeom prst="leftBrace">
            <a:avLst>
              <a:gd name="adj1" fmla="val 24359"/>
              <a:gd name="adj2" fmla="val 50000"/>
            </a:avLst>
          </a:prstGeom>
          <a:noFill/>
          <a:ln w="38100">
            <a:solidFill>
              <a:schemeClr val="tx2"/>
            </a:solidFill>
            <a:round/>
            <a:headEnd/>
            <a:tailEnd/>
          </a:ln>
        </p:spPr>
        <p:txBody>
          <a:bodyPr wrap="none" anchor="ctr"/>
          <a:lstStyle/>
          <a:p>
            <a:endParaRPr lang="zh-CN" altLang="en-US"/>
          </a:p>
        </p:txBody>
      </p:sp>
      <p:sp>
        <p:nvSpPr>
          <p:cNvPr id="67590" name="Line 8"/>
          <p:cNvSpPr>
            <a:spLocks noChangeShapeType="1"/>
          </p:cNvSpPr>
          <p:nvPr/>
        </p:nvSpPr>
        <p:spPr bwMode="auto">
          <a:xfrm>
            <a:off x="395288" y="1052513"/>
            <a:ext cx="8496300" cy="0"/>
          </a:xfrm>
          <a:prstGeom prst="line">
            <a:avLst/>
          </a:prstGeom>
          <a:noFill/>
          <a:ln w="57150" cmpd="thickThin">
            <a:solidFill>
              <a:schemeClr val="tx2"/>
            </a:solidFill>
            <a:round/>
            <a:headEnd/>
            <a:tailEnd/>
          </a:ln>
        </p:spPr>
        <p:txBody>
          <a:bodyPr wrap="none" anchor="ctr"/>
          <a:lstStyle/>
          <a:p>
            <a:endParaRPr lang="zh-CN" altLang="en-US"/>
          </a:p>
        </p:txBody>
      </p:sp>
      <p:sp>
        <p:nvSpPr>
          <p:cNvPr id="67591" name="Line 9"/>
          <p:cNvSpPr>
            <a:spLocks noChangeShapeType="1"/>
          </p:cNvSpPr>
          <p:nvPr/>
        </p:nvSpPr>
        <p:spPr bwMode="auto">
          <a:xfrm>
            <a:off x="250825" y="6381750"/>
            <a:ext cx="8496300" cy="0"/>
          </a:xfrm>
          <a:prstGeom prst="line">
            <a:avLst/>
          </a:prstGeom>
          <a:noFill/>
          <a:ln w="57150" cmpd="thinThick">
            <a:solidFill>
              <a:schemeClr val="tx2"/>
            </a:solidFill>
            <a:round/>
            <a:headEnd/>
            <a:tailEnd/>
          </a:ln>
        </p:spPr>
        <p:txBody>
          <a:bodyPr wrap="none" anchor="ctr"/>
          <a:lstStyle/>
          <a:p>
            <a:endParaRPr lang="zh-CN" altLang="en-US"/>
          </a:p>
        </p:txBody>
      </p:sp>
      <p:sp>
        <p:nvSpPr>
          <p:cNvPr id="67592" name="Line 10"/>
          <p:cNvSpPr>
            <a:spLocks noChangeShapeType="1"/>
          </p:cNvSpPr>
          <p:nvPr/>
        </p:nvSpPr>
        <p:spPr bwMode="auto">
          <a:xfrm>
            <a:off x="323850" y="1557338"/>
            <a:ext cx="8496300" cy="0"/>
          </a:xfrm>
          <a:prstGeom prst="line">
            <a:avLst/>
          </a:prstGeom>
          <a:noFill/>
          <a:ln w="28575">
            <a:solidFill>
              <a:schemeClr val="tx2"/>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ChangeArrowheads="1"/>
          </p:cNvSpPr>
          <p:nvPr/>
        </p:nvSpPr>
        <p:spPr bwMode="auto">
          <a:xfrm>
            <a:off x="0" y="404813"/>
            <a:ext cx="5724525" cy="531812"/>
          </a:xfrm>
          <a:prstGeom prst="rect">
            <a:avLst/>
          </a:prstGeom>
          <a:noFill/>
          <a:ln w="9525">
            <a:noFill/>
            <a:miter lim="800000"/>
            <a:headEnd/>
            <a:tailEnd/>
          </a:ln>
        </p:spPr>
        <p:txBody>
          <a:bodyPr anchor="ctr"/>
          <a:lstStyle/>
          <a:p>
            <a:r>
              <a:rPr lang="zh-CN" altLang="en-US" sz="2800" b="1">
                <a:solidFill>
                  <a:schemeClr val="hlink"/>
                </a:solidFill>
              </a:rPr>
              <a:t>（二）、递氢、受氢和</a:t>
            </a:r>
            <a:r>
              <a:rPr lang="en-US" altLang="zh-CN" sz="2800" b="1">
                <a:solidFill>
                  <a:schemeClr val="hlink"/>
                </a:solidFill>
              </a:rPr>
              <a:t>ATP</a:t>
            </a:r>
            <a:r>
              <a:rPr lang="zh-CN" altLang="en-US" sz="2800" b="1">
                <a:solidFill>
                  <a:schemeClr val="hlink"/>
                </a:solidFill>
              </a:rPr>
              <a:t>的产生</a:t>
            </a:r>
          </a:p>
        </p:txBody>
      </p:sp>
      <p:sp>
        <p:nvSpPr>
          <p:cNvPr id="68611" name="Text Box 5"/>
          <p:cNvSpPr txBox="1">
            <a:spLocks noChangeArrowheads="1"/>
          </p:cNvSpPr>
          <p:nvPr/>
        </p:nvSpPr>
        <p:spPr bwMode="auto">
          <a:xfrm>
            <a:off x="762000" y="2133600"/>
            <a:ext cx="7467600" cy="457200"/>
          </a:xfrm>
          <a:prstGeom prst="rect">
            <a:avLst/>
          </a:prstGeom>
          <a:noFill/>
          <a:ln w="9525">
            <a:noFill/>
            <a:miter lim="800000"/>
            <a:headEnd/>
            <a:tailEnd/>
          </a:ln>
        </p:spPr>
        <p:txBody>
          <a:bodyPr>
            <a:spAutoFit/>
          </a:bodyPr>
          <a:lstStyle/>
          <a:p>
            <a:pPr>
              <a:spcBef>
                <a:spcPct val="50000"/>
              </a:spcBef>
            </a:pPr>
            <a:endParaRPr kumimoji="1" lang="zh-CN" altLang="zh-CN" sz="2400">
              <a:latin typeface="Times New Roman" pitchFamily="18" charset="0"/>
            </a:endParaRPr>
          </a:p>
        </p:txBody>
      </p:sp>
      <p:sp>
        <p:nvSpPr>
          <p:cNvPr id="60422" name="Text Box 6"/>
          <p:cNvSpPr txBox="1">
            <a:spLocks noChangeArrowheads="1"/>
          </p:cNvSpPr>
          <p:nvPr/>
        </p:nvSpPr>
        <p:spPr bwMode="auto">
          <a:xfrm>
            <a:off x="323850" y="1412875"/>
            <a:ext cx="8610600" cy="2073275"/>
          </a:xfrm>
          <a:prstGeom prst="rect">
            <a:avLst/>
          </a:prstGeom>
          <a:solidFill>
            <a:schemeClr val="tx2"/>
          </a:solidFill>
          <a:ln w="9525">
            <a:solidFill>
              <a:srgbClr val="FF0000"/>
            </a:solidFill>
            <a:miter lim="800000"/>
            <a:headEnd/>
            <a:tailEnd/>
          </a:ln>
        </p:spPr>
        <p:txBody>
          <a:bodyPr>
            <a:spAutoFit/>
          </a:bodyPr>
          <a:lstStyle/>
          <a:p>
            <a:pPr>
              <a:spcBef>
                <a:spcPct val="20000"/>
              </a:spcBef>
            </a:pPr>
            <a:r>
              <a:rPr kumimoji="1" lang="en-US" altLang="zh-CN" sz="2400" b="1" dirty="0">
                <a:solidFill>
                  <a:schemeClr val="bg1"/>
                </a:solidFill>
                <a:latin typeface="Times New Roman" pitchFamily="18" charset="0"/>
                <a:ea typeface="楷体_GB2312" pitchFamily="49" charset="-122"/>
              </a:rPr>
              <a:t>★</a:t>
            </a:r>
            <a:r>
              <a:rPr kumimoji="1" lang="zh-CN" altLang="en-US" sz="2400" b="1" dirty="0">
                <a:solidFill>
                  <a:schemeClr val="bg1"/>
                </a:solidFill>
                <a:latin typeface="Times New Roman" pitchFamily="18" charset="0"/>
                <a:ea typeface="楷体_GB2312" pitchFamily="49" charset="-122"/>
              </a:rPr>
              <a:t>经上述脱氢途径生成的</a:t>
            </a:r>
            <a:r>
              <a:rPr kumimoji="1" lang="en-US" altLang="zh-CN" sz="2400" b="1" dirty="0">
                <a:solidFill>
                  <a:schemeClr val="bg1"/>
                </a:solidFill>
                <a:latin typeface="Times New Roman" pitchFamily="18" charset="0"/>
                <a:ea typeface="楷体_GB2312" pitchFamily="49" charset="-122"/>
              </a:rPr>
              <a:t>NADH</a:t>
            </a:r>
            <a:r>
              <a:rPr kumimoji="1" lang="zh-CN" altLang="en-US" sz="2400" b="1" dirty="0">
                <a:solidFill>
                  <a:schemeClr val="bg1"/>
                </a:solidFill>
                <a:latin typeface="Times New Roman" pitchFamily="18" charset="0"/>
                <a:ea typeface="楷体_GB2312" pitchFamily="49" charset="-122"/>
              </a:rPr>
              <a:t>、</a:t>
            </a:r>
            <a:r>
              <a:rPr kumimoji="1" lang="en-US" altLang="zh-CN" sz="2400" b="1" dirty="0">
                <a:solidFill>
                  <a:schemeClr val="bg1"/>
                </a:solidFill>
                <a:latin typeface="Times New Roman" pitchFamily="18" charset="0"/>
                <a:ea typeface="楷体_GB2312" pitchFamily="49" charset="-122"/>
              </a:rPr>
              <a:t>NADPH</a:t>
            </a:r>
            <a:r>
              <a:rPr kumimoji="1" lang="zh-CN" altLang="en-US" sz="2400" b="1" dirty="0">
                <a:solidFill>
                  <a:schemeClr val="bg1"/>
                </a:solidFill>
                <a:latin typeface="Times New Roman" pitchFamily="18" charset="0"/>
                <a:ea typeface="楷体_GB2312" pitchFamily="49" charset="-122"/>
              </a:rPr>
              <a:t>、</a:t>
            </a:r>
            <a:r>
              <a:rPr kumimoji="1" lang="en-US" altLang="zh-CN" sz="2400" b="1" dirty="0" smtClean="0">
                <a:solidFill>
                  <a:schemeClr val="bg1"/>
                </a:solidFill>
                <a:latin typeface="Times New Roman" pitchFamily="18" charset="0"/>
                <a:ea typeface="楷体_GB2312" pitchFamily="49" charset="-122"/>
              </a:rPr>
              <a:t>FADH</a:t>
            </a:r>
            <a:r>
              <a:rPr kumimoji="1" lang="zh-CN" altLang="en-US" sz="2400" b="1" dirty="0" smtClean="0">
                <a:solidFill>
                  <a:schemeClr val="bg1"/>
                </a:solidFill>
                <a:latin typeface="Times New Roman" pitchFamily="18" charset="0"/>
                <a:ea typeface="楷体_GB2312" pitchFamily="49" charset="-122"/>
              </a:rPr>
              <a:t>等</a:t>
            </a:r>
            <a:r>
              <a:rPr kumimoji="1" lang="zh-CN" altLang="en-US" sz="2400" b="1" dirty="0">
                <a:solidFill>
                  <a:schemeClr val="bg1"/>
                </a:solidFill>
                <a:latin typeface="Times New Roman" pitchFamily="18" charset="0"/>
                <a:ea typeface="楷体_GB2312" pitchFamily="49" charset="-122"/>
              </a:rPr>
              <a:t>还原型辅酶通过呼吸链等方式进行递氢，最终与受氢体（</a:t>
            </a:r>
            <a:r>
              <a:rPr kumimoji="1" lang="zh-CN" altLang="en-US" sz="2400" b="1" dirty="0">
                <a:solidFill>
                  <a:srgbClr val="FF0000"/>
                </a:solidFill>
                <a:latin typeface="Times New Roman" pitchFamily="18" charset="0"/>
                <a:ea typeface="楷体_GB2312" pitchFamily="49" charset="-122"/>
              </a:rPr>
              <a:t>氧、无机或有机氧化物</a:t>
            </a:r>
            <a:r>
              <a:rPr kumimoji="1" lang="zh-CN" altLang="en-US" sz="2400" b="1" dirty="0">
                <a:solidFill>
                  <a:schemeClr val="bg1"/>
                </a:solidFill>
                <a:latin typeface="Times New Roman" pitchFamily="18" charset="0"/>
                <a:ea typeface="楷体_GB2312" pitchFamily="49" charset="-122"/>
              </a:rPr>
              <a:t>）结合，以释放其化学潜能。</a:t>
            </a:r>
          </a:p>
          <a:p>
            <a:pPr>
              <a:lnSpc>
                <a:spcPct val="120000"/>
              </a:lnSpc>
            </a:pPr>
            <a:r>
              <a:rPr kumimoji="1" lang="zh-CN" altLang="en-US" sz="2400" b="1" dirty="0">
                <a:solidFill>
                  <a:schemeClr val="bg1"/>
                </a:solidFill>
                <a:latin typeface="楷体_GB2312" pitchFamily="49" charset="-122"/>
                <a:ea typeface="楷体_GB2312" pitchFamily="49" charset="-122"/>
              </a:rPr>
              <a:t>★</a:t>
            </a:r>
            <a:r>
              <a:rPr kumimoji="1" lang="zh-CN" altLang="en-GB" sz="2400" b="1" dirty="0">
                <a:solidFill>
                  <a:schemeClr val="bg1"/>
                </a:solidFill>
                <a:latin typeface="楷体_GB2312" pitchFamily="49" charset="-122"/>
                <a:ea typeface="楷体_GB2312" pitchFamily="49" charset="-122"/>
              </a:rPr>
              <a:t>根据</a:t>
            </a:r>
            <a:r>
              <a:rPr kumimoji="1" lang="zh-CN" altLang="en-US" sz="2400" b="1" dirty="0">
                <a:solidFill>
                  <a:schemeClr val="bg1"/>
                </a:solidFill>
                <a:latin typeface="Times New Roman" pitchFamily="18" charset="0"/>
                <a:ea typeface="楷体_GB2312" pitchFamily="49" charset="-122"/>
              </a:rPr>
              <a:t>递氢特别是受氢过程中氢受体性质的不同</a:t>
            </a:r>
            <a:r>
              <a:rPr kumimoji="1" lang="zh-CN" altLang="en-GB" sz="2400" b="1" dirty="0">
                <a:solidFill>
                  <a:schemeClr val="bg1"/>
                </a:solidFill>
                <a:latin typeface="楷体_GB2312" pitchFamily="49" charset="-122"/>
                <a:ea typeface="楷体_GB2312" pitchFamily="49" charset="-122"/>
              </a:rPr>
              <a:t>,把微生物能量代谢分为</a:t>
            </a:r>
            <a:r>
              <a:rPr kumimoji="1" lang="zh-CN" altLang="en-GB" sz="2400" b="1" dirty="0">
                <a:solidFill>
                  <a:srgbClr val="CC0066"/>
                </a:solidFill>
                <a:latin typeface="楷体_GB2312" pitchFamily="49" charset="-122"/>
                <a:ea typeface="楷体_GB2312" pitchFamily="49" charset="-122"/>
              </a:rPr>
              <a:t>呼吸作用</a:t>
            </a:r>
            <a:r>
              <a:rPr kumimoji="1" lang="zh-CN" altLang="en-GB" sz="2400" b="1" dirty="0">
                <a:solidFill>
                  <a:schemeClr val="bg1"/>
                </a:solidFill>
                <a:latin typeface="楷体_GB2312" pitchFamily="49" charset="-122"/>
                <a:ea typeface="楷体_GB2312" pitchFamily="49" charset="-122"/>
              </a:rPr>
              <a:t>和</a:t>
            </a:r>
            <a:r>
              <a:rPr kumimoji="1" lang="zh-CN" altLang="en-GB" sz="2400" b="1" dirty="0">
                <a:solidFill>
                  <a:srgbClr val="CC0066"/>
                </a:solidFill>
                <a:latin typeface="楷体_GB2312" pitchFamily="49" charset="-122"/>
                <a:ea typeface="楷体_GB2312" pitchFamily="49" charset="-122"/>
              </a:rPr>
              <a:t>发酵作用</a:t>
            </a:r>
            <a:r>
              <a:rPr kumimoji="1" lang="zh-CN" altLang="en-GB" sz="2400" b="1" dirty="0">
                <a:solidFill>
                  <a:schemeClr val="bg1"/>
                </a:solidFill>
                <a:latin typeface="楷体_GB2312" pitchFamily="49" charset="-122"/>
                <a:ea typeface="楷体_GB2312" pitchFamily="49" charset="-122"/>
              </a:rPr>
              <a:t>两大类.</a:t>
            </a:r>
            <a:endParaRPr kumimoji="1" lang="en-US" altLang="zh-CN" sz="2400" b="1" dirty="0">
              <a:solidFill>
                <a:schemeClr val="bg1"/>
              </a:solidFill>
              <a:latin typeface="楷体_GB2312" pitchFamily="49" charset="-122"/>
              <a:ea typeface="楷体_GB2312" pitchFamily="49" charset="-122"/>
            </a:endParaRPr>
          </a:p>
        </p:txBody>
      </p:sp>
      <p:sp>
        <p:nvSpPr>
          <p:cNvPr id="60423" name="Text Box 7"/>
          <p:cNvSpPr txBox="1">
            <a:spLocks noChangeArrowheads="1"/>
          </p:cNvSpPr>
          <p:nvPr/>
        </p:nvSpPr>
        <p:spPr bwMode="auto">
          <a:xfrm>
            <a:off x="357158" y="3886200"/>
            <a:ext cx="8534400" cy="2730500"/>
          </a:xfrm>
          <a:prstGeom prst="rect">
            <a:avLst/>
          </a:prstGeom>
          <a:solidFill>
            <a:schemeClr val="bg1"/>
          </a:solidFill>
          <a:ln w="9525">
            <a:solidFill>
              <a:srgbClr val="FF0000"/>
            </a:solidFill>
            <a:miter lim="800000"/>
            <a:headEnd/>
            <a:tailEnd/>
          </a:ln>
        </p:spPr>
        <p:txBody>
          <a:bodyPr>
            <a:spAutoFit/>
          </a:bodyPr>
          <a:lstStyle/>
          <a:p>
            <a:pPr>
              <a:lnSpc>
                <a:spcPct val="120000"/>
              </a:lnSpc>
            </a:pPr>
            <a:r>
              <a:rPr kumimoji="1" lang="zh-CN" altLang="en-GB" sz="2400" b="1" dirty="0">
                <a:solidFill>
                  <a:srgbClr val="990099"/>
                </a:solidFill>
                <a:latin typeface="楷体_GB2312" pitchFamily="49" charset="-122"/>
                <a:ea typeface="楷体_GB2312" pitchFamily="49" charset="-122"/>
              </a:rPr>
              <a:t>发酵作用</a:t>
            </a:r>
            <a:r>
              <a:rPr kumimoji="1" lang="zh-CN" altLang="en-GB" sz="2400" b="1" dirty="0">
                <a:solidFill>
                  <a:schemeClr val="tx2"/>
                </a:solidFill>
                <a:latin typeface="楷体_GB2312" pitchFamily="49" charset="-122"/>
                <a:ea typeface="楷体_GB2312" pitchFamily="49" charset="-122"/>
              </a:rPr>
              <a:t>：没有任何外援的最终电子受体的生物氧化模式；</a:t>
            </a:r>
          </a:p>
          <a:p>
            <a:pPr>
              <a:lnSpc>
                <a:spcPct val="120000"/>
              </a:lnSpc>
            </a:pPr>
            <a:r>
              <a:rPr kumimoji="1" lang="zh-CN" altLang="en-GB" sz="2400" b="1" dirty="0">
                <a:solidFill>
                  <a:srgbClr val="990099"/>
                </a:solidFill>
                <a:latin typeface="楷体_GB2312" pitchFamily="49" charset="-122"/>
                <a:ea typeface="楷体_GB2312" pitchFamily="49" charset="-122"/>
              </a:rPr>
              <a:t>呼吸作用</a:t>
            </a:r>
            <a:r>
              <a:rPr kumimoji="1" lang="zh-CN" altLang="en-GB" sz="2400" b="1" dirty="0">
                <a:solidFill>
                  <a:schemeClr val="tx2"/>
                </a:solidFill>
                <a:latin typeface="楷体_GB2312" pitchFamily="49" charset="-122"/>
                <a:ea typeface="楷体_GB2312" pitchFamily="49" charset="-122"/>
              </a:rPr>
              <a:t>：有外援的最终电子受体的生物氧化模式；</a:t>
            </a:r>
          </a:p>
          <a:p>
            <a:pPr>
              <a:lnSpc>
                <a:spcPct val="120000"/>
              </a:lnSpc>
            </a:pPr>
            <a:r>
              <a:rPr kumimoji="1" lang="zh-CN" altLang="en-GB" sz="2400" b="1" dirty="0">
                <a:solidFill>
                  <a:schemeClr val="tx2"/>
                </a:solidFill>
                <a:latin typeface="楷体_GB2312" pitchFamily="49" charset="-122"/>
                <a:ea typeface="楷体_GB2312" pitchFamily="49" charset="-122"/>
              </a:rPr>
              <a:t>★呼吸作用又可分为两类：</a:t>
            </a:r>
          </a:p>
          <a:p>
            <a:pPr>
              <a:lnSpc>
                <a:spcPct val="120000"/>
              </a:lnSpc>
            </a:pPr>
            <a:r>
              <a:rPr kumimoji="1" lang="zh-CN" altLang="en-US" sz="2400" b="1" dirty="0">
                <a:solidFill>
                  <a:schemeClr val="tx2"/>
                </a:solidFill>
                <a:latin typeface="楷体_GB2312" pitchFamily="49" charset="-122"/>
                <a:ea typeface="楷体_GB2312" pitchFamily="49" charset="-122"/>
              </a:rPr>
              <a:t>               </a:t>
            </a:r>
            <a:r>
              <a:rPr kumimoji="1" lang="zh-CN" altLang="en-US" sz="2400" b="1" dirty="0">
                <a:solidFill>
                  <a:srgbClr val="990099"/>
                </a:solidFill>
                <a:latin typeface="楷体_GB2312" pitchFamily="49" charset="-122"/>
                <a:ea typeface="楷体_GB2312" pitchFamily="49" charset="-122"/>
              </a:rPr>
              <a:t>有氧呼吸</a:t>
            </a:r>
            <a:r>
              <a:rPr kumimoji="1" lang="en-US" altLang="zh-CN" sz="2400" b="1" dirty="0">
                <a:solidFill>
                  <a:schemeClr val="tx2"/>
                </a:solidFill>
                <a:latin typeface="Times New Roman" pitchFamily="18" charset="0"/>
                <a:ea typeface="楷体_GB2312" pitchFamily="49" charset="-122"/>
              </a:rPr>
              <a:t>——</a:t>
            </a:r>
            <a:r>
              <a:rPr kumimoji="1" lang="zh-CN" altLang="en-US" sz="2400" b="1" dirty="0">
                <a:solidFill>
                  <a:schemeClr val="tx2"/>
                </a:solidFill>
                <a:latin typeface="楷体_GB2312" pitchFamily="49" charset="-122"/>
                <a:ea typeface="楷体_GB2312" pitchFamily="49" charset="-122"/>
              </a:rPr>
              <a:t>最终电子受体是分子氧</a:t>
            </a:r>
            <a:r>
              <a:rPr kumimoji="1" lang="en-US" altLang="zh-CN" sz="2400" b="1" dirty="0">
                <a:solidFill>
                  <a:schemeClr val="tx2"/>
                </a:solidFill>
                <a:latin typeface="楷体_GB2312" pitchFamily="49" charset="-122"/>
                <a:ea typeface="楷体_GB2312" pitchFamily="49" charset="-122"/>
              </a:rPr>
              <a:t>O</a:t>
            </a:r>
            <a:r>
              <a:rPr kumimoji="1" lang="en-US" altLang="zh-CN" sz="2400" b="1" baseline="-25000" dirty="0">
                <a:solidFill>
                  <a:schemeClr val="tx2"/>
                </a:solidFill>
                <a:latin typeface="楷体_GB2312" pitchFamily="49" charset="-122"/>
                <a:ea typeface="楷体_GB2312" pitchFamily="49" charset="-122"/>
              </a:rPr>
              <a:t>2</a:t>
            </a:r>
            <a:r>
              <a:rPr kumimoji="1" lang="en-US" altLang="zh-CN" sz="2400" b="1" dirty="0">
                <a:solidFill>
                  <a:schemeClr val="tx2"/>
                </a:solidFill>
                <a:latin typeface="楷体_GB2312" pitchFamily="49" charset="-122"/>
                <a:ea typeface="楷体_GB2312" pitchFamily="49" charset="-122"/>
              </a:rPr>
              <a:t>; </a:t>
            </a:r>
          </a:p>
          <a:p>
            <a:pPr>
              <a:spcBef>
                <a:spcPct val="20000"/>
              </a:spcBef>
            </a:pPr>
            <a:r>
              <a:rPr kumimoji="1" lang="en-US" altLang="zh-CN" sz="2400" b="1" dirty="0">
                <a:solidFill>
                  <a:schemeClr val="tx2"/>
                </a:solidFill>
                <a:latin typeface="楷体_GB2312" pitchFamily="49" charset="-122"/>
                <a:ea typeface="楷体_GB2312" pitchFamily="49" charset="-122"/>
              </a:rPr>
              <a:t>               </a:t>
            </a:r>
            <a:r>
              <a:rPr kumimoji="1" lang="zh-CN" altLang="en-US" sz="2400" b="1" dirty="0">
                <a:solidFill>
                  <a:srgbClr val="990099"/>
                </a:solidFill>
                <a:latin typeface="楷体_GB2312" pitchFamily="49" charset="-122"/>
                <a:ea typeface="楷体_GB2312" pitchFamily="49" charset="-122"/>
              </a:rPr>
              <a:t>无氧呼吸</a:t>
            </a:r>
            <a:r>
              <a:rPr kumimoji="1" lang="en-US" altLang="zh-CN" sz="2400" b="1" dirty="0">
                <a:solidFill>
                  <a:schemeClr val="tx2"/>
                </a:solidFill>
                <a:latin typeface="Times New Roman" pitchFamily="18" charset="0"/>
                <a:ea typeface="楷体_GB2312" pitchFamily="49" charset="-122"/>
              </a:rPr>
              <a:t>——</a:t>
            </a:r>
            <a:r>
              <a:rPr kumimoji="1" lang="zh-CN" altLang="en-US" sz="2400" b="1" dirty="0">
                <a:solidFill>
                  <a:schemeClr val="tx2"/>
                </a:solidFill>
                <a:latin typeface="楷体_GB2312" pitchFamily="49" charset="-122"/>
                <a:ea typeface="楷体_GB2312" pitchFamily="49" charset="-122"/>
              </a:rPr>
              <a:t>最终电子受体是</a:t>
            </a:r>
            <a:r>
              <a:rPr kumimoji="1" lang="en-US" altLang="zh-CN" sz="2400" b="1" dirty="0">
                <a:solidFill>
                  <a:schemeClr val="tx2"/>
                </a:solidFill>
                <a:latin typeface="楷体_GB2312" pitchFamily="49" charset="-122"/>
                <a:ea typeface="楷体_GB2312" pitchFamily="49" charset="-122"/>
              </a:rPr>
              <a:t>O</a:t>
            </a:r>
            <a:r>
              <a:rPr kumimoji="1" lang="en-US" altLang="zh-CN" sz="2400" b="1" baseline="-25000" dirty="0">
                <a:solidFill>
                  <a:schemeClr val="tx2"/>
                </a:solidFill>
                <a:latin typeface="楷体_GB2312" pitchFamily="49" charset="-122"/>
                <a:ea typeface="楷体_GB2312" pitchFamily="49" charset="-122"/>
              </a:rPr>
              <a:t>2</a:t>
            </a:r>
            <a:r>
              <a:rPr kumimoji="1" lang="zh-CN" altLang="en-US" sz="2400" b="1" dirty="0">
                <a:solidFill>
                  <a:schemeClr val="tx2"/>
                </a:solidFill>
                <a:latin typeface="楷体_GB2312" pitchFamily="49" charset="-122"/>
                <a:ea typeface="楷体_GB2312" pitchFamily="49" charset="-122"/>
              </a:rPr>
              <a:t>以外的 </a:t>
            </a:r>
          </a:p>
          <a:p>
            <a:pPr>
              <a:spcBef>
                <a:spcPct val="20000"/>
              </a:spcBef>
            </a:pPr>
            <a:r>
              <a:rPr kumimoji="1" lang="zh-CN" altLang="en-US" sz="2400" b="1" dirty="0">
                <a:solidFill>
                  <a:schemeClr val="tx2"/>
                </a:solidFill>
                <a:latin typeface="楷体_GB2312" pitchFamily="49" charset="-122"/>
                <a:ea typeface="楷体_GB2312" pitchFamily="49" charset="-122"/>
              </a:rPr>
              <a:t>                        无机氧化物，如</a:t>
            </a:r>
            <a:r>
              <a:rPr kumimoji="1" lang="en-US" altLang="zh-CN" sz="2400" b="1" dirty="0">
                <a:solidFill>
                  <a:schemeClr val="tx2"/>
                </a:solidFill>
                <a:latin typeface="楷体_GB2312" pitchFamily="49" charset="-122"/>
                <a:ea typeface="楷体_GB2312" pitchFamily="49" charset="-122"/>
              </a:rPr>
              <a:t>NO</a:t>
            </a:r>
            <a:r>
              <a:rPr kumimoji="1" lang="en-US" altLang="zh-CN" sz="2400" b="1" baseline="-25000" dirty="0">
                <a:solidFill>
                  <a:schemeClr val="tx2"/>
                </a:solidFill>
                <a:latin typeface="楷体_GB2312" pitchFamily="49" charset="-122"/>
                <a:ea typeface="楷体_GB2312" pitchFamily="49" charset="-122"/>
              </a:rPr>
              <a:t>3</a:t>
            </a:r>
            <a:r>
              <a:rPr kumimoji="1" lang="en-US" altLang="zh-CN" sz="2400" b="1" baseline="30000" dirty="0">
                <a:solidFill>
                  <a:schemeClr val="tx2"/>
                </a:solidFill>
                <a:latin typeface="楷体_GB2312" pitchFamily="49" charset="-122"/>
                <a:ea typeface="楷体_GB2312" pitchFamily="49" charset="-122"/>
              </a:rPr>
              <a:t>-</a:t>
            </a:r>
            <a:r>
              <a:rPr kumimoji="1" lang="zh-CN" altLang="en-US" sz="2400" b="1" dirty="0">
                <a:solidFill>
                  <a:schemeClr val="tx2"/>
                </a:solidFill>
                <a:latin typeface="楷体_GB2312" pitchFamily="49" charset="-122"/>
                <a:ea typeface="楷体_GB2312" pitchFamily="49" charset="-122"/>
              </a:rPr>
              <a:t>、</a:t>
            </a:r>
            <a:r>
              <a:rPr kumimoji="1" lang="en-US" altLang="zh-CN" sz="2400" b="1" dirty="0">
                <a:solidFill>
                  <a:schemeClr val="tx2"/>
                </a:solidFill>
                <a:latin typeface="楷体_GB2312" pitchFamily="49" charset="-122"/>
                <a:ea typeface="楷体_GB2312" pitchFamily="49" charset="-122"/>
              </a:rPr>
              <a:t>SO</a:t>
            </a:r>
            <a:r>
              <a:rPr kumimoji="1" lang="en-US" altLang="zh-CN" sz="2400" b="1" baseline="-25000" dirty="0">
                <a:solidFill>
                  <a:schemeClr val="tx2"/>
                </a:solidFill>
                <a:latin typeface="楷体_GB2312" pitchFamily="49" charset="-122"/>
                <a:ea typeface="楷体_GB2312" pitchFamily="49" charset="-122"/>
              </a:rPr>
              <a:t>4</a:t>
            </a:r>
            <a:r>
              <a:rPr kumimoji="1" lang="en-US" altLang="zh-CN" sz="2400" b="1" baseline="30000" dirty="0">
                <a:solidFill>
                  <a:schemeClr val="tx2"/>
                </a:solidFill>
                <a:latin typeface="楷体_GB2312" pitchFamily="49" charset="-122"/>
                <a:ea typeface="楷体_GB2312" pitchFamily="49" charset="-122"/>
              </a:rPr>
              <a:t>2-</a:t>
            </a:r>
            <a:r>
              <a:rPr kumimoji="1" lang="zh-CN" altLang="en-US" sz="2400" b="1" dirty="0">
                <a:solidFill>
                  <a:schemeClr val="tx2"/>
                </a:solidFill>
                <a:latin typeface="楷体_GB2312" pitchFamily="49" charset="-122"/>
                <a:ea typeface="楷体_GB2312" pitchFamily="49" charset="-122"/>
              </a:rPr>
              <a:t>等</a:t>
            </a:r>
            <a:r>
              <a:rPr kumimoji="1" lang="en-US" altLang="zh-CN" sz="2400" b="1" dirty="0">
                <a:solidFill>
                  <a:schemeClr val="tx2"/>
                </a:solidFill>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0-#ppt_w/2"/>
                                          </p:val>
                                        </p:tav>
                                        <p:tav tm="100000">
                                          <p:val>
                                            <p:strVal val="#ppt_x"/>
                                          </p:val>
                                        </p:tav>
                                      </p:tavLst>
                                    </p:anim>
                                    <p:anim calcmode="lin" valueType="num">
                                      <p:cBhvr additive="base">
                                        <p:cTn id="8" dur="500" fill="hold"/>
                                        <p:tgtEl>
                                          <p:spTgt spid="604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0422"/>
                                        </p:tgtEl>
                                        <p:attrNameLst>
                                          <p:attrName>style.visibility</p:attrName>
                                        </p:attrNameLst>
                                      </p:cBhvr>
                                      <p:to>
                                        <p:strVal val="visible"/>
                                      </p:to>
                                    </p:set>
                                    <p:anim calcmode="lin" valueType="num">
                                      <p:cBhvr additive="base">
                                        <p:cTn id="13" dur="500" fill="hold"/>
                                        <p:tgtEl>
                                          <p:spTgt spid="60422"/>
                                        </p:tgtEl>
                                        <p:attrNameLst>
                                          <p:attrName>ppt_x</p:attrName>
                                        </p:attrNameLst>
                                      </p:cBhvr>
                                      <p:tavLst>
                                        <p:tav tm="0">
                                          <p:val>
                                            <p:strVal val="#ppt_x"/>
                                          </p:val>
                                        </p:tav>
                                        <p:tav tm="100000">
                                          <p:val>
                                            <p:strVal val="#ppt_x"/>
                                          </p:val>
                                        </p:tav>
                                      </p:tavLst>
                                    </p:anim>
                                    <p:anim calcmode="lin" valueType="num">
                                      <p:cBhvr additive="base">
                                        <p:cTn id="14" dur="500" fill="hold"/>
                                        <p:tgtEl>
                                          <p:spTgt spid="6042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0423"/>
                                        </p:tgtEl>
                                        <p:attrNameLst>
                                          <p:attrName>style.visibility</p:attrName>
                                        </p:attrNameLst>
                                      </p:cBhvr>
                                      <p:to>
                                        <p:strVal val="visible"/>
                                      </p:to>
                                    </p:set>
                                    <p:anim calcmode="lin" valueType="num">
                                      <p:cBhvr additive="base">
                                        <p:cTn id="19" dur="500" fill="hold"/>
                                        <p:tgtEl>
                                          <p:spTgt spid="60423"/>
                                        </p:tgtEl>
                                        <p:attrNameLst>
                                          <p:attrName>ppt_x</p:attrName>
                                        </p:attrNameLst>
                                      </p:cBhvr>
                                      <p:tavLst>
                                        <p:tav tm="0">
                                          <p:val>
                                            <p:strVal val="1+#ppt_w/2"/>
                                          </p:val>
                                        </p:tav>
                                        <p:tav tm="100000">
                                          <p:val>
                                            <p:strVal val="#ppt_x"/>
                                          </p:val>
                                        </p:tav>
                                      </p:tavLst>
                                    </p:anim>
                                    <p:anim calcmode="lin" valueType="num">
                                      <p:cBhvr additive="base">
                                        <p:cTn id="20" dur="500" fill="hold"/>
                                        <p:tgtEl>
                                          <p:spTgt spid="604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0422" grpId="0" animBg="1"/>
      <p:bldP spid="604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ChangeAspect="1"/>
          </p:cNvGraphicFramePr>
          <p:nvPr/>
        </p:nvGraphicFramePr>
        <p:xfrm>
          <a:off x="0" y="0"/>
          <a:ext cx="9448800" cy="6858000"/>
        </p:xfrm>
        <a:graphic>
          <a:graphicData uri="http://schemas.openxmlformats.org/presentationml/2006/ole">
            <p:oleObj spid="_x0000_s5122" name="Slide" r:id="rId3" imgW="4424400" imgH="3317760" progId="PowerPoint.Slide.8">
              <p:embed/>
            </p:oleObj>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ChangeArrowheads="1"/>
          </p:cNvSpPr>
          <p:nvPr/>
        </p:nvSpPr>
        <p:spPr bwMode="auto">
          <a:xfrm>
            <a:off x="323850" y="260350"/>
            <a:ext cx="4114800" cy="633413"/>
          </a:xfrm>
          <a:prstGeom prst="rect">
            <a:avLst/>
          </a:prstGeom>
          <a:solidFill>
            <a:srgbClr val="008000"/>
          </a:solidFill>
          <a:ln w="9525">
            <a:solidFill>
              <a:srgbClr val="FF0000"/>
            </a:solidFill>
            <a:miter lim="800000"/>
            <a:headEnd/>
            <a:tailEnd/>
          </a:ln>
        </p:spPr>
        <p:txBody>
          <a:bodyPr anchor="ctr"/>
          <a:lstStyle/>
          <a:p>
            <a:r>
              <a:rPr lang="zh-CN" altLang="en-US" sz="2800" b="1">
                <a:solidFill>
                  <a:schemeClr val="bg1"/>
                </a:solidFill>
              </a:rPr>
              <a:t>１、呼吸（</a:t>
            </a:r>
            <a:r>
              <a:rPr lang="en-US" altLang="zh-CN" sz="2800" b="1">
                <a:solidFill>
                  <a:schemeClr val="bg1"/>
                </a:solidFill>
              </a:rPr>
              <a:t>Respiration)</a:t>
            </a:r>
          </a:p>
        </p:txBody>
      </p:sp>
      <p:sp>
        <p:nvSpPr>
          <p:cNvPr id="66565" name="Text Box 5"/>
          <p:cNvSpPr txBox="1">
            <a:spLocks noChangeArrowheads="1"/>
          </p:cNvSpPr>
          <p:nvPr/>
        </p:nvSpPr>
        <p:spPr bwMode="auto">
          <a:xfrm>
            <a:off x="468313" y="1268413"/>
            <a:ext cx="8491537" cy="1187450"/>
          </a:xfrm>
          <a:prstGeom prst="rect">
            <a:avLst/>
          </a:prstGeom>
          <a:noFill/>
          <a:ln w="9525">
            <a:noFill/>
            <a:miter lim="800000"/>
            <a:headEnd/>
            <a:tailEnd/>
          </a:ln>
        </p:spPr>
        <p:txBody>
          <a:bodyPr>
            <a:spAutoFit/>
          </a:bodyPr>
          <a:lstStyle/>
          <a:p>
            <a:r>
              <a:rPr kumimoji="1" lang="zh-CN" altLang="en-US" sz="2400" b="1">
                <a:solidFill>
                  <a:srgbClr val="0000FF"/>
                </a:solidFill>
              </a:rPr>
              <a:t>底物按常规方式脱氢后，脱下的氢经完整呼吸链（电子传递链）传递，最终被外源分子氧接受，产生了水并释放出</a:t>
            </a:r>
            <a:r>
              <a:rPr kumimoji="1" lang="en-US" altLang="zh-CN" sz="2400" b="1">
                <a:solidFill>
                  <a:srgbClr val="0000FF"/>
                </a:solidFill>
              </a:rPr>
              <a:t>ATP</a:t>
            </a:r>
            <a:r>
              <a:rPr kumimoji="1" lang="zh-CN" altLang="en-US" sz="2400" b="1">
                <a:solidFill>
                  <a:srgbClr val="0000FF"/>
                </a:solidFill>
              </a:rPr>
              <a:t>形式的能量</a:t>
            </a:r>
            <a:r>
              <a:rPr lang="zh-CN" altLang="en-US" sz="2400" b="1">
                <a:solidFill>
                  <a:srgbClr val="0000FF"/>
                </a:solidFill>
                <a:latin typeface="Times New Roman" pitchFamily="18" charset="0"/>
              </a:rPr>
              <a:t>的过程，称为呼吸作用。</a:t>
            </a:r>
          </a:p>
        </p:txBody>
      </p:sp>
      <p:sp>
        <p:nvSpPr>
          <p:cNvPr id="66566" name="Rectangle 6"/>
          <p:cNvSpPr>
            <a:spLocks noChangeArrowheads="1"/>
          </p:cNvSpPr>
          <p:nvPr/>
        </p:nvSpPr>
        <p:spPr bwMode="auto">
          <a:xfrm>
            <a:off x="395288" y="3933825"/>
            <a:ext cx="8569325" cy="1187450"/>
          </a:xfrm>
          <a:prstGeom prst="rect">
            <a:avLst/>
          </a:prstGeom>
          <a:noFill/>
          <a:ln w="9525">
            <a:noFill/>
            <a:miter lim="800000"/>
            <a:headEnd/>
            <a:tailEnd/>
          </a:ln>
        </p:spPr>
        <p:txBody>
          <a:bodyPr>
            <a:spAutoFit/>
          </a:bodyPr>
          <a:lstStyle/>
          <a:p>
            <a:r>
              <a:rPr kumimoji="1" lang="zh-CN" altLang="en-US" sz="2400" b="1">
                <a:solidFill>
                  <a:srgbClr val="0000FF"/>
                </a:solidFill>
              </a:rPr>
              <a:t>即电子传递链</a:t>
            </a:r>
            <a:r>
              <a:rPr kumimoji="1" lang="en-US" altLang="zh-CN" sz="2400" b="1">
                <a:solidFill>
                  <a:srgbClr val="0000FF"/>
                </a:solidFill>
              </a:rPr>
              <a:t>(Electron transfer chain)</a:t>
            </a:r>
            <a:r>
              <a:rPr kumimoji="1" lang="zh-CN" altLang="en-US" sz="2400" b="1">
                <a:solidFill>
                  <a:srgbClr val="0000FF"/>
                </a:solidFill>
              </a:rPr>
              <a:t>，是指位于原核生物细胞膜上或真核生物线粒体膜上的、由一系列氧化还原势呈梯度差的、链状排列的氢（或电子）传递体。</a:t>
            </a:r>
          </a:p>
        </p:txBody>
      </p:sp>
      <p:sp>
        <p:nvSpPr>
          <p:cNvPr id="66567" name="Rectangle 7"/>
          <p:cNvSpPr>
            <a:spLocks noChangeArrowheads="1"/>
          </p:cNvSpPr>
          <p:nvPr/>
        </p:nvSpPr>
        <p:spPr bwMode="auto">
          <a:xfrm>
            <a:off x="395288" y="3141663"/>
            <a:ext cx="3890960" cy="466725"/>
          </a:xfrm>
          <a:prstGeom prst="rect">
            <a:avLst/>
          </a:prstGeom>
          <a:solidFill>
            <a:srgbClr val="808080"/>
          </a:solidFill>
          <a:ln w="9525">
            <a:solidFill>
              <a:srgbClr val="FF0000"/>
            </a:solidFill>
            <a:miter lim="800000"/>
            <a:headEnd/>
            <a:tailEnd/>
          </a:ln>
        </p:spPr>
        <p:txBody>
          <a:bodyPr wrap="square">
            <a:spAutoFit/>
          </a:bodyPr>
          <a:lstStyle/>
          <a:p>
            <a:r>
              <a:rPr kumimoji="1" lang="zh-CN" altLang="en-US" sz="2400" b="1" dirty="0"/>
              <a:t>呼吸链</a:t>
            </a:r>
            <a:r>
              <a:rPr kumimoji="1" lang="en-US" altLang="zh-CN" sz="2400" b="1" dirty="0"/>
              <a:t>(Respiratory chain)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 calcmode="lin" valueType="num">
                                      <p:cBhvr additive="base">
                                        <p:cTn id="7" dur="500" fill="hold"/>
                                        <p:tgtEl>
                                          <p:spTgt spid="66564"/>
                                        </p:tgtEl>
                                        <p:attrNameLst>
                                          <p:attrName>ppt_x</p:attrName>
                                        </p:attrNameLst>
                                      </p:cBhvr>
                                      <p:tavLst>
                                        <p:tav tm="0">
                                          <p:val>
                                            <p:strVal val="0-#ppt_w/2"/>
                                          </p:val>
                                        </p:tav>
                                        <p:tav tm="100000">
                                          <p:val>
                                            <p:strVal val="#ppt_x"/>
                                          </p:val>
                                        </p:tav>
                                      </p:tavLst>
                                    </p:anim>
                                    <p:anim calcmode="lin" valueType="num">
                                      <p:cBhvr additive="base">
                                        <p:cTn id="8" dur="500" fill="hold"/>
                                        <p:tgtEl>
                                          <p:spTgt spid="665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6565"/>
                                        </p:tgtEl>
                                        <p:attrNameLst>
                                          <p:attrName>style.visibility</p:attrName>
                                        </p:attrNameLst>
                                      </p:cBhvr>
                                      <p:to>
                                        <p:strVal val="visible"/>
                                      </p:to>
                                    </p:set>
                                    <p:anim calcmode="lin" valueType="num">
                                      <p:cBhvr additive="base">
                                        <p:cTn id="13" dur="500" fill="hold"/>
                                        <p:tgtEl>
                                          <p:spTgt spid="66565"/>
                                        </p:tgtEl>
                                        <p:attrNameLst>
                                          <p:attrName>ppt_x</p:attrName>
                                        </p:attrNameLst>
                                      </p:cBhvr>
                                      <p:tavLst>
                                        <p:tav tm="0">
                                          <p:val>
                                            <p:strVal val="1+#ppt_w/2"/>
                                          </p:val>
                                        </p:tav>
                                        <p:tav tm="100000">
                                          <p:val>
                                            <p:strVal val="#ppt_x"/>
                                          </p:val>
                                        </p:tav>
                                      </p:tavLst>
                                    </p:anim>
                                    <p:anim calcmode="lin" valueType="num">
                                      <p:cBhvr additive="base">
                                        <p:cTn id="14" dur="500" fill="hold"/>
                                        <p:tgtEl>
                                          <p:spTgt spid="665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6567"/>
                                        </p:tgtEl>
                                        <p:attrNameLst>
                                          <p:attrName>style.visibility</p:attrName>
                                        </p:attrNameLst>
                                      </p:cBhvr>
                                      <p:to>
                                        <p:strVal val="visible"/>
                                      </p:to>
                                    </p:set>
                                    <p:anim calcmode="lin" valueType="num">
                                      <p:cBhvr additive="base">
                                        <p:cTn id="19" dur="500" fill="hold"/>
                                        <p:tgtEl>
                                          <p:spTgt spid="66567"/>
                                        </p:tgtEl>
                                        <p:attrNameLst>
                                          <p:attrName>ppt_x</p:attrName>
                                        </p:attrNameLst>
                                      </p:cBhvr>
                                      <p:tavLst>
                                        <p:tav tm="0">
                                          <p:val>
                                            <p:strVal val="1+#ppt_w/2"/>
                                          </p:val>
                                        </p:tav>
                                        <p:tav tm="100000">
                                          <p:val>
                                            <p:strVal val="#ppt_x"/>
                                          </p:val>
                                        </p:tav>
                                      </p:tavLst>
                                    </p:anim>
                                    <p:anim calcmode="lin" valueType="num">
                                      <p:cBhvr additive="base">
                                        <p:cTn id="20" dur="500" fill="hold"/>
                                        <p:tgtEl>
                                          <p:spTgt spid="6656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66566"/>
                                        </p:tgtEl>
                                        <p:attrNameLst>
                                          <p:attrName>style.visibility</p:attrName>
                                        </p:attrNameLst>
                                      </p:cBhvr>
                                      <p:to>
                                        <p:strVal val="visible"/>
                                      </p:to>
                                    </p:set>
                                    <p:anim calcmode="lin" valueType="num">
                                      <p:cBhvr additive="base">
                                        <p:cTn id="25" dur="500" fill="hold"/>
                                        <p:tgtEl>
                                          <p:spTgt spid="66566"/>
                                        </p:tgtEl>
                                        <p:attrNameLst>
                                          <p:attrName>ppt_x</p:attrName>
                                        </p:attrNameLst>
                                      </p:cBhvr>
                                      <p:tavLst>
                                        <p:tav tm="0">
                                          <p:val>
                                            <p:strVal val="0-#ppt_w/2"/>
                                          </p:val>
                                        </p:tav>
                                        <p:tav tm="100000">
                                          <p:val>
                                            <p:strVal val="#ppt_x"/>
                                          </p:val>
                                        </p:tav>
                                      </p:tavLst>
                                    </p:anim>
                                    <p:anim calcmode="lin" valueType="num">
                                      <p:cBhvr additive="base">
                                        <p:cTn id="26" dur="500" fill="hold"/>
                                        <p:tgtEl>
                                          <p:spTgt spid="66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nimBg="1"/>
      <p:bldP spid="66565" grpId="0" autoUpdateAnimBg="0"/>
      <p:bldP spid="66566" grpId="0"/>
      <p:bldP spid="6656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ChangeArrowheads="1"/>
          </p:cNvSpPr>
          <p:nvPr/>
        </p:nvSpPr>
        <p:spPr bwMode="auto">
          <a:xfrm>
            <a:off x="468313" y="549275"/>
            <a:ext cx="8208962" cy="2840038"/>
          </a:xfrm>
          <a:prstGeom prst="rect">
            <a:avLst/>
          </a:prstGeom>
          <a:solidFill>
            <a:schemeClr val="tx2"/>
          </a:solidFill>
          <a:ln w="9525">
            <a:solidFill>
              <a:srgbClr val="FF0000"/>
            </a:solidFill>
            <a:miter lim="800000"/>
            <a:headEnd/>
            <a:tailEnd/>
          </a:ln>
        </p:spPr>
        <p:txBody>
          <a:bodyPr>
            <a:spAutoFit/>
          </a:bodyPr>
          <a:lstStyle/>
          <a:p>
            <a:r>
              <a:rPr kumimoji="1" lang="zh-CN" altLang="en-US" sz="2400" b="1">
                <a:solidFill>
                  <a:srgbClr val="FFFF00"/>
                </a:solidFill>
              </a:rPr>
              <a:t>呼吸链功能：</a:t>
            </a:r>
          </a:p>
          <a:p>
            <a:endParaRPr kumimoji="1" lang="zh-CN" altLang="en-US" sz="2400" b="1">
              <a:solidFill>
                <a:srgbClr val="FFFF00"/>
              </a:solidFill>
            </a:endParaRPr>
          </a:p>
          <a:p>
            <a:r>
              <a:rPr kumimoji="1" lang="zh-CN" altLang="en-US" sz="2400" b="1">
                <a:solidFill>
                  <a:schemeClr val="bg1"/>
                </a:solidFill>
              </a:rPr>
              <a:t>（</a:t>
            </a:r>
            <a:r>
              <a:rPr kumimoji="1" lang="en-US" altLang="zh-CN" sz="2400" b="1">
                <a:solidFill>
                  <a:schemeClr val="bg1"/>
                </a:solidFill>
              </a:rPr>
              <a:t>1</a:t>
            </a:r>
            <a:r>
              <a:rPr kumimoji="1" lang="zh-CN" altLang="en-US" sz="2400" b="1">
                <a:solidFill>
                  <a:schemeClr val="bg1"/>
                </a:solidFill>
              </a:rPr>
              <a:t>）把氢或电子从低氧化还原势的化合物处传递到高氧化还原势的分子氧或其他 无机、有机氧化物，并使它们还原。</a:t>
            </a:r>
          </a:p>
          <a:p>
            <a:pPr>
              <a:spcBef>
                <a:spcPct val="50000"/>
              </a:spcBef>
            </a:pPr>
            <a:r>
              <a:rPr kumimoji="1" lang="zh-CN" altLang="en-US" sz="2400" b="1">
                <a:solidFill>
                  <a:schemeClr val="bg1"/>
                </a:solidFill>
              </a:rPr>
              <a:t>（</a:t>
            </a:r>
            <a:r>
              <a:rPr kumimoji="1" lang="en-US" altLang="zh-CN" sz="2400" b="1">
                <a:solidFill>
                  <a:schemeClr val="bg1"/>
                </a:solidFill>
              </a:rPr>
              <a:t>2</a:t>
            </a:r>
            <a:r>
              <a:rPr kumimoji="1" lang="zh-CN" altLang="en-US" sz="2400" b="1">
                <a:solidFill>
                  <a:schemeClr val="bg1"/>
                </a:solidFill>
              </a:rPr>
              <a:t>）通过与氧化磷酸化反应相偶联，就可产生</a:t>
            </a:r>
            <a:r>
              <a:rPr kumimoji="1" lang="en-US" altLang="zh-CN" sz="2400" b="1">
                <a:solidFill>
                  <a:schemeClr val="bg1"/>
                </a:solidFill>
              </a:rPr>
              <a:t>ATP</a:t>
            </a:r>
            <a:r>
              <a:rPr kumimoji="1" lang="zh-CN" altLang="en-US" sz="2400" b="1">
                <a:solidFill>
                  <a:schemeClr val="bg1"/>
                </a:solidFill>
              </a:rPr>
              <a:t>形式的能量。</a:t>
            </a:r>
          </a:p>
        </p:txBody>
      </p:sp>
      <p:sp>
        <p:nvSpPr>
          <p:cNvPr id="67589" name="Rectangle 5"/>
          <p:cNvSpPr>
            <a:spLocks noChangeArrowheads="1"/>
          </p:cNvSpPr>
          <p:nvPr/>
        </p:nvSpPr>
        <p:spPr bwMode="auto">
          <a:xfrm>
            <a:off x="395288" y="3933825"/>
            <a:ext cx="8280400" cy="1708150"/>
          </a:xfrm>
          <a:prstGeom prst="rect">
            <a:avLst/>
          </a:prstGeom>
          <a:solidFill>
            <a:srgbClr val="969696"/>
          </a:solidFill>
          <a:ln w="9525">
            <a:solidFill>
              <a:srgbClr val="FF0000"/>
            </a:solidFill>
            <a:miter lim="800000"/>
            <a:headEnd/>
            <a:tailEnd/>
          </a:ln>
        </p:spPr>
        <p:txBody>
          <a:bodyPr>
            <a:spAutoFit/>
          </a:bodyPr>
          <a:lstStyle/>
          <a:p>
            <a:pPr>
              <a:lnSpc>
                <a:spcPct val="130000"/>
              </a:lnSpc>
              <a:spcBef>
                <a:spcPct val="50000"/>
              </a:spcBef>
            </a:pPr>
            <a:r>
              <a:rPr kumimoji="1" lang="zh-CN" altLang="en-US" sz="2400" b="1">
                <a:solidFill>
                  <a:srgbClr val="CCFF99"/>
                </a:solidFill>
              </a:rPr>
              <a:t>呼吸链组分</a:t>
            </a:r>
          </a:p>
          <a:p>
            <a:pPr>
              <a:lnSpc>
                <a:spcPct val="130000"/>
              </a:lnSpc>
              <a:spcBef>
                <a:spcPct val="50000"/>
              </a:spcBef>
            </a:pPr>
            <a:r>
              <a:rPr kumimoji="1" lang="zh-CN" altLang="en-US" sz="2400" b="1">
                <a:solidFill>
                  <a:srgbClr val="3333CC"/>
                </a:solidFill>
              </a:rPr>
              <a:t>　</a:t>
            </a:r>
            <a:r>
              <a:rPr kumimoji="1" lang="en-US" altLang="zh-CN" sz="2400" b="1">
                <a:solidFill>
                  <a:srgbClr val="3333CC"/>
                </a:solidFill>
              </a:rPr>
              <a:t>NAD</a:t>
            </a:r>
            <a:r>
              <a:rPr kumimoji="1" lang="zh-CN" altLang="en-US" sz="2400" b="1">
                <a:solidFill>
                  <a:srgbClr val="3333CC"/>
                </a:solidFill>
              </a:rPr>
              <a:t>、</a:t>
            </a:r>
            <a:r>
              <a:rPr kumimoji="1" lang="en-US" altLang="zh-CN" sz="2400" b="1">
                <a:solidFill>
                  <a:srgbClr val="3333CC"/>
                </a:solidFill>
              </a:rPr>
              <a:t>FAD</a:t>
            </a:r>
            <a:r>
              <a:rPr kumimoji="1" lang="zh-CN" altLang="en-US" sz="2400" b="1">
                <a:solidFill>
                  <a:srgbClr val="3333CC"/>
                </a:solidFill>
              </a:rPr>
              <a:t>、铁硫蛋白、泛酸及细胞色素系统</a:t>
            </a:r>
            <a:r>
              <a:rPr kumimoji="1" lang="zh-CN" altLang="en-US" sz="2400" b="1"/>
              <a:t>（</a:t>
            </a:r>
            <a:r>
              <a:rPr kumimoji="1" lang="en-US" altLang="zh-CN" sz="2400" b="1"/>
              <a:t>Cyt·a</a:t>
            </a:r>
            <a:r>
              <a:rPr kumimoji="1" lang="zh-CN" altLang="en-US" sz="2400" b="1"/>
              <a:t>、</a:t>
            </a:r>
            <a:r>
              <a:rPr kumimoji="1" lang="en-US" altLang="zh-CN" sz="2400" b="1"/>
              <a:t>Cyt·a3</a:t>
            </a:r>
            <a:r>
              <a:rPr kumimoji="1" lang="zh-CN" altLang="en-US" sz="2400" b="1"/>
              <a:t>、</a:t>
            </a:r>
            <a:r>
              <a:rPr kumimoji="1" lang="en-US" altLang="zh-CN" sz="2400" b="1"/>
              <a:t>Cyt·b</a:t>
            </a:r>
            <a:r>
              <a:rPr kumimoji="1" lang="zh-CN" altLang="en-US" sz="2400" b="1"/>
              <a:t>、</a:t>
            </a:r>
            <a:r>
              <a:rPr kumimoji="1" lang="en-US" altLang="zh-CN" sz="2400" b="1"/>
              <a:t>Cyt·c</a:t>
            </a:r>
            <a:r>
              <a:rPr kumimoji="1" lang="zh-CN" altLang="en-US" sz="2400" b="1"/>
              <a:t>和</a:t>
            </a:r>
            <a:r>
              <a:rPr kumimoji="1" lang="en-US" altLang="zh-CN" sz="2400" b="1"/>
              <a:t>Cyt·o</a:t>
            </a:r>
            <a:r>
              <a:rPr kumimoji="1" lang="zh-CN" altLang="zh-CN" sz="2400" b="1"/>
              <a:t>等）。</a:t>
            </a:r>
            <a:endParaRPr kumimoji="1"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 calcmode="lin" valueType="num">
                                      <p:cBhvr additive="base">
                                        <p:cTn id="7" dur="500" fill="hold"/>
                                        <p:tgtEl>
                                          <p:spTgt spid="67588"/>
                                        </p:tgtEl>
                                        <p:attrNameLst>
                                          <p:attrName>ppt_x</p:attrName>
                                        </p:attrNameLst>
                                      </p:cBhvr>
                                      <p:tavLst>
                                        <p:tav tm="0">
                                          <p:val>
                                            <p:strVal val="0-#ppt_w/2"/>
                                          </p:val>
                                        </p:tav>
                                        <p:tav tm="100000">
                                          <p:val>
                                            <p:strVal val="#ppt_x"/>
                                          </p:val>
                                        </p:tav>
                                      </p:tavLst>
                                    </p:anim>
                                    <p:anim calcmode="lin" valueType="num">
                                      <p:cBhvr additive="base">
                                        <p:cTn id="8" dur="500" fill="hold"/>
                                        <p:tgtEl>
                                          <p:spTgt spid="675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7589"/>
                                        </p:tgtEl>
                                        <p:attrNameLst>
                                          <p:attrName>style.visibility</p:attrName>
                                        </p:attrNameLst>
                                      </p:cBhvr>
                                      <p:to>
                                        <p:strVal val="visible"/>
                                      </p:to>
                                    </p:set>
                                    <p:anim calcmode="lin" valueType="num">
                                      <p:cBhvr additive="base">
                                        <p:cTn id="13" dur="500" fill="hold"/>
                                        <p:tgtEl>
                                          <p:spTgt spid="67589"/>
                                        </p:tgtEl>
                                        <p:attrNameLst>
                                          <p:attrName>ppt_x</p:attrName>
                                        </p:attrNameLst>
                                      </p:cBhvr>
                                      <p:tavLst>
                                        <p:tav tm="0">
                                          <p:val>
                                            <p:strVal val="#ppt_x"/>
                                          </p:val>
                                        </p:tav>
                                        <p:tav tm="100000">
                                          <p:val>
                                            <p:strVal val="#ppt_x"/>
                                          </p:val>
                                        </p:tav>
                                      </p:tavLst>
                                    </p:anim>
                                    <p:anim calcmode="lin" valueType="num">
                                      <p:cBhvr additive="base">
                                        <p:cTn id="14" dur="500" fill="hold"/>
                                        <p:tgtEl>
                                          <p:spTgt spid="675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nimBg="1"/>
      <p:bldP spid="6758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71683" name="Rectangle 5"/>
          <p:cNvSpPr>
            <a:spLocks noChangeArrowheads="1"/>
          </p:cNvSpPr>
          <p:nvPr/>
        </p:nvSpPr>
        <p:spPr bwMode="auto">
          <a:xfrm>
            <a:off x="666750" y="-285750"/>
            <a:ext cx="7772400" cy="1143000"/>
          </a:xfrm>
          <a:prstGeom prst="rect">
            <a:avLst/>
          </a:prstGeom>
          <a:noFill/>
          <a:ln w="9525">
            <a:noFill/>
            <a:miter lim="800000"/>
            <a:headEnd/>
            <a:tailEnd/>
          </a:ln>
        </p:spPr>
        <p:txBody>
          <a:bodyPr anchor="ctr"/>
          <a:lstStyle/>
          <a:p>
            <a:pPr algn="ctr">
              <a:lnSpc>
                <a:spcPct val="150000"/>
              </a:lnSpc>
            </a:pPr>
            <a:r>
              <a:rPr lang="zh-CN" altLang="en-US" sz="3600" b="1">
                <a:solidFill>
                  <a:schemeClr val="tx2"/>
                </a:solidFill>
              </a:rPr>
              <a:t>典型呼吸链组分及排列</a:t>
            </a:r>
            <a:endParaRPr lang="zh-CN" altLang="en-US" sz="4400">
              <a:solidFill>
                <a:schemeClr val="tx2"/>
              </a:solidFill>
            </a:endParaRPr>
          </a:p>
        </p:txBody>
      </p:sp>
      <p:pic>
        <p:nvPicPr>
          <p:cNvPr id="71684" name="Picture 6" descr="0620"/>
          <p:cNvPicPr>
            <a:picLocks noChangeAspect="1" noChangeArrowheads="1"/>
          </p:cNvPicPr>
          <p:nvPr/>
        </p:nvPicPr>
        <p:blipFill>
          <a:blip r:embed="rId2" cstate="print"/>
          <a:srcRect/>
          <a:stretch>
            <a:fillRect/>
          </a:stretch>
        </p:blipFill>
        <p:spPr bwMode="auto">
          <a:xfrm>
            <a:off x="1085850" y="781050"/>
            <a:ext cx="6781800" cy="6076950"/>
          </a:xfrm>
          <a:prstGeom prst="rect">
            <a:avLst/>
          </a:prstGeom>
          <a:noFill/>
          <a:ln w="9525">
            <a:noFill/>
            <a:miter lim="800000"/>
            <a:headEnd/>
            <a:tailEnd/>
          </a:ln>
        </p:spPr>
      </p:pic>
      <p:sp>
        <p:nvSpPr>
          <p:cNvPr id="71685" name="Line 7"/>
          <p:cNvSpPr>
            <a:spLocks noChangeShapeType="1"/>
          </p:cNvSpPr>
          <p:nvPr/>
        </p:nvSpPr>
        <p:spPr bwMode="auto">
          <a:xfrm>
            <a:off x="2076450" y="1466850"/>
            <a:ext cx="0" cy="4781550"/>
          </a:xfrm>
          <a:prstGeom prst="line">
            <a:avLst/>
          </a:prstGeom>
          <a:noFill/>
          <a:ln w="76200">
            <a:solidFill>
              <a:srgbClr val="FF3300"/>
            </a:solidFill>
            <a:round/>
            <a:headEnd/>
            <a:tailEnd type="triangle" w="med" len="med"/>
          </a:ln>
        </p:spPr>
        <p:txBody>
          <a:bodyPr wrap="none" anchor="ctr"/>
          <a:lstStyle/>
          <a:p>
            <a:endParaRPr lang="zh-CN" altLang="en-US"/>
          </a:p>
        </p:txBody>
      </p:sp>
      <p:sp>
        <p:nvSpPr>
          <p:cNvPr id="71686" name="Rectangle 8"/>
          <p:cNvSpPr>
            <a:spLocks noChangeArrowheads="1"/>
          </p:cNvSpPr>
          <p:nvPr/>
        </p:nvSpPr>
        <p:spPr bwMode="auto">
          <a:xfrm>
            <a:off x="1257300" y="1162050"/>
            <a:ext cx="1524000" cy="419100"/>
          </a:xfrm>
          <a:prstGeom prst="rect">
            <a:avLst/>
          </a:prstGeom>
          <a:solidFill>
            <a:srgbClr val="C4F4F8"/>
          </a:solidFill>
          <a:ln w="9525">
            <a:no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rPr>
              <a:t>高能低</a:t>
            </a:r>
            <a:r>
              <a:rPr kumimoji="1" lang="en-US" altLang="zh-CN" sz="2000" b="1">
                <a:latin typeface="Times New Roman" pitchFamily="18" charset="0"/>
              </a:rPr>
              <a:t>OR</a:t>
            </a:r>
            <a:r>
              <a:rPr kumimoji="1" lang="zh-CN" altLang="en-US" sz="2000" b="1">
                <a:latin typeface="Times New Roman" pitchFamily="18" charset="0"/>
              </a:rPr>
              <a:t>势</a:t>
            </a:r>
            <a:endParaRPr kumimoji="1" lang="zh-CN" altLang="en-US" sz="3200" b="1">
              <a:latin typeface="Times New Roman" pitchFamily="18" charset="0"/>
            </a:endParaRPr>
          </a:p>
        </p:txBody>
      </p:sp>
      <p:sp>
        <p:nvSpPr>
          <p:cNvPr id="71687" name="Rectangle 9"/>
          <p:cNvSpPr>
            <a:spLocks noChangeArrowheads="1"/>
          </p:cNvSpPr>
          <p:nvPr/>
        </p:nvSpPr>
        <p:spPr bwMode="auto">
          <a:xfrm>
            <a:off x="1238250" y="6248400"/>
            <a:ext cx="1409700" cy="381000"/>
          </a:xfrm>
          <a:prstGeom prst="rect">
            <a:avLst/>
          </a:prstGeom>
          <a:solidFill>
            <a:srgbClr val="C4F4F8"/>
          </a:solidFill>
          <a:ln w="9525">
            <a:no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000" b="1">
                <a:latin typeface="Times New Roman" pitchFamily="18" charset="0"/>
              </a:rPr>
              <a:t>低能高</a:t>
            </a:r>
            <a:r>
              <a:rPr kumimoji="1" lang="en-US" altLang="zh-CN" sz="2000" b="1">
                <a:latin typeface="Times New Roman" pitchFamily="18" charset="0"/>
              </a:rPr>
              <a:t>OR</a:t>
            </a:r>
            <a:r>
              <a:rPr kumimoji="1" lang="zh-CN" altLang="en-US" sz="2000" b="1">
                <a:latin typeface="Times New Roman" pitchFamily="18" charset="0"/>
              </a:rPr>
              <a:t>势</a:t>
            </a:r>
            <a:endParaRPr kumimoji="1" lang="zh-CN" altLang="en-US" sz="3200" b="1">
              <a:latin typeface="Times New Roman" pitchFamily="18" charset="0"/>
            </a:endParaRPr>
          </a:p>
        </p:txBody>
      </p:sp>
      <p:sp>
        <p:nvSpPr>
          <p:cNvPr id="71688" name="Rectangle 10"/>
          <p:cNvSpPr>
            <a:spLocks noChangeArrowheads="1"/>
          </p:cNvSpPr>
          <p:nvPr/>
        </p:nvSpPr>
        <p:spPr bwMode="auto">
          <a:xfrm>
            <a:off x="2667000" y="6400800"/>
            <a:ext cx="133350" cy="150813"/>
          </a:xfrm>
          <a:prstGeom prst="rect">
            <a:avLst/>
          </a:prstGeom>
          <a:solidFill>
            <a:srgbClr val="FFFFFF"/>
          </a:solidFill>
          <a:ln w="9525">
            <a:noFill/>
            <a:miter lim="800000"/>
            <a:headEnd/>
            <a:tailEnd/>
          </a:ln>
        </p:spPr>
        <p:txBody>
          <a:bodyPr wrap="none" anchor="ctr"/>
          <a:lstStyle/>
          <a:p>
            <a:endParaRPr lang="zh-CN" altLang="en-US"/>
          </a:p>
        </p:txBody>
      </p:sp>
      <p:sp>
        <p:nvSpPr>
          <p:cNvPr id="71689" name="AutoShape 11"/>
          <p:cNvSpPr>
            <a:spLocks noChangeArrowheads="1"/>
          </p:cNvSpPr>
          <p:nvPr/>
        </p:nvSpPr>
        <p:spPr bwMode="auto">
          <a:xfrm>
            <a:off x="3543300" y="2152650"/>
            <a:ext cx="1981200" cy="228600"/>
          </a:xfrm>
          <a:prstGeom prst="curvedUpArrow">
            <a:avLst>
              <a:gd name="adj1" fmla="val 173333"/>
              <a:gd name="adj2" fmla="val 346667"/>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0" name="AutoShape 12"/>
          <p:cNvSpPr>
            <a:spLocks noChangeArrowheads="1"/>
          </p:cNvSpPr>
          <p:nvPr/>
        </p:nvSpPr>
        <p:spPr bwMode="auto">
          <a:xfrm>
            <a:off x="3486150" y="4552950"/>
            <a:ext cx="1981200" cy="228600"/>
          </a:xfrm>
          <a:prstGeom prst="curvedUpArrow">
            <a:avLst>
              <a:gd name="adj1" fmla="val 173333"/>
              <a:gd name="adj2" fmla="val 346667"/>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1" name="AutoShape 13"/>
          <p:cNvSpPr>
            <a:spLocks noChangeArrowheads="1"/>
          </p:cNvSpPr>
          <p:nvPr/>
        </p:nvSpPr>
        <p:spPr bwMode="auto">
          <a:xfrm>
            <a:off x="3505200" y="3390900"/>
            <a:ext cx="2057400" cy="152400"/>
          </a:xfrm>
          <a:prstGeom prst="curvedUpArrow">
            <a:avLst>
              <a:gd name="adj1" fmla="val 270000"/>
              <a:gd name="adj2" fmla="val 540000"/>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2" name="AutoShape 14"/>
          <p:cNvSpPr>
            <a:spLocks noChangeArrowheads="1"/>
          </p:cNvSpPr>
          <p:nvPr/>
        </p:nvSpPr>
        <p:spPr bwMode="auto">
          <a:xfrm>
            <a:off x="3409950" y="5734050"/>
            <a:ext cx="2057400" cy="190500"/>
          </a:xfrm>
          <a:prstGeom prst="curvedUpArrow">
            <a:avLst>
              <a:gd name="adj1" fmla="val 216000"/>
              <a:gd name="adj2" fmla="val 432000"/>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3" name="AutoShape 15"/>
          <p:cNvSpPr>
            <a:spLocks noChangeArrowheads="1"/>
          </p:cNvSpPr>
          <p:nvPr/>
        </p:nvSpPr>
        <p:spPr bwMode="auto">
          <a:xfrm>
            <a:off x="3314700" y="5905500"/>
            <a:ext cx="2114550" cy="266700"/>
          </a:xfrm>
          <a:prstGeom prst="curvedDownArrow">
            <a:avLst>
              <a:gd name="adj1" fmla="val 158571"/>
              <a:gd name="adj2" fmla="val 317143"/>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4" name="AutoShape 16"/>
          <p:cNvSpPr>
            <a:spLocks noChangeArrowheads="1"/>
          </p:cNvSpPr>
          <p:nvPr/>
        </p:nvSpPr>
        <p:spPr bwMode="auto">
          <a:xfrm>
            <a:off x="3352800" y="4762500"/>
            <a:ext cx="2228850" cy="190500"/>
          </a:xfrm>
          <a:prstGeom prst="curvedDownArrow">
            <a:avLst>
              <a:gd name="adj1" fmla="val 234000"/>
              <a:gd name="adj2" fmla="val 468000"/>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5" name="AutoShape 17"/>
          <p:cNvSpPr>
            <a:spLocks noChangeArrowheads="1"/>
          </p:cNvSpPr>
          <p:nvPr/>
        </p:nvSpPr>
        <p:spPr bwMode="auto">
          <a:xfrm>
            <a:off x="3448050" y="3619500"/>
            <a:ext cx="2038350" cy="190500"/>
          </a:xfrm>
          <a:prstGeom prst="curvedDownArrow">
            <a:avLst>
              <a:gd name="adj1" fmla="val 214000"/>
              <a:gd name="adj2" fmla="val 428000"/>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6" name="AutoShape 18"/>
          <p:cNvSpPr>
            <a:spLocks noChangeArrowheads="1"/>
          </p:cNvSpPr>
          <p:nvPr/>
        </p:nvSpPr>
        <p:spPr bwMode="auto">
          <a:xfrm>
            <a:off x="3562350" y="2419350"/>
            <a:ext cx="2038350" cy="133350"/>
          </a:xfrm>
          <a:prstGeom prst="curvedDownArrow">
            <a:avLst>
              <a:gd name="adj1" fmla="val 305714"/>
              <a:gd name="adj2" fmla="val 611429"/>
              <a:gd name="adj3" fmla="val 33333"/>
            </a:avLst>
          </a:prstGeom>
          <a:solidFill>
            <a:srgbClr val="C4F4F8"/>
          </a:solidFill>
          <a:ln w="9525">
            <a:solidFill>
              <a:srgbClr val="FF3300"/>
            </a:solidFill>
            <a:miter lim="800000"/>
            <a:headEnd/>
            <a:tailEnd/>
          </a:ln>
        </p:spPr>
        <p:txBody>
          <a:bodyPr wrap="none" anchor="ctr"/>
          <a:lstStyle/>
          <a:p>
            <a:endParaRPr lang="zh-CN" altLang="en-US"/>
          </a:p>
        </p:txBody>
      </p:sp>
      <p:sp>
        <p:nvSpPr>
          <p:cNvPr id="71697" name="AutoShape 19"/>
          <p:cNvSpPr>
            <a:spLocks noChangeArrowheads="1"/>
          </p:cNvSpPr>
          <p:nvPr/>
        </p:nvSpPr>
        <p:spPr bwMode="auto">
          <a:xfrm rot="10800000">
            <a:off x="3219450" y="2762250"/>
            <a:ext cx="2095500" cy="209550"/>
          </a:xfrm>
          <a:prstGeom prst="curvedDownArrow">
            <a:avLst>
              <a:gd name="adj1" fmla="val 200000"/>
              <a:gd name="adj2" fmla="val 400000"/>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698" name="AutoShape 20"/>
          <p:cNvSpPr>
            <a:spLocks noChangeArrowheads="1"/>
          </p:cNvSpPr>
          <p:nvPr/>
        </p:nvSpPr>
        <p:spPr bwMode="auto">
          <a:xfrm rot="10800000">
            <a:off x="3238500" y="3981450"/>
            <a:ext cx="2095500" cy="209550"/>
          </a:xfrm>
          <a:prstGeom prst="curvedDownArrow">
            <a:avLst>
              <a:gd name="adj1" fmla="val 200000"/>
              <a:gd name="adj2" fmla="val 400000"/>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699" name="AutoShape 21"/>
          <p:cNvSpPr>
            <a:spLocks noChangeArrowheads="1"/>
          </p:cNvSpPr>
          <p:nvPr/>
        </p:nvSpPr>
        <p:spPr bwMode="auto">
          <a:xfrm rot="10800000">
            <a:off x="3124200" y="5124450"/>
            <a:ext cx="2095500" cy="209550"/>
          </a:xfrm>
          <a:prstGeom prst="curvedDownArrow">
            <a:avLst>
              <a:gd name="adj1" fmla="val 200000"/>
              <a:gd name="adj2" fmla="val 400000"/>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700" name="AutoShape 22"/>
          <p:cNvSpPr>
            <a:spLocks noChangeArrowheads="1"/>
          </p:cNvSpPr>
          <p:nvPr/>
        </p:nvSpPr>
        <p:spPr bwMode="auto">
          <a:xfrm rot="10766322">
            <a:off x="3235325" y="1747838"/>
            <a:ext cx="2190750" cy="231775"/>
          </a:xfrm>
          <a:prstGeom prst="curvedUpArrow">
            <a:avLst>
              <a:gd name="adj1" fmla="val 189041"/>
              <a:gd name="adj2" fmla="val 378082"/>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701" name="AutoShape 23"/>
          <p:cNvSpPr>
            <a:spLocks noChangeArrowheads="1"/>
          </p:cNvSpPr>
          <p:nvPr/>
        </p:nvSpPr>
        <p:spPr bwMode="auto">
          <a:xfrm rot="10766322">
            <a:off x="3197225" y="2928938"/>
            <a:ext cx="2190750" cy="231775"/>
          </a:xfrm>
          <a:prstGeom prst="curvedUpArrow">
            <a:avLst>
              <a:gd name="adj1" fmla="val 189041"/>
              <a:gd name="adj2" fmla="val 378082"/>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702" name="AutoShape 24"/>
          <p:cNvSpPr>
            <a:spLocks noChangeArrowheads="1"/>
          </p:cNvSpPr>
          <p:nvPr/>
        </p:nvSpPr>
        <p:spPr bwMode="auto">
          <a:xfrm rot="10766322">
            <a:off x="3140075" y="4186238"/>
            <a:ext cx="2190750" cy="231775"/>
          </a:xfrm>
          <a:prstGeom prst="curvedUpArrow">
            <a:avLst>
              <a:gd name="adj1" fmla="val 189041"/>
              <a:gd name="adj2" fmla="val 378082"/>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703" name="AutoShape 25"/>
          <p:cNvSpPr>
            <a:spLocks noChangeArrowheads="1"/>
          </p:cNvSpPr>
          <p:nvPr/>
        </p:nvSpPr>
        <p:spPr bwMode="auto">
          <a:xfrm rot="10766322">
            <a:off x="3101975" y="5310188"/>
            <a:ext cx="2190750" cy="231775"/>
          </a:xfrm>
          <a:prstGeom prst="curvedUpArrow">
            <a:avLst>
              <a:gd name="adj1" fmla="val 189041"/>
              <a:gd name="adj2" fmla="val 378082"/>
              <a:gd name="adj3" fmla="val 33333"/>
            </a:avLst>
          </a:prstGeom>
          <a:solidFill>
            <a:srgbClr val="66FF33"/>
          </a:solidFill>
          <a:ln w="9525">
            <a:solidFill>
              <a:srgbClr val="FF3300"/>
            </a:solidFill>
            <a:miter lim="800000"/>
            <a:headEnd/>
            <a:tailEnd/>
          </a:ln>
        </p:spPr>
        <p:txBody>
          <a:bodyPr wrap="none" anchor="ctr"/>
          <a:lstStyle/>
          <a:p>
            <a:endParaRPr lang="zh-CN" altLang="en-US"/>
          </a:p>
        </p:txBody>
      </p:sp>
      <p:sp>
        <p:nvSpPr>
          <p:cNvPr id="71704" name="Line 26"/>
          <p:cNvSpPr>
            <a:spLocks noChangeShapeType="1"/>
          </p:cNvSpPr>
          <p:nvPr/>
        </p:nvSpPr>
        <p:spPr bwMode="auto">
          <a:xfrm>
            <a:off x="2800350" y="4133850"/>
            <a:ext cx="1143000" cy="19050"/>
          </a:xfrm>
          <a:prstGeom prst="line">
            <a:avLst/>
          </a:prstGeom>
          <a:noFill/>
          <a:ln w="38100">
            <a:solidFill>
              <a:srgbClr val="FF3300"/>
            </a:solidFill>
            <a:round/>
            <a:headEnd/>
            <a:tailEnd/>
          </a:ln>
        </p:spPr>
        <p:txBody>
          <a:bodyPr wrap="none" anchor="ctr"/>
          <a:lstStyle/>
          <a:p>
            <a:endParaRPr lang="zh-CN" altLang="en-US"/>
          </a:p>
        </p:txBody>
      </p:sp>
      <p:sp>
        <p:nvSpPr>
          <p:cNvPr id="71705" name="Line 27"/>
          <p:cNvSpPr>
            <a:spLocks noChangeShapeType="1"/>
          </p:cNvSpPr>
          <p:nvPr/>
        </p:nvSpPr>
        <p:spPr bwMode="auto">
          <a:xfrm>
            <a:off x="2781300" y="4171950"/>
            <a:ext cx="0" cy="876300"/>
          </a:xfrm>
          <a:prstGeom prst="line">
            <a:avLst/>
          </a:prstGeom>
          <a:noFill/>
          <a:ln w="57150">
            <a:solidFill>
              <a:srgbClr val="FF3300"/>
            </a:solidFill>
            <a:round/>
            <a:headEnd/>
            <a:tailEnd/>
          </a:ln>
        </p:spPr>
        <p:txBody>
          <a:bodyPr wrap="none" anchor="ctr"/>
          <a:lstStyle/>
          <a:p>
            <a:endParaRPr lang="zh-CN" altLang="en-US"/>
          </a:p>
        </p:txBody>
      </p:sp>
      <p:sp>
        <p:nvSpPr>
          <p:cNvPr id="71706" name="Line 28"/>
          <p:cNvSpPr>
            <a:spLocks noChangeShapeType="1"/>
          </p:cNvSpPr>
          <p:nvPr/>
        </p:nvSpPr>
        <p:spPr bwMode="auto">
          <a:xfrm>
            <a:off x="2743200" y="5257800"/>
            <a:ext cx="0" cy="933450"/>
          </a:xfrm>
          <a:prstGeom prst="line">
            <a:avLst/>
          </a:prstGeom>
          <a:noFill/>
          <a:ln w="57150">
            <a:solidFill>
              <a:srgbClr val="FF3300"/>
            </a:solidFill>
            <a:round/>
            <a:headEnd/>
            <a:tailEnd type="triangle" w="med" len="med"/>
          </a:ln>
        </p:spPr>
        <p:txBody>
          <a:bodyPr wrap="none" anchor="ctr"/>
          <a:lstStyle/>
          <a:p>
            <a:endParaRPr lang="zh-CN" altLang="en-US"/>
          </a:p>
        </p:txBody>
      </p:sp>
      <p:sp>
        <p:nvSpPr>
          <p:cNvPr id="71707" name="Line 29"/>
          <p:cNvSpPr>
            <a:spLocks noChangeShapeType="1"/>
          </p:cNvSpPr>
          <p:nvPr/>
        </p:nvSpPr>
        <p:spPr bwMode="auto">
          <a:xfrm>
            <a:off x="5162550" y="2971800"/>
            <a:ext cx="1123950" cy="19050"/>
          </a:xfrm>
          <a:prstGeom prst="line">
            <a:avLst/>
          </a:prstGeom>
          <a:noFill/>
          <a:ln w="38100">
            <a:solidFill>
              <a:srgbClr val="FF3300"/>
            </a:solidFill>
            <a:round/>
            <a:headEnd/>
            <a:tailEnd/>
          </a:ln>
        </p:spPr>
        <p:txBody>
          <a:bodyPr wrap="none" anchor="ctr"/>
          <a:lstStyle/>
          <a:p>
            <a:endParaRPr lang="zh-CN" altLang="en-US"/>
          </a:p>
        </p:txBody>
      </p:sp>
      <p:sp>
        <p:nvSpPr>
          <p:cNvPr id="71708" name="Line 30"/>
          <p:cNvSpPr>
            <a:spLocks noChangeShapeType="1"/>
          </p:cNvSpPr>
          <p:nvPr/>
        </p:nvSpPr>
        <p:spPr bwMode="auto">
          <a:xfrm>
            <a:off x="4933950" y="2362200"/>
            <a:ext cx="952500" cy="19050"/>
          </a:xfrm>
          <a:prstGeom prst="line">
            <a:avLst/>
          </a:prstGeom>
          <a:noFill/>
          <a:ln w="38100">
            <a:solidFill>
              <a:srgbClr val="FF3300"/>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zyf-f5"/>
          <p:cNvPicPr>
            <a:picLocks noChangeAspect="1" noChangeArrowheads="1"/>
          </p:cNvPicPr>
          <p:nvPr/>
        </p:nvPicPr>
        <p:blipFill>
          <a:blip r:embed="rId2" cstate="print"/>
          <a:srcRect/>
          <a:stretch>
            <a:fillRect/>
          </a:stretch>
        </p:blipFill>
        <p:spPr bwMode="auto">
          <a:xfrm>
            <a:off x="4167188" y="457200"/>
            <a:ext cx="4976812" cy="6400800"/>
          </a:xfrm>
          <a:prstGeom prst="rect">
            <a:avLst/>
          </a:prstGeom>
          <a:noFill/>
          <a:ln w="9525">
            <a:noFill/>
            <a:miter lim="800000"/>
            <a:headEnd/>
            <a:tailEnd/>
          </a:ln>
        </p:spPr>
      </p:pic>
      <p:sp>
        <p:nvSpPr>
          <p:cNvPr id="72707" name="Text Box 5"/>
          <p:cNvSpPr txBox="1">
            <a:spLocks noChangeArrowheads="1"/>
          </p:cNvSpPr>
          <p:nvPr/>
        </p:nvSpPr>
        <p:spPr bwMode="auto">
          <a:xfrm>
            <a:off x="304800" y="381000"/>
            <a:ext cx="1878013" cy="466725"/>
          </a:xfrm>
          <a:prstGeom prst="rect">
            <a:avLst/>
          </a:prstGeom>
          <a:solidFill>
            <a:srgbClr val="008000"/>
          </a:solidFill>
          <a:ln w="9525">
            <a:solidFill>
              <a:srgbClr val="FF0000"/>
            </a:solidFill>
            <a:miter lim="800000"/>
            <a:headEnd/>
            <a:tailEnd/>
          </a:ln>
        </p:spPr>
        <p:txBody>
          <a:bodyPr wrap="none">
            <a:spAutoFit/>
          </a:bodyPr>
          <a:lstStyle/>
          <a:p>
            <a:r>
              <a:rPr lang="zh-CN" altLang="en-US" sz="2400" b="1">
                <a:solidFill>
                  <a:schemeClr val="bg1"/>
                </a:solidFill>
                <a:latin typeface="Times New Roman" pitchFamily="18" charset="0"/>
              </a:rPr>
              <a:t>１</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呼吸作用</a:t>
            </a:r>
          </a:p>
        </p:txBody>
      </p:sp>
      <p:sp>
        <p:nvSpPr>
          <p:cNvPr id="69638" name="Text Box 6"/>
          <p:cNvSpPr txBox="1">
            <a:spLocks noChangeArrowheads="1"/>
          </p:cNvSpPr>
          <p:nvPr/>
        </p:nvSpPr>
        <p:spPr bwMode="auto">
          <a:xfrm>
            <a:off x="1482725" y="1752600"/>
            <a:ext cx="1112838" cy="466725"/>
          </a:xfrm>
          <a:prstGeom prst="rect">
            <a:avLst/>
          </a:prstGeom>
          <a:solidFill>
            <a:schemeClr val="bg2"/>
          </a:solidFill>
          <a:ln w="9525">
            <a:solidFill>
              <a:srgbClr val="FF0000"/>
            </a:solidFill>
            <a:miter lim="800000"/>
            <a:headEnd/>
            <a:tailEnd/>
          </a:ln>
        </p:spPr>
        <p:txBody>
          <a:bodyPr wrap="none">
            <a:spAutoFit/>
          </a:bodyPr>
          <a:lstStyle/>
          <a:p>
            <a:r>
              <a:rPr lang="zh-CN" altLang="en-US" sz="2400" b="1">
                <a:latin typeface="Times New Roman" pitchFamily="18" charset="0"/>
              </a:rPr>
              <a:t>葡萄糖</a:t>
            </a:r>
          </a:p>
        </p:txBody>
      </p:sp>
      <p:sp>
        <p:nvSpPr>
          <p:cNvPr id="69639" name="AutoShape 7"/>
          <p:cNvSpPr>
            <a:spLocks noChangeArrowheads="1"/>
          </p:cNvSpPr>
          <p:nvPr/>
        </p:nvSpPr>
        <p:spPr bwMode="auto">
          <a:xfrm>
            <a:off x="1905000" y="2362200"/>
            <a:ext cx="152400" cy="1066800"/>
          </a:xfrm>
          <a:prstGeom prst="downArrow">
            <a:avLst>
              <a:gd name="adj1" fmla="val 50000"/>
              <a:gd name="adj2" fmla="val 175000"/>
            </a:avLst>
          </a:prstGeom>
          <a:solidFill>
            <a:srgbClr val="00FF00"/>
          </a:solidFill>
          <a:ln w="9525">
            <a:noFill/>
            <a:miter lim="800000"/>
            <a:headEnd/>
            <a:tailEnd/>
          </a:ln>
        </p:spPr>
        <p:txBody>
          <a:bodyPr wrap="none" anchor="ctr">
            <a:spAutoFit/>
          </a:bodyPr>
          <a:lstStyle/>
          <a:p>
            <a:endParaRPr lang="zh-CN" altLang="en-US"/>
          </a:p>
        </p:txBody>
      </p:sp>
      <p:sp>
        <p:nvSpPr>
          <p:cNvPr id="69640" name="Text Box 8"/>
          <p:cNvSpPr txBox="1">
            <a:spLocks noChangeArrowheads="1"/>
          </p:cNvSpPr>
          <p:nvPr/>
        </p:nvSpPr>
        <p:spPr bwMode="auto">
          <a:xfrm>
            <a:off x="1981200" y="2590800"/>
            <a:ext cx="1462088" cy="396875"/>
          </a:xfrm>
          <a:prstGeom prst="rect">
            <a:avLst/>
          </a:prstGeom>
          <a:noFill/>
          <a:ln w="9525">
            <a:noFill/>
            <a:miter lim="800000"/>
            <a:headEnd/>
            <a:tailEnd/>
          </a:ln>
        </p:spPr>
        <p:txBody>
          <a:bodyPr wrap="none">
            <a:spAutoFit/>
          </a:bodyPr>
          <a:lstStyle/>
          <a:p>
            <a:r>
              <a:rPr lang="zh-CN" altLang="en-US" sz="2000" b="1">
                <a:solidFill>
                  <a:schemeClr val="folHlink"/>
                </a:solidFill>
                <a:latin typeface="Times New Roman" pitchFamily="18" charset="0"/>
              </a:rPr>
              <a:t>糖酵解作用</a:t>
            </a:r>
            <a:endParaRPr lang="zh-CN" altLang="en-US" sz="2400" b="1">
              <a:latin typeface="Times New Roman" pitchFamily="18" charset="0"/>
            </a:endParaRPr>
          </a:p>
        </p:txBody>
      </p:sp>
      <p:sp>
        <p:nvSpPr>
          <p:cNvPr id="69641" name="Text Box 9"/>
          <p:cNvSpPr txBox="1">
            <a:spLocks noChangeArrowheads="1"/>
          </p:cNvSpPr>
          <p:nvPr/>
        </p:nvSpPr>
        <p:spPr bwMode="auto">
          <a:xfrm>
            <a:off x="1482725" y="3495675"/>
            <a:ext cx="1112838" cy="466725"/>
          </a:xfrm>
          <a:prstGeom prst="rect">
            <a:avLst/>
          </a:prstGeom>
          <a:solidFill>
            <a:schemeClr val="bg2"/>
          </a:solidFill>
          <a:ln w="9525">
            <a:solidFill>
              <a:srgbClr val="FFCC00"/>
            </a:solidFill>
            <a:miter lim="800000"/>
            <a:headEnd/>
            <a:tailEnd/>
          </a:ln>
        </p:spPr>
        <p:txBody>
          <a:bodyPr wrap="none">
            <a:spAutoFit/>
          </a:bodyPr>
          <a:lstStyle/>
          <a:p>
            <a:r>
              <a:rPr lang="zh-CN" altLang="en-US" sz="2400" b="1">
                <a:latin typeface="Times New Roman" pitchFamily="18" charset="0"/>
              </a:rPr>
              <a:t>丙酮酸</a:t>
            </a:r>
          </a:p>
        </p:txBody>
      </p:sp>
      <p:sp>
        <p:nvSpPr>
          <p:cNvPr id="69642" name="AutoShape 10"/>
          <p:cNvSpPr>
            <a:spLocks noChangeArrowheads="1"/>
          </p:cNvSpPr>
          <p:nvPr/>
        </p:nvSpPr>
        <p:spPr bwMode="auto">
          <a:xfrm>
            <a:off x="914400" y="3581400"/>
            <a:ext cx="381000" cy="1676400"/>
          </a:xfrm>
          <a:prstGeom prst="curvedRightArrow">
            <a:avLst>
              <a:gd name="adj1" fmla="val 88000"/>
              <a:gd name="adj2" fmla="val 176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69643" name="AutoShape 11"/>
          <p:cNvSpPr>
            <a:spLocks noChangeArrowheads="1"/>
          </p:cNvSpPr>
          <p:nvPr/>
        </p:nvSpPr>
        <p:spPr bwMode="auto">
          <a:xfrm>
            <a:off x="2819400" y="3581400"/>
            <a:ext cx="304800" cy="1600200"/>
          </a:xfrm>
          <a:prstGeom prst="curvedLeftArrow">
            <a:avLst>
              <a:gd name="adj1" fmla="val 105000"/>
              <a:gd name="adj2" fmla="val 210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69644" name="Text Box 12"/>
          <p:cNvSpPr txBox="1">
            <a:spLocks noChangeArrowheads="1"/>
          </p:cNvSpPr>
          <p:nvPr/>
        </p:nvSpPr>
        <p:spPr bwMode="auto">
          <a:xfrm>
            <a:off x="838200" y="5334000"/>
            <a:ext cx="701675" cy="406400"/>
          </a:xfrm>
          <a:prstGeom prst="rect">
            <a:avLst/>
          </a:prstGeom>
          <a:solidFill>
            <a:srgbClr val="0000FF"/>
          </a:solidFill>
          <a:ln w="9525">
            <a:solidFill>
              <a:srgbClr val="FF00FF"/>
            </a:solidFill>
            <a:miter lim="800000"/>
            <a:headEnd/>
            <a:tailEnd/>
          </a:ln>
        </p:spPr>
        <p:txBody>
          <a:bodyPr wrap="none">
            <a:spAutoFit/>
          </a:bodyPr>
          <a:lstStyle/>
          <a:p>
            <a:r>
              <a:rPr lang="zh-CN" altLang="en-US" sz="2000">
                <a:solidFill>
                  <a:schemeClr val="bg1"/>
                </a:solidFill>
                <a:latin typeface="Times New Roman" pitchFamily="18" charset="0"/>
              </a:rPr>
              <a:t>发酵</a:t>
            </a:r>
          </a:p>
        </p:txBody>
      </p:sp>
      <p:sp>
        <p:nvSpPr>
          <p:cNvPr id="69645" name="Text Box 13"/>
          <p:cNvSpPr txBox="1">
            <a:spLocks noChangeArrowheads="1"/>
          </p:cNvSpPr>
          <p:nvPr/>
        </p:nvSpPr>
        <p:spPr bwMode="auto">
          <a:xfrm>
            <a:off x="3276600" y="4114800"/>
            <a:ext cx="692150" cy="396875"/>
          </a:xfrm>
          <a:prstGeom prst="rect">
            <a:avLst/>
          </a:prstGeom>
          <a:noFill/>
          <a:ln w="9525">
            <a:noFill/>
            <a:miter lim="800000"/>
            <a:headEnd/>
            <a:tailEnd/>
          </a:ln>
        </p:spPr>
        <p:txBody>
          <a:bodyPr wrap="none">
            <a:spAutoFit/>
          </a:bodyPr>
          <a:lstStyle/>
          <a:p>
            <a:r>
              <a:rPr lang="zh-CN" altLang="en-US" sz="2000">
                <a:solidFill>
                  <a:srgbClr val="CC0066"/>
                </a:solidFill>
                <a:latin typeface="Times New Roman" pitchFamily="18" charset="0"/>
              </a:rPr>
              <a:t>有氧</a:t>
            </a:r>
            <a:endParaRPr lang="zh-CN" altLang="en-US" sz="2800">
              <a:solidFill>
                <a:srgbClr val="CC0066"/>
              </a:solidFill>
              <a:latin typeface="Times New Roman" pitchFamily="18" charset="0"/>
            </a:endParaRPr>
          </a:p>
        </p:txBody>
      </p:sp>
      <p:sp>
        <p:nvSpPr>
          <p:cNvPr id="69646" name="Text Box 14"/>
          <p:cNvSpPr txBox="1">
            <a:spLocks noChangeArrowheads="1"/>
          </p:cNvSpPr>
          <p:nvPr/>
        </p:nvSpPr>
        <p:spPr bwMode="auto">
          <a:xfrm>
            <a:off x="0" y="4114800"/>
            <a:ext cx="692150" cy="396875"/>
          </a:xfrm>
          <a:prstGeom prst="rect">
            <a:avLst/>
          </a:prstGeom>
          <a:noFill/>
          <a:ln w="9525">
            <a:noFill/>
            <a:miter lim="800000"/>
            <a:headEnd/>
            <a:tailEnd/>
          </a:ln>
        </p:spPr>
        <p:txBody>
          <a:bodyPr wrap="none">
            <a:spAutoFit/>
          </a:bodyPr>
          <a:lstStyle/>
          <a:p>
            <a:r>
              <a:rPr lang="zh-CN" altLang="en-US" sz="2000">
                <a:solidFill>
                  <a:srgbClr val="FF0000"/>
                </a:solidFill>
                <a:latin typeface="Times New Roman" pitchFamily="18" charset="0"/>
              </a:rPr>
              <a:t>无氧</a:t>
            </a:r>
            <a:endParaRPr lang="zh-CN" altLang="en-US" sz="2800">
              <a:solidFill>
                <a:srgbClr val="FF0000"/>
              </a:solidFill>
              <a:latin typeface="Times New Roman" pitchFamily="18" charset="0"/>
            </a:endParaRPr>
          </a:p>
        </p:txBody>
      </p:sp>
      <p:sp>
        <p:nvSpPr>
          <p:cNvPr id="69647" name="AutoShape 15"/>
          <p:cNvSpPr>
            <a:spLocks noChangeArrowheads="1"/>
          </p:cNvSpPr>
          <p:nvPr/>
        </p:nvSpPr>
        <p:spPr bwMode="auto">
          <a:xfrm>
            <a:off x="1143000" y="5791200"/>
            <a:ext cx="228600" cy="381000"/>
          </a:xfrm>
          <a:prstGeom prst="downArrow">
            <a:avLst>
              <a:gd name="adj1" fmla="val 50000"/>
              <a:gd name="adj2" fmla="val 41667"/>
            </a:avLst>
          </a:prstGeom>
          <a:solidFill>
            <a:srgbClr val="00FF00"/>
          </a:solidFill>
          <a:ln w="9525">
            <a:noFill/>
            <a:miter lim="800000"/>
            <a:headEnd/>
            <a:tailEnd/>
          </a:ln>
        </p:spPr>
        <p:txBody>
          <a:bodyPr wrap="none" anchor="ctr">
            <a:spAutoFit/>
          </a:bodyPr>
          <a:lstStyle/>
          <a:p>
            <a:endParaRPr lang="zh-CN" altLang="en-US"/>
          </a:p>
        </p:txBody>
      </p:sp>
      <p:sp>
        <p:nvSpPr>
          <p:cNvPr id="69648" name="Text Box 16"/>
          <p:cNvSpPr txBox="1">
            <a:spLocks noChangeArrowheads="1"/>
          </p:cNvSpPr>
          <p:nvPr/>
        </p:nvSpPr>
        <p:spPr bwMode="auto">
          <a:xfrm>
            <a:off x="0" y="6248400"/>
            <a:ext cx="1727200" cy="406400"/>
          </a:xfrm>
          <a:prstGeom prst="rect">
            <a:avLst/>
          </a:prstGeom>
          <a:solidFill>
            <a:schemeClr val="bg2"/>
          </a:solidFill>
          <a:ln w="9525">
            <a:solidFill>
              <a:schemeClr val="folHlink"/>
            </a:solidFill>
            <a:miter lim="800000"/>
            <a:headEnd/>
            <a:tailEnd/>
          </a:ln>
        </p:spPr>
        <p:txBody>
          <a:bodyPr wrap="none">
            <a:spAutoFit/>
          </a:bodyPr>
          <a:lstStyle/>
          <a:p>
            <a:r>
              <a:rPr lang="zh-CN" altLang="en-US" sz="2000" b="1">
                <a:solidFill>
                  <a:schemeClr val="folHlink"/>
                </a:solidFill>
                <a:latin typeface="Times New Roman" pitchFamily="18" charset="0"/>
              </a:rPr>
              <a:t>各种发酵产物</a:t>
            </a:r>
            <a:endParaRPr lang="zh-CN" altLang="en-US" sz="2400" b="1">
              <a:latin typeface="Times New Roman" pitchFamily="18" charset="0"/>
            </a:endParaRPr>
          </a:p>
        </p:txBody>
      </p:sp>
      <p:sp>
        <p:nvSpPr>
          <p:cNvPr id="69649" name="Text Box 17"/>
          <p:cNvSpPr txBox="1">
            <a:spLocks noChangeArrowheads="1"/>
          </p:cNvSpPr>
          <p:nvPr/>
        </p:nvSpPr>
        <p:spPr bwMode="auto">
          <a:xfrm>
            <a:off x="2362200" y="5308600"/>
            <a:ext cx="1463675" cy="406400"/>
          </a:xfrm>
          <a:prstGeom prst="rect">
            <a:avLst/>
          </a:prstGeom>
          <a:solidFill>
            <a:srgbClr val="0000FF"/>
          </a:solidFill>
          <a:ln w="9525">
            <a:solidFill>
              <a:srgbClr val="FF6600"/>
            </a:solidFill>
            <a:miter lim="800000"/>
            <a:headEnd/>
            <a:tailEnd/>
          </a:ln>
        </p:spPr>
        <p:txBody>
          <a:bodyPr wrap="none">
            <a:spAutoFit/>
          </a:bodyPr>
          <a:lstStyle/>
          <a:p>
            <a:r>
              <a:rPr lang="zh-CN" altLang="en-US" sz="2000">
                <a:solidFill>
                  <a:schemeClr val="bg1"/>
                </a:solidFill>
                <a:latin typeface="Times New Roman" pitchFamily="18" charset="0"/>
              </a:rPr>
              <a:t>三羧酸循环</a:t>
            </a:r>
          </a:p>
        </p:txBody>
      </p:sp>
      <p:sp>
        <p:nvSpPr>
          <p:cNvPr id="69650" name="AutoShape 18"/>
          <p:cNvSpPr>
            <a:spLocks noChangeArrowheads="1"/>
          </p:cNvSpPr>
          <p:nvPr/>
        </p:nvSpPr>
        <p:spPr bwMode="auto">
          <a:xfrm>
            <a:off x="2819400" y="5791200"/>
            <a:ext cx="228600" cy="381000"/>
          </a:xfrm>
          <a:prstGeom prst="downArrow">
            <a:avLst>
              <a:gd name="adj1" fmla="val 50000"/>
              <a:gd name="adj2" fmla="val 41667"/>
            </a:avLst>
          </a:prstGeom>
          <a:solidFill>
            <a:srgbClr val="00FF00"/>
          </a:solidFill>
          <a:ln w="9525">
            <a:noFill/>
            <a:miter lim="800000"/>
            <a:headEnd/>
            <a:tailEnd/>
          </a:ln>
        </p:spPr>
        <p:txBody>
          <a:bodyPr wrap="none" anchor="ctr">
            <a:spAutoFit/>
          </a:bodyPr>
          <a:lstStyle/>
          <a:p>
            <a:endParaRPr lang="zh-CN" altLang="en-US"/>
          </a:p>
        </p:txBody>
      </p:sp>
      <p:sp>
        <p:nvSpPr>
          <p:cNvPr id="69651" name="Text Box 19"/>
          <p:cNvSpPr txBox="1">
            <a:spLocks noChangeArrowheads="1"/>
          </p:cNvSpPr>
          <p:nvPr/>
        </p:nvSpPr>
        <p:spPr bwMode="auto">
          <a:xfrm>
            <a:off x="2057400" y="6299200"/>
            <a:ext cx="5046663" cy="406400"/>
          </a:xfrm>
          <a:prstGeom prst="rect">
            <a:avLst/>
          </a:prstGeom>
          <a:solidFill>
            <a:schemeClr val="bg2"/>
          </a:solidFill>
          <a:ln w="9525">
            <a:solidFill>
              <a:srgbClr val="FF6600"/>
            </a:solidFill>
            <a:miter lim="800000"/>
            <a:headEnd/>
            <a:tailEnd/>
          </a:ln>
        </p:spPr>
        <p:txBody>
          <a:bodyPr wrap="none">
            <a:spAutoFit/>
          </a:bodyPr>
          <a:lstStyle/>
          <a:p>
            <a:r>
              <a:rPr lang="zh-CN" altLang="en-US" sz="2000" b="1">
                <a:solidFill>
                  <a:schemeClr val="folHlink"/>
                </a:solidFill>
                <a:latin typeface="Times New Roman" pitchFamily="18" charset="0"/>
              </a:rPr>
              <a:t>被彻底氧化生成</a:t>
            </a:r>
            <a:r>
              <a:rPr lang="en-US" altLang="zh-CN" sz="2000" b="1">
                <a:solidFill>
                  <a:schemeClr val="folHlink"/>
                </a:solidFill>
                <a:latin typeface="Times New Roman" pitchFamily="18" charset="0"/>
              </a:rPr>
              <a:t>CO2</a:t>
            </a:r>
            <a:r>
              <a:rPr lang="zh-CN" altLang="en-US" sz="2000" b="1">
                <a:solidFill>
                  <a:schemeClr val="folHlink"/>
                </a:solidFill>
                <a:latin typeface="Times New Roman" pitchFamily="18" charset="0"/>
              </a:rPr>
              <a:t>和水，释放大量能量。</a:t>
            </a:r>
            <a:endParaRPr lang="zh-CN" altLang="en-US" sz="2400" b="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8"/>
                                        </p:tgtEl>
                                        <p:attrNameLst>
                                          <p:attrName>style.visibility</p:attrName>
                                        </p:attrNameLst>
                                      </p:cBhvr>
                                      <p:to>
                                        <p:strVal val="visible"/>
                                      </p:to>
                                    </p:set>
                                    <p:anim calcmode="lin" valueType="num">
                                      <p:cBhvr additive="base">
                                        <p:cTn id="7" dur="500" fill="hold"/>
                                        <p:tgtEl>
                                          <p:spTgt spid="69638"/>
                                        </p:tgtEl>
                                        <p:attrNameLst>
                                          <p:attrName>ppt_x</p:attrName>
                                        </p:attrNameLst>
                                      </p:cBhvr>
                                      <p:tavLst>
                                        <p:tav tm="0">
                                          <p:val>
                                            <p:strVal val="#ppt_x"/>
                                          </p:val>
                                        </p:tav>
                                        <p:tav tm="100000">
                                          <p:val>
                                            <p:strVal val="#ppt_x"/>
                                          </p:val>
                                        </p:tav>
                                      </p:tavLst>
                                    </p:anim>
                                    <p:anim calcmode="lin" valueType="num">
                                      <p:cBhvr additive="base">
                                        <p:cTn id="8" dur="500" fill="hold"/>
                                        <p:tgtEl>
                                          <p:spTgt spid="696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9639"/>
                                        </p:tgtEl>
                                        <p:attrNameLst>
                                          <p:attrName>style.visibility</p:attrName>
                                        </p:attrNameLst>
                                      </p:cBhvr>
                                      <p:to>
                                        <p:strVal val="visible"/>
                                      </p:to>
                                    </p:set>
                                    <p:anim calcmode="lin" valueType="num">
                                      <p:cBhvr additive="base">
                                        <p:cTn id="13" dur="500" fill="hold"/>
                                        <p:tgtEl>
                                          <p:spTgt spid="69639"/>
                                        </p:tgtEl>
                                        <p:attrNameLst>
                                          <p:attrName>ppt_x</p:attrName>
                                        </p:attrNameLst>
                                      </p:cBhvr>
                                      <p:tavLst>
                                        <p:tav tm="0">
                                          <p:val>
                                            <p:strVal val="1+#ppt_w/2"/>
                                          </p:val>
                                        </p:tav>
                                        <p:tav tm="100000">
                                          <p:val>
                                            <p:strVal val="#ppt_x"/>
                                          </p:val>
                                        </p:tav>
                                      </p:tavLst>
                                    </p:anim>
                                    <p:anim calcmode="lin" valueType="num">
                                      <p:cBhvr additive="base">
                                        <p:cTn id="14" dur="500" fill="hold"/>
                                        <p:tgtEl>
                                          <p:spTgt spid="6963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69640"/>
                                        </p:tgtEl>
                                        <p:attrNameLst>
                                          <p:attrName>style.visibility</p:attrName>
                                        </p:attrNameLst>
                                      </p:cBhvr>
                                      <p:to>
                                        <p:strVal val="visible"/>
                                      </p:to>
                                    </p:set>
                                    <p:anim calcmode="lin" valueType="num">
                                      <p:cBhvr additive="base">
                                        <p:cTn id="18" dur="500" fill="hold"/>
                                        <p:tgtEl>
                                          <p:spTgt spid="69640"/>
                                        </p:tgtEl>
                                        <p:attrNameLst>
                                          <p:attrName>ppt_x</p:attrName>
                                        </p:attrNameLst>
                                      </p:cBhvr>
                                      <p:tavLst>
                                        <p:tav tm="0">
                                          <p:val>
                                            <p:strVal val="#ppt_x"/>
                                          </p:val>
                                        </p:tav>
                                        <p:tav tm="100000">
                                          <p:val>
                                            <p:strVal val="#ppt_x"/>
                                          </p:val>
                                        </p:tav>
                                      </p:tavLst>
                                    </p:anim>
                                    <p:anim calcmode="lin" valueType="num">
                                      <p:cBhvr additive="base">
                                        <p:cTn id="19" dur="500" fill="hold"/>
                                        <p:tgtEl>
                                          <p:spTgt spid="69640"/>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3" fill="hold" grpId="0" nodeType="afterEffect">
                                  <p:stCondLst>
                                    <p:cond delay="0"/>
                                  </p:stCondLst>
                                  <p:childTnLst>
                                    <p:set>
                                      <p:cBhvr>
                                        <p:cTn id="22" dur="1" fill="hold">
                                          <p:stCondLst>
                                            <p:cond delay="0"/>
                                          </p:stCondLst>
                                        </p:cTn>
                                        <p:tgtEl>
                                          <p:spTgt spid="69641"/>
                                        </p:tgtEl>
                                        <p:attrNameLst>
                                          <p:attrName>style.visibility</p:attrName>
                                        </p:attrNameLst>
                                      </p:cBhvr>
                                      <p:to>
                                        <p:strVal val="visible"/>
                                      </p:to>
                                    </p:set>
                                    <p:anim calcmode="lin" valueType="num">
                                      <p:cBhvr additive="base">
                                        <p:cTn id="23" dur="500" fill="hold"/>
                                        <p:tgtEl>
                                          <p:spTgt spid="69641"/>
                                        </p:tgtEl>
                                        <p:attrNameLst>
                                          <p:attrName>ppt_x</p:attrName>
                                        </p:attrNameLst>
                                      </p:cBhvr>
                                      <p:tavLst>
                                        <p:tav tm="0">
                                          <p:val>
                                            <p:strVal val="1+#ppt_w/2"/>
                                          </p:val>
                                        </p:tav>
                                        <p:tav tm="100000">
                                          <p:val>
                                            <p:strVal val="#ppt_x"/>
                                          </p:val>
                                        </p:tav>
                                      </p:tavLst>
                                    </p:anim>
                                    <p:anim calcmode="lin" valueType="num">
                                      <p:cBhvr additive="base">
                                        <p:cTn id="24" dur="500" fill="hold"/>
                                        <p:tgtEl>
                                          <p:spTgt spid="6964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9642"/>
                                        </p:tgtEl>
                                        <p:attrNameLst>
                                          <p:attrName>style.visibility</p:attrName>
                                        </p:attrNameLst>
                                      </p:cBhvr>
                                      <p:to>
                                        <p:strVal val="visible"/>
                                      </p:to>
                                    </p:set>
                                    <p:anim calcmode="lin" valueType="num">
                                      <p:cBhvr additive="base">
                                        <p:cTn id="29" dur="500" fill="hold"/>
                                        <p:tgtEl>
                                          <p:spTgt spid="69642"/>
                                        </p:tgtEl>
                                        <p:attrNameLst>
                                          <p:attrName>ppt_x</p:attrName>
                                        </p:attrNameLst>
                                      </p:cBhvr>
                                      <p:tavLst>
                                        <p:tav tm="0">
                                          <p:val>
                                            <p:strVal val="1+#ppt_w/2"/>
                                          </p:val>
                                        </p:tav>
                                        <p:tav tm="100000">
                                          <p:val>
                                            <p:strVal val="#ppt_x"/>
                                          </p:val>
                                        </p:tav>
                                      </p:tavLst>
                                    </p:anim>
                                    <p:anim calcmode="lin" valueType="num">
                                      <p:cBhvr additive="base">
                                        <p:cTn id="30" dur="500" fill="hold"/>
                                        <p:tgtEl>
                                          <p:spTgt spid="6964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12" fill="hold" grpId="0" nodeType="afterEffect">
                                  <p:stCondLst>
                                    <p:cond delay="0"/>
                                  </p:stCondLst>
                                  <p:childTnLst>
                                    <p:set>
                                      <p:cBhvr>
                                        <p:cTn id="33" dur="1" fill="hold">
                                          <p:stCondLst>
                                            <p:cond delay="0"/>
                                          </p:stCondLst>
                                        </p:cTn>
                                        <p:tgtEl>
                                          <p:spTgt spid="69646"/>
                                        </p:tgtEl>
                                        <p:attrNameLst>
                                          <p:attrName>style.visibility</p:attrName>
                                        </p:attrNameLst>
                                      </p:cBhvr>
                                      <p:to>
                                        <p:strVal val="visible"/>
                                      </p:to>
                                    </p:set>
                                    <p:anim calcmode="lin" valueType="num">
                                      <p:cBhvr additive="base">
                                        <p:cTn id="34" dur="500" fill="hold"/>
                                        <p:tgtEl>
                                          <p:spTgt spid="69646"/>
                                        </p:tgtEl>
                                        <p:attrNameLst>
                                          <p:attrName>ppt_x</p:attrName>
                                        </p:attrNameLst>
                                      </p:cBhvr>
                                      <p:tavLst>
                                        <p:tav tm="0">
                                          <p:val>
                                            <p:strVal val="0-#ppt_w/2"/>
                                          </p:val>
                                        </p:tav>
                                        <p:tav tm="100000">
                                          <p:val>
                                            <p:strVal val="#ppt_x"/>
                                          </p:val>
                                        </p:tav>
                                      </p:tavLst>
                                    </p:anim>
                                    <p:anim calcmode="lin" valueType="num">
                                      <p:cBhvr additive="base">
                                        <p:cTn id="35" dur="500" fill="hold"/>
                                        <p:tgtEl>
                                          <p:spTgt spid="69646"/>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69644"/>
                                        </p:tgtEl>
                                        <p:attrNameLst>
                                          <p:attrName>style.visibility</p:attrName>
                                        </p:attrNameLst>
                                      </p:cBhvr>
                                      <p:to>
                                        <p:strVal val="visible"/>
                                      </p:to>
                                    </p:set>
                                    <p:anim calcmode="lin" valueType="num">
                                      <p:cBhvr additive="base">
                                        <p:cTn id="39" dur="500" fill="hold"/>
                                        <p:tgtEl>
                                          <p:spTgt spid="69644"/>
                                        </p:tgtEl>
                                        <p:attrNameLst>
                                          <p:attrName>ppt_x</p:attrName>
                                        </p:attrNameLst>
                                      </p:cBhvr>
                                      <p:tavLst>
                                        <p:tav tm="0">
                                          <p:val>
                                            <p:strVal val="#ppt_x"/>
                                          </p:val>
                                        </p:tav>
                                        <p:tav tm="100000">
                                          <p:val>
                                            <p:strVal val="#ppt_x"/>
                                          </p:val>
                                        </p:tav>
                                      </p:tavLst>
                                    </p:anim>
                                    <p:anim calcmode="lin" valueType="num">
                                      <p:cBhvr additive="base">
                                        <p:cTn id="40" dur="500" fill="hold"/>
                                        <p:tgtEl>
                                          <p:spTgt spid="69644"/>
                                        </p:tgtEl>
                                        <p:attrNameLst>
                                          <p:attrName>ppt_y</p:attrName>
                                        </p:attrNameLst>
                                      </p:cBhvr>
                                      <p:tavLst>
                                        <p:tav tm="0">
                                          <p:val>
                                            <p:strVal val="0-#ppt_h/2"/>
                                          </p:val>
                                        </p:tav>
                                        <p:tav tm="100000">
                                          <p:val>
                                            <p:strVal val="#ppt_y"/>
                                          </p:val>
                                        </p:tav>
                                      </p:tavLst>
                                    </p:anim>
                                  </p:childTnLst>
                                </p:cTn>
                              </p:par>
                            </p:childTnLst>
                          </p:cTn>
                        </p:par>
                        <p:par>
                          <p:cTn id="41" fill="hold">
                            <p:stCondLst>
                              <p:cond delay="1500"/>
                            </p:stCondLst>
                            <p:childTnLst>
                              <p:par>
                                <p:cTn id="42" presetID="2" presetClass="entr" presetSubtype="2" fill="hold" grpId="0" nodeType="afterEffect">
                                  <p:stCondLst>
                                    <p:cond delay="0"/>
                                  </p:stCondLst>
                                  <p:childTnLst>
                                    <p:set>
                                      <p:cBhvr>
                                        <p:cTn id="43" dur="1" fill="hold">
                                          <p:stCondLst>
                                            <p:cond delay="0"/>
                                          </p:stCondLst>
                                        </p:cTn>
                                        <p:tgtEl>
                                          <p:spTgt spid="69647"/>
                                        </p:tgtEl>
                                        <p:attrNameLst>
                                          <p:attrName>style.visibility</p:attrName>
                                        </p:attrNameLst>
                                      </p:cBhvr>
                                      <p:to>
                                        <p:strVal val="visible"/>
                                      </p:to>
                                    </p:set>
                                    <p:anim calcmode="lin" valueType="num">
                                      <p:cBhvr additive="base">
                                        <p:cTn id="44" dur="500" fill="hold"/>
                                        <p:tgtEl>
                                          <p:spTgt spid="69647"/>
                                        </p:tgtEl>
                                        <p:attrNameLst>
                                          <p:attrName>ppt_x</p:attrName>
                                        </p:attrNameLst>
                                      </p:cBhvr>
                                      <p:tavLst>
                                        <p:tav tm="0">
                                          <p:val>
                                            <p:strVal val="1+#ppt_w/2"/>
                                          </p:val>
                                        </p:tav>
                                        <p:tav tm="100000">
                                          <p:val>
                                            <p:strVal val="#ppt_x"/>
                                          </p:val>
                                        </p:tav>
                                      </p:tavLst>
                                    </p:anim>
                                    <p:anim calcmode="lin" valueType="num">
                                      <p:cBhvr additive="base">
                                        <p:cTn id="45" dur="500" fill="hold"/>
                                        <p:tgtEl>
                                          <p:spTgt spid="69647"/>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2" presetClass="entr" presetSubtype="12" fill="hold" grpId="0" nodeType="afterEffect">
                                  <p:stCondLst>
                                    <p:cond delay="0"/>
                                  </p:stCondLst>
                                  <p:childTnLst>
                                    <p:set>
                                      <p:cBhvr>
                                        <p:cTn id="48" dur="1" fill="hold">
                                          <p:stCondLst>
                                            <p:cond delay="0"/>
                                          </p:stCondLst>
                                        </p:cTn>
                                        <p:tgtEl>
                                          <p:spTgt spid="69648"/>
                                        </p:tgtEl>
                                        <p:attrNameLst>
                                          <p:attrName>style.visibility</p:attrName>
                                        </p:attrNameLst>
                                      </p:cBhvr>
                                      <p:to>
                                        <p:strVal val="visible"/>
                                      </p:to>
                                    </p:set>
                                    <p:anim calcmode="lin" valueType="num">
                                      <p:cBhvr additive="base">
                                        <p:cTn id="49" dur="500" fill="hold"/>
                                        <p:tgtEl>
                                          <p:spTgt spid="69648"/>
                                        </p:tgtEl>
                                        <p:attrNameLst>
                                          <p:attrName>ppt_x</p:attrName>
                                        </p:attrNameLst>
                                      </p:cBhvr>
                                      <p:tavLst>
                                        <p:tav tm="0">
                                          <p:val>
                                            <p:strVal val="0-#ppt_w/2"/>
                                          </p:val>
                                        </p:tav>
                                        <p:tav tm="100000">
                                          <p:val>
                                            <p:strVal val="#ppt_x"/>
                                          </p:val>
                                        </p:tav>
                                      </p:tavLst>
                                    </p:anim>
                                    <p:anim calcmode="lin" valueType="num">
                                      <p:cBhvr additive="base">
                                        <p:cTn id="50" dur="500" fill="hold"/>
                                        <p:tgtEl>
                                          <p:spTgt spid="6964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2" fill="hold" grpId="0" nodeType="clickEffect">
                                  <p:stCondLst>
                                    <p:cond delay="0"/>
                                  </p:stCondLst>
                                  <p:childTnLst>
                                    <p:set>
                                      <p:cBhvr>
                                        <p:cTn id="54" dur="1" fill="hold">
                                          <p:stCondLst>
                                            <p:cond delay="0"/>
                                          </p:stCondLst>
                                        </p:cTn>
                                        <p:tgtEl>
                                          <p:spTgt spid="69643"/>
                                        </p:tgtEl>
                                        <p:attrNameLst>
                                          <p:attrName>style.visibility</p:attrName>
                                        </p:attrNameLst>
                                      </p:cBhvr>
                                      <p:to>
                                        <p:strVal val="visible"/>
                                      </p:to>
                                    </p:set>
                                    <p:anim calcmode="lin" valueType="num">
                                      <p:cBhvr additive="base">
                                        <p:cTn id="55" dur="500" fill="hold"/>
                                        <p:tgtEl>
                                          <p:spTgt spid="69643"/>
                                        </p:tgtEl>
                                        <p:attrNameLst>
                                          <p:attrName>ppt_x</p:attrName>
                                        </p:attrNameLst>
                                      </p:cBhvr>
                                      <p:tavLst>
                                        <p:tav tm="0">
                                          <p:val>
                                            <p:strVal val="0-#ppt_w/2"/>
                                          </p:val>
                                        </p:tav>
                                        <p:tav tm="100000">
                                          <p:val>
                                            <p:strVal val="#ppt_x"/>
                                          </p:val>
                                        </p:tav>
                                      </p:tavLst>
                                    </p:anim>
                                    <p:anim calcmode="lin" valueType="num">
                                      <p:cBhvr additive="base">
                                        <p:cTn id="56" dur="500" fill="hold"/>
                                        <p:tgtEl>
                                          <p:spTgt spid="69643"/>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2" presetClass="entr" presetSubtype="12" fill="hold" grpId="0" nodeType="afterEffect">
                                  <p:stCondLst>
                                    <p:cond delay="0"/>
                                  </p:stCondLst>
                                  <p:childTnLst>
                                    <p:set>
                                      <p:cBhvr>
                                        <p:cTn id="59" dur="1" fill="hold">
                                          <p:stCondLst>
                                            <p:cond delay="0"/>
                                          </p:stCondLst>
                                        </p:cTn>
                                        <p:tgtEl>
                                          <p:spTgt spid="69645"/>
                                        </p:tgtEl>
                                        <p:attrNameLst>
                                          <p:attrName>style.visibility</p:attrName>
                                        </p:attrNameLst>
                                      </p:cBhvr>
                                      <p:to>
                                        <p:strVal val="visible"/>
                                      </p:to>
                                    </p:set>
                                    <p:anim calcmode="lin" valueType="num">
                                      <p:cBhvr additive="base">
                                        <p:cTn id="60" dur="500" fill="hold"/>
                                        <p:tgtEl>
                                          <p:spTgt spid="69645"/>
                                        </p:tgtEl>
                                        <p:attrNameLst>
                                          <p:attrName>ppt_x</p:attrName>
                                        </p:attrNameLst>
                                      </p:cBhvr>
                                      <p:tavLst>
                                        <p:tav tm="0">
                                          <p:val>
                                            <p:strVal val="0-#ppt_w/2"/>
                                          </p:val>
                                        </p:tav>
                                        <p:tav tm="100000">
                                          <p:val>
                                            <p:strVal val="#ppt_x"/>
                                          </p:val>
                                        </p:tav>
                                      </p:tavLst>
                                    </p:anim>
                                    <p:anim calcmode="lin" valueType="num">
                                      <p:cBhvr additive="base">
                                        <p:cTn id="61" dur="500" fill="hold"/>
                                        <p:tgtEl>
                                          <p:spTgt spid="6964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fill="hold" grpId="0" nodeType="clickEffect">
                                  <p:stCondLst>
                                    <p:cond delay="0"/>
                                  </p:stCondLst>
                                  <p:childTnLst>
                                    <p:set>
                                      <p:cBhvr>
                                        <p:cTn id="65" dur="1" fill="hold">
                                          <p:stCondLst>
                                            <p:cond delay="0"/>
                                          </p:stCondLst>
                                        </p:cTn>
                                        <p:tgtEl>
                                          <p:spTgt spid="69649"/>
                                        </p:tgtEl>
                                        <p:attrNameLst>
                                          <p:attrName>style.visibility</p:attrName>
                                        </p:attrNameLst>
                                      </p:cBhvr>
                                      <p:to>
                                        <p:strVal val="visible"/>
                                      </p:to>
                                    </p:set>
                                    <p:anim calcmode="lin" valueType="num">
                                      <p:cBhvr additive="base">
                                        <p:cTn id="66" dur="500" fill="hold"/>
                                        <p:tgtEl>
                                          <p:spTgt spid="69649"/>
                                        </p:tgtEl>
                                        <p:attrNameLst>
                                          <p:attrName>ppt_x</p:attrName>
                                        </p:attrNameLst>
                                      </p:cBhvr>
                                      <p:tavLst>
                                        <p:tav tm="0">
                                          <p:val>
                                            <p:strVal val="#ppt_x"/>
                                          </p:val>
                                        </p:tav>
                                        <p:tav tm="100000">
                                          <p:val>
                                            <p:strVal val="#ppt_x"/>
                                          </p:val>
                                        </p:tav>
                                      </p:tavLst>
                                    </p:anim>
                                    <p:anim calcmode="lin" valueType="num">
                                      <p:cBhvr additive="base">
                                        <p:cTn id="67" dur="500" fill="hold"/>
                                        <p:tgtEl>
                                          <p:spTgt spid="69649"/>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3" presetClass="entr" presetSubtype="32" fill="hold" grpId="0" nodeType="clickEffect">
                                  <p:stCondLst>
                                    <p:cond delay="0"/>
                                  </p:stCondLst>
                                  <p:childTnLst>
                                    <p:set>
                                      <p:cBhvr>
                                        <p:cTn id="71" dur="1" fill="hold">
                                          <p:stCondLst>
                                            <p:cond delay="0"/>
                                          </p:stCondLst>
                                        </p:cTn>
                                        <p:tgtEl>
                                          <p:spTgt spid="69650"/>
                                        </p:tgtEl>
                                        <p:attrNameLst>
                                          <p:attrName>style.visibility</p:attrName>
                                        </p:attrNameLst>
                                      </p:cBhvr>
                                      <p:to>
                                        <p:strVal val="visible"/>
                                      </p:to>
                                    </p:set>
                                    <p:anim calcmode="lin" valueType="num">
                                      <p:cBhvr>
                                        <p:cTn id="72" dur="500" fill="hold"/>
                                        <p:tgtEl>
                                          <p:spTgt spid="69650"/>
                                        </p:tgtEl>
                                        <p:attrNameLst>
                                          <p:attrName>ppt_w</p:attrName>
                                        </p:attrNameLst>
                                      </p:cBhvr>
                                      <p:tavLst>
                                        <p:tav tm="0">
                                          <p:val>
                                            <p:strVal val="4*#ppt_w"/>
                                          </p:val>
                                        </p:tav>
                                        <p:tav tm="100000">
                                          <p:val>
                                            <p:strVal val="#ppt_w"/>
                                          </p:val>
                                        </p:tav>
                                      </p:tavLst>
                                    </p:anim>
                                    <p:anim calcmode="lin" valueType="num">
                                      <p:cBhvr>
                                        <p:cTn id="73" dur="500" fill="hold"/>
                                        <p:tgtEl>
                                          <p:spTgt spid="69650"/>
                                        </p:tgtEl>
                                        <p:attrNameLst>
                                          <p:attrName>ppt_h</p:attrName>
                                        </p:attrNameLst>
                                      </p:cBhvr>
                                      <p:tavLst>
                                        <p:tav tm="0">
                                          <p:val>
                                            <p:strVal val="4*#ppt_h"/>
                                          </p:val>
                                        </p:tav>
                                        <p:tav tm="100000">
                                          <p:val>
                                            <p:strVal val="#ppt_h"/>
                                          </p:val>
                                        </p:tav>
                                      </p:tavLst>
                                    </p:anim>
                                  </p:childTnLst>
                                </p:cTn>
                              </p:par>
                            </p:childTnLst>
                          </p:cTn>
                        </p:par>
                        <p:par>
                          <p:cTn id="74" fill="hold">
                            <p:stCondLst>
                              <p:cond delay="500"/>
                            </p:stCondLst>
                            <p:childTnLst>
                              <p:par>
                                <p:cTn id="75" presetID="2" presetClass="entr" presetSubtype="9" fill="hold" grpId="0" nodeType="afterEffect">
                                  <p:stCondLst>
                                    <p:cond delay="0"/>
                                  </p:stCondLst>
                                  <p:childTnLst>
                                    <p:set>
                                      <p:cBhvr>
                                        <p:cTn id="76" dur="1" fill="hold">
                                          <p:stCondLst>
                                            <p:cond delay="0"/>
                                          </p:stCondLst>
                                        </p:cTn>
                                        <p:tgtEl>
                                          <p:spTgt spid="69651"/>
                                        </p:tgtEl>
                                        <p:attrNameLst>
                                          <p:attrName>style.visibility</p:attrName>
                                        </p:attrNameLst>
                                      </p:cBhvr>
                                      <p:to>
                                        <p:strVal val="visible"/>
                                      </p:to>
                                    </p:set>
                                    <p:anim calcmode="lin" valueType="num">
                                      <p:cBhvr additive="base">
                                        <p:cTn id="77" dur="500" fill="hold"/>
                                        <p:tgtEl>
                                          <p:spTgt spid="69651"/>
                                        </p:tgtEl>
                                        <p:attrNameLst>
                                          <p:attrName>ppt_x</p:attrName>
                                        </p:attrNameLst>
                                      </p:cBhvr>
                                      <p:tavLst>
                                        <p:tav tm="0">
                                          <p:val>
                                            <p:strVal val="0-#ppt_w/2"/>
                                          </p:val>
                                        </p:tav>
                                        <p:tav tm="100000">
                                          <p:val>
                                            <p:strVal val="#ppt_x"/>
                                          </p:val>
                                        </p:tav>
                                      </p:tavLst>
                                    </p:anim>
                                    <p:anim calcmode="lin" valueType="num">
                                      <p:cBhvr additive="base">
                                        <p:cTn id="78" dur="500" fill="hold"/>
                                        <p:tgtEl>
                                          <p:spTgt spid="69651"/>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69636"/>
                                        </p:tgtEl>
                                        <p:attrNameLst>
                                          <p:attrName>style.visibility</p:attrName>
                                        </p:attrNameLst>
                                      </p:cBhvr>
                                      <p:to>
                                        <p:strVal val="visible"/>
                                      </p:to>
                                    </p:set>
                                    <p:anim calcmode="lin" valueType="num">
                                      <p:cBhvr additive="base">
                                        <p:cTn id="83" dur="500" fill="hold"/>
                                        <p:tgtEl>
                                          <p:spTgt spid="69636"/>
                                        </p:tgtEl>
                                        <p:attrNameLst>
                                          <p:attrName>ppt_x</p:attrName>
                                        </p:attrNameLst>
                                      </p:cBhvr>
                                      <p:tavLst>
                                        <p:tav tm="0">
                                          <p:val>
                                            <p:strVal val="0-#ppt_w/2"/>
                                          </p:val>
                                        </p:tav>
                                        <p:tav tm="100000">
                                          <p:val>
                                            <p:strVal val="#ppt_x"/>
                                          </p:val>
                                        </p:tav>
                                      </p:tavLst>
                                    </p:anim>
                                    <p:anim calcmode="lin" valueType="num">
                                      <p:cBhvr additive="base">
                                        <p:cTn id="84" dur="500" fill="hold"/>
                                        <p:tgtEl>
                                          <p:spTgt spid="696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animBg="1" autoUpdateAnimBg="0"/>
      <p:bldP spid="69639" grpId="0" animBg="1"/>
      <p:bldP spid="69640" grpId="0" autoUpdateAnimBg="0"/>
      <p:bldP spid="69641" grpId="0" animBg="1" autoUpdateAnimBg="0"/>
      <p:bldP spid="69642" grpId="0" animBg="1"/>
      <p:bldP spid="69643" grpId="0" animBg="1"/>
      <p:bldP spid="69644" grpId="0" animBg="1" autoUpdateAnimBg="0"/>
      <p:bldP spid="69645" grpId="0" autoUpdateAnimBg="0"/>
      <p:bldP spid="69646" grpId="0" autoUpdateAnimBg="0"/>
      <p:bldP spid="69647" grpId="0" animBg="1"/>
      <p:bldP spid="69648" grpId="0" animBg="1" autoUpdateAnimBg="0"/>
      <p:bldP spid="69649" grpId="0" animBg="1" autoUpdateAnimBg="0"/>
      <p:bldP spid="69650" grpId="0" animBg="1"/>
      <p:bldP spid="69651"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zyf-f5"/>
          <p:cNvPicPr>
            <a:picLocks noChangeAspect="1" noChangeArrowheads="1"/>
          </p:cNvPicPr>
          <p:nvPr/>
        </p:nvPicPr>
        <p:blipFill>
          <a:blip r:embed="rId2" cstate="print"/>
          <a:srcRect/>
          <a:stretch>
            <a:fillRect/>
          </a:stretch>
        </p:blipFill>
        <p:spPr bwMode="auto">
          <a:xfrm>
            <a:off x="1524000" y="0"/>
            <a:ext cx="7620000" cy="6889750"/>
          </a:xfrm>
          <a:prstGeom prst="rect">
            <a:avLst/>
          </a:prstGeom>
          <a:noFill/>
          <a:ln w="9525">
            <a:noFill/>
            <a:miter lim="800000"/>
            <a:headEnd/>
            <a:tailEnd/>
          </a:ln>
        </p:spPr>
      </p:pic>
      <p:sp>
        <p:nvSpPr>
          <p:cNvPr id="73731" name="Text Box 5"/>
          <p:cNvSpPr txBox="1">
            <a:spLocks noChangeArrowheads="1"/>
          </p:cNvSpPr>
          <p:nvPr/>
        </p:nvSpPr>
        <p:spPr bwMode="auto">
          <a:xfrm>
            <a:off x="6781800" y="4724400"/>
            <a:ext cx="2413000" cy="1927225"/>
          </a:xfrm>
          <a:prstGeom prst="rect">
            <a:avLst/>
          </a:prstGeom>
          <a:solidFill>
            <a:schemeClr val="bg2"/>
          </a:solidFill>
          <a:ln w="9525">
            <a:solidFill>
              <a:srgbClr val="FF6600"/>
            </a:solidFill>
            <a:miter lim="800000"/>
            <a:headEnd/>
            <a:tailEnd/>
          </a:ln>
        </p:spPr>
        <p:txBody>
          <a:bodyPr wrap="none">
            <a:spAutoFit/>
          </a:bodyPr>
          <a:lstStyle/>
          <a:p>
            <a:r>
              <a:rPr lang="en-US" altLang="zh-CN" sz="2400">
                <a:solidFill>
                  <a:schemeClr val="tx2"/>
                </a:solidFill>
                <a:latin typeface="Times New Roman" pitchFamily="18" charset="0"/>
              </a:rPr>
              <a:t> </a:t>
            </a:r>
            <a:r>
              <a:rPr lang="zh-CN" altLang="en-US" sz="2400" b="1">
                <a:solidFill>
                  <a:schemeClr val="tx2"/>
                </a:solidFill>
                <a:latin typeface="Times New Roman" pitchFamily="18" charset="0"/>
              </a:rPr>
              <a:t>有氧呼吸：</a:t>
            </a:r>
          </a:p>
          <a:p>
            <a:endParaRPr lang="zh-CN" altLang="en-US" sz="2400" b="1">
              <a:solidFill>
                <a:schemeClr val="tx2"/>
              </a:solidFill>
              <a:latin typeface="Times New Roman" pitchFamily="18" charset="0"/>
            </a:endParaRPr>
          </a:p>
          <a:p>
            <a:r>
              <a:rPr lang="zh-CN" altLang="en-US" sz="2400" b="1">
                <a:solidFill>
                  <a:schemeClr val="tx2"/>
                </a:solidFill>
                <a:latin typeface="Times New Roman" pitchFamily="18" charset="0"/>
              </a:rPr>
              <a:t>     </a:t>
            </a:r>
            <a:r>
              <a:rPr lang="zh-CN" altLang="en-US" sz="2400" b="1">
                <a:latin typeface="Times New Roman" pitchFamily="18" charset="0"/>
              </a:rPr>
              <a:t>电子传递链；</a:t>
            </a:r>
            <a:endParaRPr lang="zh-CN" altLang="en-US" sz="2400" b="1">
              <a:solidFill>
                <a:schemeClr val="tx2"/>
              </a:solidFill>
              <a:latin typeface="Times New Roman" pitchFamily="18" charset="0"/>
            </a:endParaRPr>
          </a:p>
          <a:p>
            <a:r>
              <a:rPr lang="zh-CN" altLang="en-US" sz="2400" b="1">
                <a:solidFill>
                  <a:schemeClr val="tx2"/>
                </a:solidFill>
                <a:latin typeface="Times New Roman" pitchFamily="18" charset="0"/>
              </a:rPr>
              <a:t>     </a:t>
            </a:r>
            <a:r>
              <a:rPr lang="zh-CN" altLang="en-US" sz="2400" b="1">
                <a:latin typeface="Times New Roman" pitchFamily="18" charset="0"/>
              </a:rPr>
              <a:t>氧分子；</a:t>
            </a:r>
            <a:endParaRPr lang="zh-CN" altLang="en-US" sz="2400" b="1">
              <a:solidFill>
                <a:schemeClr val="tx2"/>
              </a:solidFill>
              <a:latin typeface="Times New Roman" pitchFamily="18" charset="0"/>
            </a:endParaRPr>
          </a:p>
          <a:p>
            <a:r>
              <a:rPr lang="zh-CN" altLang="en-US" sz="2400" b="1">
                <a:solidFill>
                  <a:schemeClr val="tx2"/>
                </a:solidFill>
                <a:latin typeface="Times New Roman" pitchFamily="18" charset="0"/>
              </a:rPr>
              <a:t>     </a:t>
            </a:r>
            <a:r>
              <a:rPr lang="en-US" altLang="zh-CN" sz="2400" b="1">
                <a:solidFill>
                  <a:schemeClr val="accent1"/>
                </a:solidFill>
                <a:latin typeface="Times New Roman" pitchFamily="18" charset="0"/>
              </a:rPr>
              <a:t>(</a:t>
            </a:r>
            <a:r>
              <a:rPr lang="zh-CN" altLang="en-US" sz="2000" b="1">
                <a:solidFill>
                  <a:schemeClr val="accent1"/>
                </a:solidFill>
                <a:latin typeface="Times New Roman" pitchFamily="18" charset="0"/>
              </a:rPr>
              <a:t>最终电子受体</a:t>
            </a:r>
            <a:r>
              <a:rPr lang="en-US" altLang="zh-CN" sz="2000" b="1">
                <a:solidFill>
                  <a:schemeClr val="accent1"/>
                </a:solidFill>
                <a:latin typeface="Times New Roman" pitchFamily="18" charset="0"/>
              </a:rPr>
              <a:t>)</a:t>
            </a:r>
            <a:endParaRPr lang="en-US" altLang="zh-CN" sz="2400" b="1">
              <a:solidFill>
                <a:schemeClr val="accent1"/>
              </a:solidFill>
              <a:latin typeface="Times New Roman" pitchFamily="18" charset="0"/>
            </a:endParaRPr>
          </a:p>
        </p:txBody>
      </p:sp>
      <p:sp>
        <p:nvSpPr>
          <p:cNvPr id="73732" name="AutoShape 6"/>
          <p:cNvSpPr>
            <a:spLocks/>
          </p:cNvSpPr>
          <p:nvPr/>
        </p:nvSpPr>
        <p:spPr bwMode="auto">
          <a:xfrm>
            <a:off x="6781800" y="5638800"/>
            <a:ext cx="228600" cy="381000"/>
          </a:xfrm>
          <a:prstGeom prst="leftBrace">
            <a:avLst>
              <a:gd name="adj1" fmla="val 13889"/>
              <a:gd name="adj2" fmla="val 50000"/>
            </a:avLst>
          </a:prstGeom>
          <a:noFill/>
          <a:ln w="9525">
            <a:solidFill>
              <a:schemeClr val="folHlink"/>
            </a:solidFill>
            <a:round/>
            <a:headEnd/>
            <a:tailEnd/>
          </a:ln>
        </p:spPr>
        <p:txBody>
          <a:bodyPr wrap="none" anchor="ctr">
            <a:spAutoFit/>
          </a:bodyPr>
          <a:lstStyle/>
          <a:p>
            <a:endParaRPr lang="zh-CN" altLang="en-US"/>
          </a:p>
        </p:txBody>
      </p:sp>
      <p:sp>
        <p:nvSpPr>
          <p:cNvPr id="73733" name="Text Box 7"/>
          <p:cNvSpPr txBox="1">
            <a:spLocks noChangeArrowheads="1"/>
          </p:cNvSpPr>
          <p:nvPr/>
        </p:nvSpPr>
        <p:spPr bwMode="auto">
          <a:xfrm>
            <a:off x="304800" y="381000"/>
            <a:ext cx="1878013" cy="466725"/>
          </a:xfrm>
          <a:prstGeom prst="rect">
            <a:avLst/>
          </a:prstGeom>
          <a:solidFill>
            <a:srgbClr val="008000"/>
          </a:solidFill>
          <a:ln w="9525">
            <a:solidFill>
              <a:srgbClr val="FF0000"/>
            </a:solidFill>
            <a:miter lim="800000"/>
            <a:headEnd/>
            <a:tailEnd/>
          </a:ln>
        </p:spPr>
        <p:txBody>
          <a:bodyPr wrap="none">
            <a:spAutoFit/>
          </a:bodyPr>
          <a:lstStyle/>
          <a:p>
            <a:r>
              <a:rPr lang="zh-CN" altLang="en-US" sz="2400" b="1">
                <a:solidFill>
                  <a:schemeClr val="bg1"/>
                </a:solidFill>
                <a:latin typeface="Times New Roman" pitchFamily="18" charset="0"/>
              </a:rPr>
              <a:t>１</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呼吸作用</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descr="zyf-f5"/>
          <p:cNvPicPr>
            <a:picLocks noChangeAspect="1" noChangeArrowheads="1"/>
          </p:cNvPicPr>
          <p:nvPr/>
        </p:nvPicPr>
        <p:blipFill>
          <a:blip r:embed="rId2" cstate="print"/>
          <a:srcRect/>
          <a:stretch>
            <a:fillRect/>
          </a:stretch>
        </p:blipFill>
        <p:spPr bwMode="auto">
          <a:xfrm>
            <a:off x="0" y="1916113"/>
            <a:ext cx="9144000" cy="3546475"/>
          </a:xfrm>
          <a:prstGeom prst="rect">
            <a:avLst/>
          </a:prstGeom>
          <a:noFill/>
          <a:ln w="9525">
            <a:noFill/>
            <a:miter lim="800000"/>
            <a:headEnd/>
            <a:tailEnd/>
          </a:ln>
        </p:spPr>
      </p:pic>
      <p:sp>
        <p:nvSpPr>
          <p:cNvPr id="74755" name="Text Box 5"/>
          <p:cNvSpPr txBox="1">
            <a:spLocks noChangeArrowheads="1"/>
          </p:cNvSpPr>
          <p:nvPr/>
        </p:nvSpPr>
        <p:spPr bwMode="auto">
          <a:xfrm>
            <a:off x="304800" y="381000"/>
            <a:ext cx="1878013" cy="466725"/>
          </a:xfrm>
          <a:prstGeom prst="rect">
            <a:avLst/>
          </a:prstGeom>
          <a:solidFill>
            <a:srgbClr val="008000"/>
          </a:solidFill>
          <a:ln w="9525">
            <a:solidFill>
              <a:srgbClr val="FF0000"/>
            </a:solidFill>
            <a:miter lim="800000"/>
            <a:headEnd/>
            <a:tailEnd/>
          </a:ln>
        </p:spPr>
        <p:txBody>
          <a:bodyPr wrap="none">
            <a:spAutoFit/>
          </a:bodyPr>
          <a:lstStyle/>
          <a:p>
            <a:r>
              <a:rPr lang="zh-CN" altLang="en-US" sz="2400" b="1">
                <a:solidFill>
                  <a:schemeClr val="bg1"/>
                </a:solidFill>
                <a:latin typeface="Times New Roman" pitchFamily="18" charset="0"/>
              </a:rPr>
              <a:t>１</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呼吸作用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 calcmode="lin" valueType="num">
                                      <p:cBhvr additive="base">
                                        <p:cTn id="7" dur="500" fill="hold"/>
                                        <p:tgtEl>
                                          <p:spTgt spid="71684"/>
                                        </p:tgtEl>
                                        <p:attrNameLst>
                                          <p:attrName>ppt_x</p:attrName>
                                        </p:attrNameLst>
                                      </p:cBhvr>
                                      <p:tavLst>
                                        <p:tav tm="0">
                                          <p:val>
                                            <p:strVal val="1+#ppt_w/2"/>
                                          </p:val>
                                        </p:tav>
                                        <p:tav tm="100000">
                                          <p:val>
                                            <p:strVal val="#ppt_x"/>
                                          </p:val>
                                        </p:tav>
                                      </p:tavLst>
                                    </p:anim>
                                    <p:anim calcmode="lin" valueType="num">
                                      <p:cBhvr additive="base">
                                        <p:cTn id="8" dur="500" fill="hold"/>
                                        <p:tgtEl>
                                          <p:spTgt spid="716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0063"/>
          <p:cNvPicPr>
            <a:picLocks noChangeAspect="1" noChangeArrowheads="1"/>
          </p:cNvPicPr>
          <p:nvPr/>
        </p:nvPicPr>
        <p:blipFill>
          <a:blip r:embed="rId2" cstate="print"/>
          <a:srcRect/>
          <a:stretch>
            <a:fillRect/>
          </a:stretch>
        </p:blipFill>
        <p:spPr bwMode="auto">
          <a:xfrm>
            <a:off x="419100" y="1268413"/>
            <a:ext cx="8724900" cy="5181600"/>
          </a:xfrm>
          <a:prstGeom prst="rect">
            <a:avLst/>
          </a:prstGeom>
          <a:noFill/>
          <a:ln w="9525">
            <a:noFill/>
            <a:miter lim="800000"/>
            <a:headEnd/>
            <a:tailEnd/>
          </a:ln>
        </p:spPr>
      </p:pic>
      <p:sp>
        <p:nvSpPr>
          <p:cNvPr id="75779" name="Rectangle 5"/>
          <p:cNvSpPr>
            <a:spLocks noChangeArrowheads="1"/>
          </p:cNvSpPr>
          <p:nvPr/>
        </p:nvSpPr>
        <p:spPr bwMode="auto">
          <a:xfrm>
            <a:off x="381000" y="0"/>
            <a:ext cx="8763000" cy="1143000"/>
          </a:xfrm>
          <a:prstGeom prst="rect">
            <a:avLst/>
          </a:prstGeom>
          <a:noFill/>
          <a:ln w="9525">
            <a:noFill/>
            <a:miter lim="800000"/>
            <a:headEnd/>
            <a:tailEnd/>
          </a:ln>
        </p:spPr>
        <p:txBody>
          <a:bodyPr anchor="ctr"/>
          <a:lstStyle/>
          <a:p>
            <a:pPr algn="ctr"/>
            <a:r>
              <a:rPr lang="zh-CN" altLang="en-US" sz="3600" b="1">
                <a:solidFill>
                  <a:schemeClr val="tx2"/>
                </a:solidFill>
              </a:rPr>
              <a:t>呼吸链与氧化磷酸化的偶联示意图</a:t>
            </a:r>
            <a:endParaRPr lang="zh-CN" altLang="en-US" sz="4400">
              <a:solidFill>
                <a:schemeClr val="tx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15"/>
          <p:cNvSpPr>
            <a:spLocks noChangeArrowheads="1"/>
          </p:cNvSpPr>
          <p:nvPr/>
        </p:nvSpPr>
        <p:spPr bwMode="auto">
          <a:xfrm>
            <a:off x="468313" y="1773460"/>
            <a:ext cx="8207375" cy="1655763"/>
          </a:xfrm>
          <a:prstGeom prst="roundRect">
            <a:avLst>
              <a:gd name="adj" fmla="val 16667"/>
            </a:avLst>
          </a:prstGeom>
          <a:solidFill>
            <a:srgbClr val="A6F6F8"/>
          </a:solidFill>
          <a:ln w="9525">
            <a:solidFill>
              <a:schemeClr val="tx1"/>
            </a:solidFill>
            <a:round/>
            <a:headEnd/>
            <a:tailEnd/>
          </a:ln>
        </p:spPr>
        <p:txBody>
          <a:bodyPr wrap="none" anchor="ctr"/>
          <a:lstStyle/>
          <a:p>
            <a:endParaRPr lang="zh-CN" altLang="en-US"/>
          </a:p>
        </p:txBody>
      </p:sp>
      <p:sp>
        <p:nvSpPr>
          <p:cNvPr id="17412" name="Rectangle 14"/>
          <p:cNvSpPr>
            <a:spLocks noChangeArrowheads="1"/>
          </p:cNvSpPr>
          <p:nvPr/>
        </p:nvSpPr>
        <p:spPr bwMode="auto">
          <a:xfrm>
            <a:off x="539750" y="1798007"/>
            <a:ext cx="8064500" cy="1631216"/>
          </a:xfrm>
          <a:prstGeom prst="rect">
            <a:avLst/>
          </a:prstGeom>
          <a:noFill/>
          <a:ln w="9525">
            <a:noFill/>
            <a:miter lim="800000"/>
            <a:headEnd/>
            <a:tailEnd/>
          </a:ln>
        </p:spPr>
        <p:txBody>
          <a:bodyPr>
            <a:spAutoFit/>
          </a:bodyPr>
          <a:lstStyle/>
          <a:p>
            <a:pPr eaLnBrk="0" hangingPunct="0"/>
            <a:r>
              <a:rPr lang="zh-CN" altLang="en-US" sz="2400" b="1" dirty="0">
                <a:solidFill>
                  <a:srgbClr val="0000FF"/>
                </a:solidFill>
                <a:latin typeface="黑体" pitchFamily="49" charset="-122"/>
                <a:ea typeface="黑体" pitchFamily="49" charset="-122"/>
              </a:rPr>
              <a:t>分解代谢与产能代谢紧密相连； 合成代谢与耗能代谢紧密相连。 </a:t>
            </a:r>
          </a:p>
          <a:p>
            <a:pPr eaLnBrk="0" hangingPunct="0"/>
            <a:r>
              <a:rPr lang="zh-CN" altLang="en-US" sz="2400" b="1" dirty="0">
                <a:solidFill>
                  <a:srgbClr val="0000FF"/>
                </a:solidFill>
                <a:latin typeface="黑体" pitchFamily="49" charset="-122"/>
                <a:ea typeface="黑体" pitchFamily="49" charset="-122"/>
              </a:rPr>
              <a:t>微生物的代谢离不开</a:t>
            </a:r>
            <a:r>
              <a:rPr lang="zh-CN" altLang="en-US" sz="2800" b="1" dirty="0">
                <a:solidFill>
                  <a:srgbClr val="FF0000"/>
                </a:solidFill>
                <a:latin typeface="黑体" pitchFamily="49" charset="-122"/>
                <a:ea typeface="黑体" pitchFamily="49" charset="-122"/>
              </a:rPr>
              <a:t>酶</a:t>
            </a:r>
            <a:r>
              <a:rPr lang="zh-CN" altLang="en-US" sz="2400" b="1" dirty="0">
                <a:solidFill>
                  <a:srgbClr val="0000FF"/>
                </a:solidFill>
                <a:latin typeface="黑体" pitchFamily="49" charset="-122"/>
                <a:ea typeface="黑体" pitchFamily="49" charset="-122"/>
              </a:rPr>
              <a:t>，无论是分解代谢还是合成代谢都必须在酶的催化作用下才能进行。</a:t>
            </a:r>
            <a:r>
              <a:rPr lang="zh-CN" altLang="en-US" sz="2400" dirty="0">
                <a:latin typeface="黑体" pitchFamily="49" charset="-122"/>
                <a:ea typeface="黑体" pitchFamily="49" charset="-122"/>
              </a:rPr>
              <a:t> </a:t>
            </a:r>
          </a:p>
        </p:txBody>
      </p:sp>
      <p:grpSp>
        <p:nvGrpSpPr>
          <p:cNvPr id="16" name="组合 15"/>
          <p:cNvGrpSpPr/>
          <p:nvPr/>
        </p:nvGrpSpPr>
        <p:grpSpPr>
          <a:xfrm>
            <a:off x="179388" y="3717503"/>
            <a:ext cx="8785225" cy="2663825"/>
            <a:chOff x="179388" y="2997200"/>
            <a:chExt cx="8785225" cy="2663825"/>
          </a:xfrm>
        </p:grpSpPr>
        <p:sp>
          <p:nvSpPr>
            <p:cNvPr id="17414" name="Text Box 4"/>
            <p:cNvSpPr txBox="1">
              <a:spLocks noChangeArrowheads="1"/>
            </p:cNvSpPr>
            <p:nvPr/>
          </p:nvSpPr>
          <p:spPr bwMode="auto">
            <a:xfrm>
              <a:off x="388938" y="3789363"/>
              <a:ext cx="1725613" cy="893763"/>
            </a:xfrm>
            <a:prstGeom prst="rect">
              <a:avLst/>
            </a:prstGeom>
            <a:solidFill>
              <a:srgbClr val="0000FF"/>
            </a:solidFill>
            <a:ln w="9525">
              <a:solidFill>
                <a:srgbClr val="FF6600"/>
              </a:solidFill>
              <a:miter lim="800000"/>
              <a:headEnd/>
              <a:tailEnd/>
            </a:ln>
          </p:spPr>
          <p:txBody>
            <a:bodyPr wrap="none">
              <a:spAutoFit/>
            </a:bodyPr>
            <a:lstStyle/>
            <a:p>
              <a:pPr algn="ctr"/>
              <a:r>
                <a:rPr lang="zh-CN" altLang="en-US" sz="2800" b="1">
                  <a:solidFill>
                    <a:schemeClr val="bg1"/>
                  </a:solidFill>
                  <a:latin typeface="Times New Roman" pitchFamily="18" charset="0"/>
                </a:rPr>
                <a:t>复杂分子</a:t>
              </a:r>
            </a:p>
            <a:p>
              <a:pPr algn="ctr"/>
              <a:r>
                <a:rPr lang="zh-CN" altLang="en-US" sz="2400" b="1">
                  <a:solidFill>
                    <a:schemeClr val="bg1"/>
                  </a:solidFill>
                  <a:latin typeface="Times New Roman" pitchFamily="18" charset="0"/>
                </a:rPr>
                <a:t>（有机物）</a:t>
              </a:r>
              <a:endParaRPr lang="zh-CN" altLang="en-US" sz="2800">
                <a:solidFill>
                  <a:schemeClr val="bg1"/>
                </a:solidFill>
                <a:latin typeface="Times New Roman" pitchFamily="18" charset="0"/>
              </a:endParaRPr>
            </a:p>
          </p:txBody>
        </p:sp>
        <p:sp>
          <p:nvSpPr>
            <p:cNvPr id="17415" name="AutoShape 5"/>
            <p:cNvSpPr>
              <a:spLocks noChangeArrowheads="1"/>
            </p:cNvSpPr>
            <p:nvPr/>
          </p:nvSpPr>
          <p:spPr bwMode="auto">
            <a:xfrm>
              <a:off x="2195513" y="4149726"/>
              <a:ext cx="2362200" cy="76200"/>
            </a:xfrm>
            <a:prstGeom prst="rightArrow">
              <a:avLst>
                <a:gd name="adj1" fmla="val 50000"/>
                <a:gd name="adj2" fmla="val 775000"/>
              </a:avLst>
            </a:prstGeom>
            <a:solidFill>
              <a:srgbClr val="00FF00"/>
            </a:solidFill>
            <a:ln w="9525">
              <a:noFill/>
              <a:miter lim="800000"/>
              <a:headEnd/>
              <a:tailEnd/>
            </a:ln>
          </p:spPr>
          <p:txBody>
            <a:bodyPr wrap="none" anchor="ctr">
              <a:spAutoFit/>
            </a:bodyPr>
            <a:lstStyle/>
            <a:p>
              <a:endParaRPr lang="zh-CN" altLang="en-US"/>
            </a:p>
          </p:txBody>
        </p:sp>
        <p:sp>
          <p:nvSpPr>
            <p:cNvPr id="17416" name="AutoShape 6"/>
            <p:cNvSpPr>
              <a:spLocks noChangeArrowheads="1"/>
            </p:cNvSpPr>
            <p:nvPr/>
          </p:nvSpPr>
          <p:spPr bwMode="auto">
            <a:xfrm>
              <a:off x="2195513" y="4294188"/>
              <a:ext cx="2362200" cy="76200"/>
            </a:xfrm>
            <a:prstGeom prst="leftArrow">
              <a:avLst>
                <a:gd name="adj1" fmla="val 50000"/>
                <a:gd name="adj2" fmla="val 775000"/>
              </a:avLst>
            </a:prstGeom>
            <a:solidFill>
              <a:srgbClr val="00FF00"/>
            </a:solidFill>
            <a:ln w="9525">
              <a:noFill/>
              <a:miter lim="800000"/>
              <a:headEnd/>
              <a:tailEnd/>
            </a:ln>
          </p:spPr>
          <p:txBody>
            <a:bodyPr wrap="none" anchor="ctr">
              <a:spAutoFit/>
            </a:bodyPr>
            <a:lstStyle/>
            <a:p>
              <a:endParaRPr lang="zh-CN" altLang="en-US"/>
            </a:p>
          </p:txBody>
        </p:sp>
        <p:sp>
          <p:nvSpPr>
            <p:cNvPr id="17417" name="Text Box 7"/>
            <p:cNvSpPr txBox="1">
              <a:spLocks noChangeArrowheads="1"/>
            </p:cNvSpPr>
            <p:nvPr/>
          </p:nvSpPr>
          <p:spPr bwMode="auto">
            <a:xfrm>
              <a:off x="2627313" y="3573463"/>
              <a:ext cx="1216025" cy="406400"/>
            </a:xfrm>
            <a:prstGeom prst="rect">
              <a:avLst/>
            </a:prstGeom>
            <a:solidFill>
              <a:schemeClr val="bg2"/>
            </a:solidFill>
            <a:ln w="9525">
              <a:solidFill>
                <a:schemeClr val="tx2"/>
              </a:solidFill>
              <a:miter lim="800000"/>
              <a:headEnd/>
              <a:tailEnd/>
            </a:ln>
          </p:spPr>
          <p:txBody>
            <a:bodyPr wrap="none">
              <a:spAutoFit/>
            </a:bodyPr>
            <a:lstStyle/>
            <a:p>
              <a:r>
                <a:rPr lang="zh-CN" altLang="en-US" sz="2000" b="1">
                  <a:latin typeface="Times New Roman" pitchFamily="18" charset="0"/>
                </a:rPr>
                <a:t>分解代谢</a:t>
              </a:r>
              <a:endParaRPr lang="zh-CN" altLang="en-US" sz="2800" b="1">
                <a:latin typeface="Times New Roman" pitchFamily="18" charset="0"/>
              </a:endParaRPr>
            </a:p>
          </p:txBody>
        </p:sp>
        <p:sp>
          <p:nvSpPr>
            <p:cNvPr id="17418" name="Text Box 8"/>
            <p:cNvSpPr txBox="1">
              <a:spLocks noChangeArrowheads="1"/>
            </p:cNvSpPr>
            <p:nvPr/>
          </p:nvSpPr>
          <p:spPr bwMode="auto">
            <a:xfrm>
              <a:off x="2627313" y="4437063"/>
              <a:ext cx="1216025" cy="406400"/>
            </a:xfrm>
            <a:prstGeom prst="rect">
              <a:avLst/>
            </a:prstGeom>
            <a:solidFill>
              <a:schemeClr val="bg2"/>
            </a:solidFill>
            <a:ln w="9525">
              <a:solidFill>
                <a:srgbClr val="FF9900"/>
              </a:solidFill>
              <a:miter lim="800000"/>
              <a:headEnd/>
              <a:tailEnd/>
            </a:ln>
          </p:spPr>
          <p:txBody>
            <a:bodyPr wrap="none">
              <a:spAutoFit/>
            </a:bodyPr>
            <a:lstStyle/>
            <a:p>
              <a:r>
                <a:rPr lang="zh-CN" altLang="en-US" sz="2000" b="1">
                  <a:latin typeface="Times New Roman" pitchFamily="18" charset="0"/>
                </a:rPr>
                <a:t>合成代谢</a:t>
              </a:r>
              <a:endParaRPr lang="zh-CN" altLang="en-US" sz="2800" b="1">
                <a:latin typeface="Times New Roman" pitchFamily="18" charset="0"/>
              </a:endParaRPr>
            </a:p>
          </p:txBody>
        </p:sp>
        <p:sp>
          <p:nvSpPr>
            <p:cNvPr id="17419" name="Text Box 9"/>
            <p:cNvSpPr txBox="1">
              <a:spLocks noChangeArrowheads="1"/>
            </p:cNvSpPr>
            <p:nvPr/>
          </p:nvSpPr>
          <p:spPr bwMode="auto">
            <a:xfrm>
              <a:off x="4643438" y="4078288"/>
              <a:ext cx="1725613" cy="466725"/>
            </a:xfrm>
            <a:prstGeom prst="rect">
              <a:avLst/>
            </a:prstGeom>
            <a:solidFill>
              <a:srgbClr val="0000FF"/>
            </a:solidFill>
            <a:ln w="9525">
              <a:solidFill>
                <a:srgbClr val="FFFF00"/>
              </a:solidFill>
              <a:miter lim="800000"/>
              <a:headEnd/>
              <a:tailEnd/>
            </a:ln>
          </p:spPr>
          <p:txBody>
            <a:bodyPr wrap="none">
              <a:spAutoFit/>
            </a:bodyPr>
            <a:lstStyle/>
            <a:p>
              <a:r>
                <a:rPr lang="zh-CN" altLang="en-US" sz="2400" b="1">
                  <a:solidFill>
                    <a:schemeClr val="bg1"/>
                  </a:solidFill>
                  <a:latin typeface="Times New Roman" pitchFamily="18" charset="0"/>
                </a:rPr>
                <a:t>简单小分子</a:t>
              </a:r>
              <a:endParaRPr lang="zh-CN" altLang="en-US" sz="2800">
                <a:solidFill>
                  <a:schemeClr val="bg1"/>
                </a:solidFill>
                <a:latin typeface="Times New Roman" pitchFamily="18" charset="0"/>
              </a:endParaRPr>
            </a:p>
          </p:txBody>
        </p:sp>
        <p:sp>
          <p:nvSpPr>
            <p:cNvPr id="17420" name="AutoShape 10"/>
            <p:cNvSpPr>
              <a:spLocks noChangeArrowheads="1"/>
            </p:cNvSpPr>
            <p:nvPr/>
          </p:nvSpPr>
          <p:spPr bwMode="auto">
            <a:xfrm>
              <a:off x="6516688" y="4294188"/>
              <a:ext cx="228600" cy="152400"/>
            </a:xfrm>
            <a:prstGeom prst="plus">
              <a:avLst>
                <a:gd name="adj" fmla="val 25000"/>
              </a:avLst>
            </a:prstGeom>
            <a:solidFill>
              <a:srgbClr val="00FF00"/>
            </a:solidFill>
            <a:ln w="9525">
              <a:noFill/>
              <a:miter lim="800000"/>
              <a:headEnd/>
              <a:tailEnd/>
            </a:ln>
          </p:spPr>
          <p:txBody>
            <a:bodyPr wrap="none" anchor="ctr">
              <a:spAutoFit/>
            </a:bodyPr>
            <a:lstStyle/>
            <a:p>
              <a:endParaRPr lang="zh-CN" altLang="en-US"/>
            </a:p>
          </p:txBody>
        </p:sp>
        <p:sp>
          <p:nvSpPr>
            <p:cNvPr id="17421" name="Text Box 11"/>
            <p:cNvSpPr txBox="1">
              <a:spLocks noChangeArrowheads="1"/>
            </p:cNvSpPr>
            <p:nvPr/>
          </p:nvSpPr>
          <p:spPr bwMode="auto">
            <a:xfrm>
              <a:off x="6877051" y="4078288"/>
              <a:ext cx="803275" cy="466725"/>
            </a:xfrm>
            <a:prstGeom prst="rect">
              <a:avLst/>
            </a:prstGeom>
            <a:solidFill>
              <a:srgbClr val="0000FF"/>
            </a:solidFill>
            <a:ln w="9525">
              <a:solidFill>
                <a:srgbClr val="FFFF00"/>
              </a:solidFill>
              <a:miter lim="800000"/>
              <a:headEnd/>
              <a:tailEnd/>
            </a:ln>
          </p:spPr>
          <p:txBody>
            <a:bodyPr wrap="none">
              <a:spAutoFit/>
            </a:bodyPr>
            <a:lstStyle/>
            <a:p>
              <a:r>
                <a:rPr lang="en-US" altLang="zh-CN" sz="2400" b="1">
                  <a:solidFill>
                    <a:schemeClr val="bg1"/>
                  </a:solidFill>
                  <a:latin typeface="Times New Roman" pitchFamily="18" charset="0"/>
                </a:rPr>
                <a:t>ATP</a:t>
              </a:r>
              <a:endParaRPr lang="en-US" altLang="zh-CN" sz="2400">
                <a:solidFill>
                  <a:schemeClr val="bg1"/>
                </a:solidFill>
                <a:latin typeface="Times New Roman" pitchFamily="18" charset="0"/>
              </a:endParaRPr>
            </a:p>
          </p:txBody>
        </p:sp>
        <p:sp>
          <p:nvSpPr>
            <p:cNvPr id="17422" name="AutoShape 12"/>
            <p:cNvSpPr>
              <a:spLocks noChangeArrowheads="1"/>
            </p:cNvSpPr>
            <p:nvPr/>
          </p:nvSpPr>
          <p:spPr bwMode="auto">
            <a:xfrm>
              <a:off x="7812088" y="4294188"/>
              <a:ext cx="228600" cy="152400"/>
            </a:xfrm>
            <a:prstGeom prst="plus">
              <a:avLst>
                <a:gd name="adj" fmla="val 25000"/>
              </a:avLst>
            </a:prstGeom>
            <a:solidFill>
              <a:srgbClr val="00FF00"/>
            </a:solidFill>
            <a:ln w="9525">
              <a:noFill/>
              <a:miter lim="800000"/>
              <a:headEnd/>
              <a:tailEnd/>
            </a:ln>
          </p:spPr>
          <p:txBody>
            <a:bodyPr wrap="none" anchor="ctr">
              <a:spAutoFit/>
            </a:bodyPr>
            <a:lstStyle/>
            <a:p>
              <a:endParaRPr lang="zh-CN" altLang="en-US"/>
            </a:p>
          </p:txBody>
        </p:sp>
        <p:sp>
          <p:nvSpPr>
            <p:cNvPr id="17423" name="Text Box 13"/>
            <p:cNvSpPr txBox="1">
              <a:spLocks noChangeArrowheads="1"/>
            </p:cNvSpPr>
            <p:nvPr/>
          </p:nvSpPr>
          <p:spPr bwMode="auto">
            <a:xfrm>
              <a:off x="8172451" y="4071942"/>
              <a:ext cx="633413" cy="466725"/>
            </a:xfrm>
            <a:prstGeom prst="rect">
              <a:avLst/>
            </a:prstGeom>
            <a:solidFill>
              <a:srgbClr val="0000FF"/>
            </a:solidFill>
            <a:ln w="9525">
              <a:solidFill>
                <a:srgbClr val="FFCC00"/>
              </a:solidFill>
              <a:miter lim="800000"/>
              <a:headEnd/>
              <a:tailEnd/>
            </a:ln>
          </p:spPr>
          <p:txBody>
            <a:bodyPr wrap="none">
              <a:spAutoFit/>
            </a:bodyPr>
            <a:lstStyle/>
            <a:p>
              <a:r>
                <a:rPr lang="en-US" altLang="zh-CN" sz="2400" dirty="0">
                  <a:solidFill>
                    <a:schemeClr val="bg1"/>
                  </a:solidFill>
                  <a:latin typeface="Times New Roman" pitchFamily="18" charset="0"/>
                </a:rPr>
                <a:t>[</a:t>
              </a:r>
              <a:r>
                <a:rPr lang="en-US" altLang="zh-CN" sz="2400" b="1" dirty="0">
                  <a:solidFill>
                    <a:schemeClr val="bg1"/>
                  </a:solidFill>
                  <a:latin typeface="Times New Roman" pitchFamily="18" charset="0"/>
                </a:rPr>
                <a:t>H]</a:t>
              </a:r>
              <a:endParaRPr lang="en-US" altLang="zh-CN" sz="2800" dirty="0">
                <a:solidFill>
                  <a:schemeClr val="bg1"/>
                </a:solidFill>
                <a:latin typeface="Times New Roman" pitchFamily="18" charset="0"/>
              </a:endParaRPr>
            </a:p>
          </p:txBody>
        </p:sp>
        <p:sp>
          <p:nvSpPr>
            <p:cNvPr id="17413" name="AutoShape 17"/>
            <p:cNvSpPr>
              <a:spLocks noChangeArrowheads="1"/>
            </p:cNvSpPr>
            <p:nvPr/>
          </p:nvSpPr>
          <p:spPr bwMode="auto">
            <a:xfrm>
              <a:off x="179388" y="2997200"/>
              <a:ext cx="8785225" cy="2663825"/>
            </a:xfrm>
            <a:prstGeom prst="roundRect">
              <a:avLst>
                <a:gd name="adj" fmla="val 16667"/>
              </a:avLst>
            </a:prstGeom>
            <a:noFill/>
            <a:ln w="38100" cap="rnd">
              <a:solidFill>
                <a:srgbClr val="CC0066"/>
              </a:solidFill>
              <a:prstDash val="sysDot"/>
              <a:round/>
              <a:headEnd/>
              <a:tailEnd/>
            </a:ln>
          </p:spPr>
          <p:txBody>
            <a:bodyPr wrap="none" anchor="ctr"/>
            <a:lstStyle/>
            <a:p>
              <a:endParaRPr lang="zh-CN" altLang="en-US"/>
            </a:p>
          </p:txBody>
        </p:sp>
      </p:grpSp>
      <p:sp>
        <p:nvSpPr>
          <p:cNvPr id="17" name="Rectangle 6"/>
          <p:cNvSpPr>
            <a:spLocks noChangeArrowheads="1"/>
          </p:cNvSpPr>
          <p:nvPr/>
        </p:nvSpPr>
        <p:spPr bwMode="auto">
          <a:xfrm>
            <a:off x="1258888" y="188640"/>
            <a:ext cx="6192837" cy="1143000"/>
          </a:xfrm>
          <a:prstGeom prst="rect">
            <a:avLst/>
          </a:prstGeom>
          <a:solidFill>
            <a:srgbClr val="A6F6F8"/>
          </a:solidFill>
          <a:ln w="9525" cap="rnd">
            <a:solidFill>
              <a:srgbClr val="CC0066"/>
            </a:solidFill>
            <a:prstDash val="sysDot"/>
            <a:miter lim="800000"/>
            <a:headEnd/>
            <a:tailEnd/>
          </a:ln>
        </p:spPr>
        <p:txBody>
          <a:bodyPr anchor="ctr"/>
          <a:lstStyle/>
          <a:p>
            <a:pPr algn="ctr"/>
            <a:r>
              <a:rPr lang="en-US" altLang="zh-CN" sz="3600" dirty="0">
                <a:latin typeface="楷体_GB2312" pitchFamily="49" charset="-122"/>
                <a:ea typeface="楷体_GB2312" pitchFamily="49" charset="-122"/>
              </a:rPr>
              <a:t/>
            </a:r>
            <a:br>
              <a:rPr lang="en-US" altLang="zh-CN" sz="3600" dirty="0">
                <a:latin typeface="楷体_GB2312" pitchFamily="49" charset="-122"/>
                <a:ea typeface="楷体_GB2312" pitchFamily="49" charset="-122"/>
              </a:rPr>
            </a:br>
            <a:r>
              <a:rPr lang="zh-CN" altLang="en-US" sz="3600" b="1" dirty="0" smtClean="0">
                <a:solidFill>
                  <a:srgbClr val="FF0000"/>
                </a:solidFill>
                <a:latin typeface="黑体" pitchFamily="49" charset="-122"/>
                <a:ea typeface="黑体" pitchFamily="49" charset="-122"/>
              </a:rPr>
              <a:t>分解代谢与合成代谢关系</a:t>
            </a:r>
            <a:r>
              <a:rPr lang="en-US" altLang="zh-CN" sz="3600" b="1" dirty="0">
                <a:solidFill>
                  <a:srgbClr val="FF0000"/>
                </a:solidFill>
                <a:latin typeface="楷体_GB2312" pitchFamily="49" charset="-122"/>
                <a:ea typeface="楷体_GB2312" pitchFamily="49" charset="-122"/>
              </a:rPr>
              <a:t/>
            </a:r>
            <a:br>
              <a:rPr lang="en-US" altLang="zh-CN" sz="3600" b="1" dirty="0">
                <a:solidFill>
                  <a:srgbClr val="FF0000"/>
                </a:solidFill>
                <a:latin typeface="楷体_GB2312" pitchFamily="49" charset="-122"/>
                <a:ea typeface="楷体_GB2312" pitchFamily="49" charset="-122"/>
              </a:rPr>
            </a:br>
            <a:endParaRPr lang="en-US" altLang="zh-CN" sz="36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ChangeArrowheads="1"/>
          </p:cNvSpPr>
          <p:nvPr/>
        </p:nvSpPr>
        <p:spPr bwMode="auto">
          <a:xfrm>
            <a:off x="0" y="6591300"/>
            <a:ext cx="9144000" cy="266700"/>
          </a:xfrm>
          <a:prstGeom prst="rect">
            <a:avLst/>
          </a:prstGeom>
          <a:solidFill>
            <a:srgbClr val="FFFFFF"/>
          </a:solidFill>
          <a:ln w="9525">
            <a:noFill/>
            <a:miter lim="800000"/>
            <a:headEnd/>
            <a:tailEnd/>
          </a:ln>
        </p:spPr>
        <p:txBody>
          <a:bodyPr wrap="none" anchor="ctr"/>
          <a:lstStyle/>
          <a:p>
            <a:endParaRPr lang="zh-CN" altLang="en-US"/>
          </a:p>
        </p:txBody>
      </p:sp>
      <p:pic>
        <p:nvPicPr>
          <p:cNvPr id="76803" name="Picture 5" descr="135-4"/>
          <p:cNvPicPr>
            <a:picLocks noChangeAspect="1" noChangeArrowheads="1"/>
          </p:cNvPicPr>
          <p:nvPr/>
        </p:nvPicPr>
        <p:blipFill>
          <a:blip r:embed="rId2" cstate="print"/>
          <a:srcRect/>
          <a:stretch>
            <a:fillRect/>
          </a:stretch>
        </p:blipFill>
        <p:spPr bwMode="auto">
          <a:xfrm>
            <a:off x="3938588" y="0"/>
            <a:ext cx="4981575" cy="7448550"/>
          </a:xfrm>
          <a:prstGeom prst="rect">
            <a:avLst/>
          </a:prstGeom>
          <a:noFill/>
          <a:ln w="9525">
            <a:noFill/>
            <a:miter lim="800000"/>
            <a:headEnd/>
            <a:tailEnd/>
          </a:ln>
        </p:spPr>
      </p:pic>
      <p:sp>
        <p:nvSpPr>
          <p:cNvPr id="76804" name="Rectangle 6"/>
          <p:cNvSpPr>
            <a:spLocks noChangeArrowheads="1"/>
          </p:cNvSpPr>
          <p:nvPr/>
        </p:nvSpPr>
        <p:spPr bwMode="auto">
          <a:xfrm>
            <a:off x="539750" y="785813"/>
            <a:ext cx="2333625" cy="528637"/>
          </a:xfrm>
          <a:prstGeom prst="rect">
            <a:avLst/>
          </a:prstGeom>
          <a:solidFill>
            <a:srgbClr val="00FFFF"/>
          </a:solidFill>
          <a:ln w="9525">
            <a:solidFill>
              <a:srgbClr val="FF0000"/>
            </a:solidFill>
            <a:miter lim="800000"/>
            <a:headEnd/>
            <a:tailEnd/>
          </a:ln>
        </p:spPr>
        <p:txBody>
          <a:bodyPr wrap="none">
            <a:spAutoFit/>
          </a:bodyPr>
          <a:lstStyle/>
          <a:p>
            <a:r>
              <a:rPr kumimoji="1" lang="en-US" altLang="zh-CN" sz="2800" b="1"/>
              <a:t>ATP</a:t>
            </a:r>
            <a:r>
              <a:rPr kumimoji="1" lang="zh-CN" altLang="en-US" sz="2800" b="1"/>
              <a:t>酶示意图</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ChangeArrowheads="1"/>
          </p:cNvSpPr>
          <p:nvPr/>
        </p:nvSpPr>
        <p:spPr bwMode="auto">
          <a:xfrm>
            <a:off x="395288" y="765175"/>
            <a:ext cx="3322637" cy="633413"/>
          </a:xfrm>
          <a:prstGeom prst="rect">
            <a:avLst/>
          </a:prstGeom>
          <a:noFill/>
          <a:ln w="9525">
            <a:noFill/>
            <a:miter lim="800000"/>
            <a:headEnd/>
            <a:tailEnd/>
          </a:ln>
        </p:spPr>
        <p:txBody>
          <a:bodyPr anchor="ctr"/>
          <a:lstStyle/>
          <a:p>
            <a:r>
              <a:rPr lang="zh-CN" altLang="en-US" sz="2800" b="1">
                <a:solidFill>
                  <a:schemeClr val="hlink"/>
                </a:solidFill>
              </a:rPr>
              <a:t>呼吸链中产能位点</a:t>
            </a:r>
          </a:p>
        </p:txBody>
      </p:sp>
      <p:sp>
        <p:nvSpPr>
          <p:cNvPr id="77827" name="Rectangle 5"/>
          <p:cNvSpPr>
            <a:spLocks noChangeArrowheads="1"/>
          </p:cNvSpPr>
          <p:nvPr/>
        </p:nvSpPr>
        <p:spPr bwMode="auto">
          <a:xfrm>
            <a:off x="0" y="1828800"/>
            <a:ext cx="9144000" cy="4114800"/>
          </a:xfrm>
          <a:prstGeom prst="rect">
            <a:avLst/>
          </a:prstGeom>
          <a:solidFill>
            <a:srgbClr val="969696"/>
          </a:solidFill>
          <a:ln w="9525">
            <a:solidFill>
              <a:srgbClr val="FFFF00"/>
            </a:solidFill>
            <a:miter lim="800000"/>
            <a:headEnd/>
            <a:tailEnd/>
          </a:ln>
        </p:spPr>
        <p:txBody>
          <a:bodyPr/>
          <a:lstStyle/>
          <a:p>
            <a:pPr marL="342900" indent="-342900">
              <a:lnSpc>
                <a:spcPct val="240000"/>
              </a:lnSpc>
              <a:buFontTx/>
              <a:buChar char="•"/>
            </a:pPr>
            <a:r>
              <a:rPr lang="zh-CN" altLang="en-US" sz="3200" b="1">
                <a:solidFill>
                  <a:srgbClr val="FF3300"/>
                </a:solidFill>
              </a:rPr>
              <a:t>三处</a:t>
            </a:r>
            <a:r>
              <a:rPr lang="zh-CN" altLang="en-US" sz="3200" b="1"/>
              <a:t>：</a:t>
            </a:r>
            <a:r>
              <a:rPr lang="zh-CN" altLang="en-US" sz="2400" b="1"/>
              <a:t>在</a:t>
            </a:r>
            <a:r>
              <a:rPr lang="en-US" altLang="zh-CN" sz="2400" b="1"/>
              <a:t>RC</a:t>
            </a:r>
            <a:r>
              <a:rPr lang="zh-CN" altLang="en-US" sz="2400" b="1"/>
              <a:t>中仅</a:t>
            </a:r>
            <a:r>
              <a:rPr lang="zh-CN" altLang="en-US" sz="2400" b="1">
                <a:solidFill>
                  <a:srgbClr val="FF3300"/>
                </a:solidFill>
              </a:rPr>
              <a:t>三处</a:t>
            </a:r>
            <a:r>
              <a:rPr lang="zh-CN" altLang="en-US" sz="2400" b="1"/>
              <a:t>能提供合成</a:t>
            </a:r>
            <a:r>
              <a:rPr lang="en-US" altLang="zh-CN" sz="2400" b="1"/>
              <a:t>ATP</a:t>
            </a:r>
            <a:r>
              <a:rPr lang="zh-CN" altLang="en-US" sz="2400" b="1"/>
              <a:t>所需的足够能量。</a:t>
            </a:r>
          </a:p>
          <a:p>
            <a:pPr marL="342900" indent="-342900">
              <a:spcBef>
                <a:spcPct val="20000"/>
              </a:spcBef>
              <a:buFontTx/>
              <a:buChar char="•"/>
            </a:pPr>
            <a:r>
              <a:rPr lang="zh-CN" altLang="en-US" sz="2400" b="1"/>
              <a:t>                即为</a:t>
            </a:r>
            <a:r>
              <a:rPr lang="zh-CN" altLang="en-US" sz="3200"/>
              <a:t>：</a:t>
            </a:r>
            <a:r>
              <a:rPr lang="en-US" altLang="zh-CN" sz="3200" b="1">
                <a:solidFill>
                  <a:srgbClr val="FF3300"/>
                </a:solidFill>
              </a:rPr>
              <a:t>NADH</a:t>
            </a:r>
            <a:r>
              <a:rPr lang="en-US" altLang="zh-CN" sz="3200" b="1" baseline="-25000">
                <a:solidFill>
                  <a:srgbClr val="FF3300"/>
                </a:solidFill>
              </a:rPr>
              <a:t>2</a:t>
            </a:r>
            <a:r>
              <a:rPr lang="en-US" altLang="zh-CN" sz="3200" b="1">
                <a:solidFill>
                  <a:srgbClr val="FF3300"/>
                </a:solidFill>
              </a:rPr>
              <a:t>           FP               ATP</a:t>
            </a:r>
          </a:p>
          <a:p>
            <a:pPr marL="342900" indent="-342900">
              <a:spcBef>
                <a:spcPct val="20000"/>
              </a:spcBef>
            </a:pPr>
            <a:r>
              <a:rPr lang="en-US" altLang="zh-CN" sz="3200" b="1">
                <a:solidFill>
                  <a:srgbClr val="FF3300"/>
                </a:solidFill>
              </a:rPr>
              <a:t>		                Cyt·b               Cyt·c           ATP</a:t>
            </a:r>
          </a:p>
          <a:p>
            <a:pPr marL="342900" indent="-342900">
              <a:spcBef>
                <a:spcPct val="20000"/>
              </a:spcBef>
            </a:pPr>
            <a:r>
              <a:rPr lang="en-US" altLang="zh-CN" sz="3200" b="1">
                <a:solidFill>
                  <a:srgbClr val="FF3300"/>
                </a:solidFill>
              </a:rPr>
              <a:t>                         Cyt·a3             O</a:t>
            </a:r>
            <a:r>
              <a:rPr lang="en-US" altLang="zh-CN" sz="3200" b="1" baseline="-25000">
                <a:solidFill>
                  <a:srgbClr val="FF3300"/>
                </a:solidFill>
              </a:rPr>
              <a:t>2</a:t>
            </a:r>
            <a:r>
              <a:rPr lang="en-US" altLang="zh-CN" sz="3200" b="1">
                <a:solidFill>
                  <a:srgbClr val="FF3300"/>
                </a:solidFill>
              </a:rPr>
              <a:t>              ATP</a:t>
            </a:r>
            <a:r>
              <a:rPr lang="en-US" altLang="zh-CN" sz="3200"/>
              <a:t>	</a:t>
            </a:r>
          </a:p>
          <a:p>
            <a:pPr marL="342900" indent="-342900">
              <a:spcBef>
                <a:spcPct val="20000"/>
              </a:spcBef>
              <a:buFontTx/>
              <a:buChar char="•"/>
            </a:pPr>
            <a:r>
              <a:rPr lang="zh-CN" altLang="en-US" sz="3200" b="1">
                <a:solidFill>
                  <a:srgbClr val="FF3300"/>
                </a:solidFill>
              </a:rPr>
              <a:t>本质</a:t>
            </a:r>
            <a:r>
              <a:rPr lang="zh-CN" altLang="en-US" sz="3200"/>
              <a:t>：</a:t>
            </a:r>
            <a:r>
              <a:rPr lang="en-US" altLang="zh-CN" sz="3200"/>
              <a:t>ADP+Pi            ATP </a:t>
            </a:r>
            <a:r>
              <a:rPr lang="zh-CN" altLang="en-US" sz="2400" b="1">
                <a:solidFill>
                  <a:srgbClr val="FF3300"/>
                </a:solidFill>
              </a:rPr>
              <a:t>氧化</a:t>
            </a:r>
            <a:r>
              <a:rPr lang="zh-CN" altLang="zh-CN" sz="2400" b="1">
                <a:solidFill>
                  <a:srgbClr val="FF3300"/>
                </a:solidFill>
              </a:rPr>
              <a:t>磷酸化反应</a:t>
            </a:r>
            <a:endParaRPr lang="zh-CN" altLang="en-US" sz="3200"/>
          </a:p>
        </p:txBody>
      </p:sp>
      <p:sp>
        <p:nvSpPr>
          <p:cNvPr id="77828" name="Line 6"/>
          <p:cNvSpPr>
            <a:spLocks noChangeShapeType="1"/>
          </p:cNvSpPr>
          <p:nvPr/>
        </p:nvSpPr>
        <p:spPr bwMode="auto">
          <a:xfrm>
            <a:off x="4140200" y="3357563"/>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29" name="Line 7"/>
          <p:cNvSpPr>
            <a:spLocks noChangeShapeType="1"/>
          </p:cNvSpPr>
          <p:nvPr/>
        </p:nvSpPr>
        <p:spPr bwMode="auto">
          <a:xfrm>
            <a:off x="6227763" y="3357563"/>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30" name="Line 8"/>
          <p:cNvSpPr>
            <a:spLocks noChangeShapeType="1"/>
          </p:cNvSpPr>
          <p:nvPr/>
        </p:nvSpPr>
        <p:spPr bwMode="auto">
          <a:xfrm>
            <a:off x="4427538" y="4581525"/>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31" name="Line 9"/>
          <p:cNvSpPr>
            <a:spLocks noChangeShapeType="1"/>
          </p:cNvSpPr>
          <p:nvPr/>
        </p:nvSpPr>
        <p:spPr bwMode="auto">
          <a:xfrm>
            <a:off x="6516688" y="4581525"/>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32" name="Line 10"/>
          <p:cNvSpPr>
            <a:spLocks noChangeShapeType="1"/>
          </p:cNvSpPr>
          <p:nvPr/>
        </p:nvSpPr>
        <p:spPr bwMode="auto">
          <a:xfrm>
            <a:off x="4067175" y="4076700"/>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33" name="Line 11"/>
          <p:cNvSpPr>
            <a:spLocks noChangeShapeType="1"/>
          </p:cNvSpPr>
          <p:nvPr/>
        </p:nvSpPr>
        <p:spPr bwMode="auto">
          <a:xfrm>
            <a:off x="6588125" y="4005263"/>
            <a:ext cx="914400"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77834" name="Line 12"/>
          <p:cNvSpPr>
            <a:spLocks noChangeShapeType="1"/>
          </p:cNvSpPr>
          <p:nvPr/>
        </p:nvSpPr>
        <p:spPr bwMode="auto">
          <a:xfrm>
            <a:off x="3276600" y="5589588"/>
            <a:ext cx="914400" cy="0"/>
          </a:xfrm>
          <a:prstGeom prst="line">
            <a:avLst/>
          </a:prstGeom>
          <a:noFill/>
          <a:ln w="38100" cap="sq">
            <a:solidFill>
              <a:schemeClr val="tx1"/>
            </a:solidFill>
            <a:round/>
            <a:headEnd type="none" w="sm" len="sm"/>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ChangeArrowheads="1"/>
          </p:cNvSpPr>
          <p:nvPr/>
        </p:nvSpPr>
        <p:spPr bwMode="auto">
          <a:xfrm>
            <a:off x="468313" y="620713"/>
            <a:ext cx="3394075" cy="706437"/>
          </a:xfrm>
          <a:prstGeom prst="rect">
            <a:avLst/>
          </a:prstGeom>
          <a:noFill/>
          <a:ln w="9525">
            <a:noFill/>
            <a:miter lim="800000"/>
            <a:headEnd/>
            <a:tailEnd/>
          </a:ln>
        </p:spPr>
        <p:txBody>
          <a:bodyPr anchor="ctr"/>
          <a:lstStyle/>
          <a:p>
            <a:r>
              <a:rPr lang="zh-CN" altLang="en-US" sz="2800" b="1">
                <a:solidFill>
                  <a:schemeClr val="hlink"/>
                </a:solidFill>
              </a:rPr>
              <a:t>各微生物中的</a:t>
            </a:r>
            <a:r>
              <a:rPr lang="en-US" altLang="zh-CN" sz="2800" b="1">
                <a:solidFill>
                  <a:schemeClr val="hlink"/>
                </a:solidFill>
              </a:rPr>
              <a:t>P/O</a:t>
            </a:r>
            <a:r>
              <a:rPr lang="zh-CN" altLang="en-US" sz="2800" b="1">
                <a:solidFill>
                  <a:schemeClr val="hlink"/>
                </a:solidFill>
              </a:rPr>
              <a:t>比</a:t>
            </a:r>
          </a:p>
        </p:txBody>
      </p:sp>
      <p:sp>
        <p:nvSpPr>
          <p:cNvPr id="78851" name="Rectangle 5"/>
          <p:cNvSpPr>
            <a:spLocks noChangeArrowheads="1"/>
          </p:cNvSpPr>
          <p:nvPr/>
        </p:nvSpPr>
        <p:spPr bwMode="auto">
          <a:xfrm>
            <a:off x="468313" y="1628775"/>
            <a:ext cx="8229600" cy="4525963"/>
          </a:xfrm>
          <a:prstGeom prst="rect">
            <a:avLst/>
          </a:prstGeom>
          <a:solidFill>
            <a:srgbClr val="C0C0C0"/>
          </a:solidFill>
          <a:ln w="9525">
            <a:solidFill>
              <a:srgbClr val="FFFF00"/>
            </a:solidFill>
            <a:miter lim="800000"/>
            <a:headEnd/>
            <a:tailEnd/>
          </a:ln>
        </p:spPr>
        <p:txBody>
          <a:bodyPr/>
          <a:lstStyle/>
          <a:p>
            <a:pPr marL="342900" indent="-342900">
              <a:lnSpc>
                <a:spcPct val="130000"/>
              </a:lnSpc>
              <a:spcBef>
                <a:spcPct val="20000"/>
              </a:spcBef>
              <a:buFontTx/>
              <a:buChar char="•"/>
            </a:pPr>
            <a:r>
              <a:rPr lang="zh-CN" altLang="en-US" sz="3200" b="1">
                <a:solidFill>
                  <a:srgbClr val="FF3300"/>
                </a:solidFill>
              </a:rPr>
              <a:t>表示：</a:t>
            </a:r>
            <a:r>
              <a:rPr lang="zh-CN" altLang="en-US" sz="2400" b="1"/>
              <a:t>各生物</a:t>
            </a:r>
            <a:r>
              <a:rPr lang="zh-CN" altLang="en-US" sz="2400" b="1">
                <a:solidFill>
                  <a:srgbClr val="3333CC"/>
                </a:solidFill>
              </a:rPr>
              <a:t>底物</a:t>
            </a:r>
            <a:r>
              <a:rPr lang="zh-CN" altLang="en-US" sz="2400" b="1">
                <a:solidFill>
                  <a:srgbClr val="FF3300"/>
                </a:solidFill>
              </a:rPr>
              <a:t>氧化磷酸化产能效率的</a:t>
            </a:r>
            <a:r>
              <a:rPr lang="zh-CN" altLang="en-US" sz="2400" b="1">
                <a:solidFill>
                  <a:srgbClr val="3333CC"/>
                </a:solidFill>
              </a:rPr>
              <a:t>高低</a:t>
            </a:r>
            <a:r>
              <a:rPr lang="zh-CN" altLang="en-US" sz="3200" b="1"/>
              <a:t>。</a:t>
            </a:r>
          </a:p>
          <a:p>
            <a:pPr marL="342900" indent="-342900">
              <a:lnSpc>
                <a:spcPct val="130000"/>
              </a:lnSpc>
              <a:spcBef>
                <a:spcPct val="20000"/>
              </a:spcBef>
              <a:buFontTx/>
              <a:buChar char="•"/>
            </a:pPr>
            <a:r>
              <a:rPr lang="zh-CN" altLang="en-US" sz="3200" b="1">
                <a:solidFill>
                  <a:srgbClr val="FF3300"/>
                </a:solidFill>
              </a:rPr>
              <a:t>含义：</a:t>
            </a:r>
            <a:r>
              <a:rPr lang="zh-CN" altLang="en-US" sz="2400" b="1"/>
              <a:t>即为消耗 </a:t>
            </a:r>
            <a:r>
              <a:rPr lang="en-US" altLang="zh-CN" sz="2400" b="1">
                <a:solidFill>
                  <a:srgbClr val="3333CC"/>
                </a:solidFill>
              </a:rPr>
              <a:t>1mol</a:t>
            </a:r>
            <a:r>
              <a:rPr lang="zh-CN" altLang="zh-CN" sz="2400" b="1">
                <a:solidFill>
                  <a:srgbClr val="FF3300"/>
                </a:solidFill>
              </a:rPr>
              <a:t>氧原子所产生</a:t>
            </a:r>
          </a:p>
          <a:p>
            <a:pPr marL="342900" indent="-342900">
              <a:lnSpc>
                <a:spcPct val="130000"/>
              </a:lnSpc>
              <a:spcBef>
                <a:spcPct val="20000"/>
              </a:spcBef>
              <a:buFontTx/>
              <a:buChar char="•"/>
            </a:pPr>
            <a:r>
              <a:rPr lang="zh-CN" altLang="zh-CN" sz="2400" b="1">
                <a:solidFill>
                  <a:srgbClr val="FF3300"/>
                </a:solidFill>
              </a:rPr>
              <a:t>                </a:t>
            </a:r>
            <a:r>
              <a:rPr lang="en-US" altLang="zh-CN" sz="2400" b="1">
                <a:solidFill>
                  <a:srgbClr val="FF3300"/>
                </a:solidFill>
              </a:rPr>
              <a:t>X </a:t>
            </a:r>
            <a:r>
              <a:rPr lang="en-US" altLang="zh-CN" sz="2400" b="1">
                <a:solidFill>
                  <a:srgbClr val="3333CC"/>
                </a:solidFill>
              </a:rPr>
              <a:t> mol</a:t>
            </a:r>
            <a:r>
              <a:rPr lang="en-US" altLang="zh-CN" sz="2400" b="1">
                <a:solidFill>
                  <a:srgbClr val="FF3300"/>
                </a:solidFill>
              </a:rPr>
              <a:t> ATP </a:t>
            </a:r>
            <a:r>
              <a:rPr lang="zh-CN" altLang="en-US" sz="2400" b="1"/>
              <a:t>分子量</a:t>
            </a:r>
            <a:r>
              <a:rPr lang="zh-CN" altLang="en-US" sz="3200" b="1"/>
              <a:t>。</a:t>
            </a:r>
          </a:p>
          <a:p>
            <a:pPr marL="342900" indent="-342900">
              <a:lnSpc>
                <a:spcPct val="130000"/>
              </a:lnSpc>
              <a:spcBef>
                <a:spcPct val="20000"/>
              </a:spcBef>
              <a:buFontTx/>
              <a:buChar char="•"/>
            </a:pPr>
            <a:r>
              <a:rPr lang="zh-CN" altLang="zh-CN" sz="3200" b="1">
                <a:solidFill>
                  <a:srgbClr val="FF3300"/>
                </a:solidFill>
              </a:rPr>
              <a:t>差异：</a:t>
            </a:r>
            <a:r>
              <a:rPr lang="zh-CN" altLang="en-US" sz="2400" b="1"/>
              <a:t>由于底物脱氢或电子进入呼吸链</a:t>
            </a:r>
            <a:r>
              <a:rPr lang="zh-CN" altLang="en-US" sz="2400" b="1">
                <a:solidFill>
                  <a:srgbClr val="3333CC"/>
                </a:solidFill>
              </a:rPr>
              <a:t>入口</a:t>
            </a:r>
            <a:r>
              <a:rPr lang="zh-CN" altLang="en-US" sz="2400" b="1"/>
              <a:t>或		        </a:t>
            </a:r>
            <a:r>
              <a:rPr lang="zh-CN" altLang="en-US" sz="2400" b="1">
                <a:solidFill>
                  <a:srgbClr val="3333CC"/>
                </a:solidFill>
              </a:rPr>
              <a:t>出口</a:t>
            </a:r>
            <a:r>
              <a:rPr lang="zh-CN" altLang="en-US" sz="2400" b="1"/>
              <a:t>不同，则其</a:t>
            </a:r>
            <a:r>
              <a:rPr lang="en-US" altLang="zh-CN" sz="2400" b="1">
                <a:solidFill>
                  <a:srgbClr val="FF3300"/>
                </a:solidFill>
              </a:rPr>
              <a:t>p/o</a:t>
            </a:r>
            <a:r>
              <a:rPr lang="zh-CN" altLang="zh-CN" sz="2400" b="1">
                <a:solidFill>
                  <a:srgbClr val="FF3300"/>
                </a:solidFill>
              </a:rPr>
              <a:t>比</a:t>
            </a:r>
            <a:r>
              <a:rPr lang="zh-CN" altLang="zh-CN" sz="2400" b="1"/>
              <a:t>就有</a:t>
            </a:r>
            <a:r>
              <a:rPr lang="zh-CN" altLang="zh-CN" sz="2400" b="1">
                <a:solidFill>
                  <a:srgbClr val="3333CC"/>
                </a:solidFill>
              </a:rPr>
              <a:t>差异</a:t>
            </a:r>
            <a:r>
              <a:rPr lang="zh-CN" altLang="zh-CN" sz="3200" b="1"/>
              <a:t>。</a:t>
            </a:r>
            <a:endParaRPr lang="zh-CN" altLang="en-US" sz="3200" b="1"/>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ChangeArrowheads="1"/>
          </p:cNvSpPr>
          <p:nvPr/>
        </p:nvSpPr>
        <p:spPr bwMode="auto">
          <a:xfrm>
            <a:off x="0" y="0"/>
            <a:ext cx="9144000" cy="6819900"/>
          </a:xfrm>
          <a:prstGeom prst="rect">
            <a:avLst/>
          </a:prstGeom>
          <a:solidFill>
            <a:srgbClr val="FFFFFF"/>
          </a:solidFill>
          <a:ln w="38100">
            <a:noFill/>
            <a:miter lim="800000"/>
            <a:headEnd/>
            <a:tailEnd/>
          </a:ln>
        </p:spPr>
        <p:txBody>
          <a:bodyPr wrap="none" anchor="ctr"/>
          <a:lstStyle/>
          <a:p>
            <a:endParaRPr lang="zh-CN" altLang="en-US"/>
          </a:p>
        </p:txBody>
      </p:sp>
      <p:sp>
        <p:nvSpPr>
          <p:cNvPr id="79875" name="Rectangle 5"/>
          <p:cNvSpPr>
            <a:spLocks noChangeArrowheads="1"/>
          </p:cNvSpPr>
          <p:nvPr/>
        </p:nvSpPr>
        <p:spPr bwMode="auto">
          <a:xfrm>
            <a:off x="838200" y="0"/>
            <a:ext cx="7772400" cy="1143000"/>
          </a:xfrm>
          <a:prstGeom prst="rect">
            <a:avLst/>
          </a:prstGeom>
          <a:noFill/>
          <a:ln w="9525">
            <a:noFill/>
            <a:miter lim="800000"/>
            <a:headEnd/>
            <a:tailEnd/>
          </a:ln>
        </p:spPr>
        <p:txBody>
          <a:bodyPr anchor="ctr"/>
          <a:lstStyle/>
          <a:p>
            <a:pPr algn="ctr"/>
            <a:r>
              <a:rPr lang="zh-CN" altLang="en-US" sz="3600" b="1">
                <a:solidFill>
                  <a:schemeClr val="tx2"/>
                </a:solidFill>
              </a:rPr>
              <a:t>质子梯度和</a:t>
            </a:r>
            <a:r>
              <a:rPr lang="en-US" altLang="zh-CN" sz="3600" b="1" i="1">
                <a:solidFill>
                  <a:schemeClr val="tx2"/>
                </a:solidFill>
              </a:rPr>
              <a:t>ATP</a:t>
            </a:r>
            <a:r>
              <a:rPr lang="zh-CN" altLang="en-US" sz="3600" b="1">
                <a:solidFill>
                  <a:schemeClr val="tx2"/>
                </a:solidFill>
              </a:rPr>
              <a:t>的相互转化及功能</a:t>
            </a:r>
            <a:endParaRPr lang="zh-CN" altLang="en-US" sz="4400">
              <a:solidFill>
                <a:schemeClr val="tx2"/>
              </a:solidFill>
            </a:endParaRPr>
          </a:p>
        </p:txBody>
      </p:sp>
      <p:sp>
        <p:nvSpPr>
          <p:cNvPr id="79876" name="Rectangle 6"/>
          <p:cNvSpPr>
            <a:spLocks noChangeArrowheads="1"/>
          </p:cNvSpPr>
          <p:nvPr/>
        </p:nvSpPr>
        <p:spPr bwMode="auto">
          <a:xfrm>
            <a:off x="685800" y="1466850"/>
            <a:ext cx="666750" cy="476250"/>
          </a:xfrm>
          <a:prstGeom prst="rect">
            <a:avLst/>
          </a:prstGeom>
          <a:solidFill>
            <a:srgbClr val="FFFF00"/>
          </a:solidFill>
          <a:ln w="762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800" b="1">
                <a:solidFill>
                  <a:srgbClr val="FF3300"/>
                </a:solidFill>
                <a:latin typeface="Times New Roman" pitchFamily="18" charset="0"/>
              </a:rPr>
              <a:t>光</a:t>
            </a:r>
            <a:endParaRPr kumimoji="1" lang="zh-CN" altLang="en-US" sz="3200" b="1">
              <a:latin typeface="Times New Roman" pitchFamily="18" charset="0"/>
            </a:endParaRPr>
          </a:p>
        </p:txBody>
      </p:sp>
      <p:sp>
        <p:nvSpPr>
          <p:cNvPr id="79877" name="Rectangle 7"/>
          <p:cNvSpPr>
            <a:spLocks noChangeArrowheads="1"/>
          </p:cNvSpPr>
          <p:nvPr/>
        </p:nvSpPr>
        <p:spPr bwMode="auto">
          <a:xfrm>
            <a:off x="4324350" y="1219200"/>
            <a:ext cx="1657350" cy="476250"/>
          </a:xfrm>
          <a:prstGeom prst="rect">
            <a:avLst/>
          </a:prstGeom>
          <a:solidFill>
            <a:srgbClr val="FFFF00"/>
          </a:solidFill>
          <a:ln w="76200">
            <a:solidFill>
              <a:srgbClr val="66FF33"/>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800" b="1">
                <a:solidFill>
                  <a:srgbClr val="3333CC"/>
                </a:solidFill>
                <a:latin typeface="Times New Roman" pitchFamily="18" charset="0"/>
              </a:rPr>
              <a:t>有机物</a:t>
            </a:r>
            <a:endParaRPr kumimoji="1" lang="zh-CN" altLang="en-US" sz="3200" b="1">
              <a:latin typeface="Times New Roman" pitchFamily="18" charset="0"/>
            </a:endParaRPr>
          </a:p>
        </p:txBody>
      </p:sp>
      <p:sp>
        <p:nvSpPr>
          <p:cNvPr id="79878" name="Rectangle 8"/>
          <p:cNvSpPr>
            <a:spLocks noChangeArrowheads="1"/>
          </p:cNvSpPr>
          <p:nvPr/>
        </p:nvSpPr>
        <p:spPr bwMode="auto">
          <a:xfrm>
            <a:off x="3752850" y="6248400"/>
            <a:ext cx="3048000" cy="400050"/>
          </a:xfrm>
          <a:prstGeom prst="rect">
            <a:avLst/>
          </a:prstGeom>
          <a:noFill/>
          <a:ln w="76200">
            <a:solidFill>
              <a:srgbClr val="66FF33"/>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底物水平的磷酸化</a:t>
            </a:r>
            <a:endParaRPr kumimoji="1" lang="zh-CN" altLang="en-US" sz="3200" b="1">
              <a:latin typeface="Times New Roman" pitchFamily="18" charset="0"/>
            </a:endParaRPr>
          </a:p>
        </p:txBody>
      </p:sp>
      <p:sp>
        <p:nvSpPr>
          <p:cNvPr id="79879" name="Oval 9"/>
          <p:cNvSpPr>
            <a:spLocks noChangeArrowheads="1"/>
          </p:cNvSpPr>
          <p:nvPr/>
        </p:nvSpPr>
        <p:spPr bwMode="auto">
          <a:xfrm>
            <a:off x="4552950" y="4762500"/>
            <a:ext cx="1162050" cy="838200"/>
          </a:xfrm>
          <a:prstGeom prst="ellipse">
            <a:avLst/>
          </a:prstGeom>
          <a:solidFill>
            <a:srgbClr val="FFFF00"/>
          </a:solidFill>
          <a:ln w="76200">
            <a:solidFill>
              <a:srgbClr val="FFFF00"/>
            </a:solidFill>
            <a:round/>
            <a:headEnd/>
            <a:tailEnd/>
          </a:ln>
        </p:spPr>
        <p:txBody>
          <a:bodyPr wrap="none" anchor="ctr"/>
          <a:lstStyle/>
          <a:p>
            <a:pPr algn="ctr">
              <a:spcBef>
                <a:spcPct val="20000"/>
              </a:spcBef>
              <a:buClr>
                <a:schemeClr val="bg2"/>
              </a:buClr>
              <a:buFont typeface="Monotype Sorts" pitchFamily="2" charset="2"/>
              <a:buNone/>
            </a:pPr>
            <a:r>
              <a:rPr kumimoji="1" lang="en-US" altLang="zh-CN" sz="3200" b="1">
                <a:solidFill>
                  <a:srgbClr val="FF3300"/>
                </a:solidFill>
                <a:latin typeface="Times New Roman" pitchFamily="18" charset="0"/>
              </a:rPr>
              <a:t>ATP</a:t>
            </a:r>
            <a:endParaRPr kumimoji="1" lang="en-US" altLang="zh-CN" sz="3200" b="1">
              <a:latin typeface="Times New Roman" pitchFamily="18" charset="0"/>
            </a:endParaRPr>
          </a:p>
        </p:txBody>
      </p:sp>
      <p:sp>
        <p:nvSpPr>
          <p:cNvPr id="79880" name="Oval 10"/>
          <p:cNvSpPr>
            <a:spLocks noChangeArrowheads="1"/>
          </p:cNvSpPr>
          <p:nvPr/>
        </p:nvSpPr>
        <p:spPr bwMode="auto">
          <a:xfrm>
            <a:off x="4476750" y="3124200"/>
            <a:ext cx="1219200" cy="1200150"/>
          </a:xfrm>
          <a:prstGeom prst="ellipse">
            <a:avLst/>
          </a:prstGeom>
          <a:solidFill>
            <a:srgbClr val="FFFF00"/>
          </a:solidFill>
          <a:ln w="76200">
            <a:solidFill>
              <a:srgbClr val="FF3300"/>
            </a:solidFill>
            <a:round/>
            <a:headEnd/>
            <a:tailEnd/>
          </a:ln>
        </p:spPr>
        <p:txBody>
          <a:bodyPr wrap="none" anchor="ctr"/>
          <a:lstStyle/>
          <a:p>
            <a:pPr algn="ctr">
              <a:spcBef>
                <a:spcPct val="20000"/>
              </a:spcBef>
              <a:buClr>
                <a:schemeClr val="bg2"/>
              </a:buClr>
              <a:buFont typeface="Monotype Sorts" pitchFamily="2" charset="2"/>
              <a:buNone/>
            </a:pPr>
            <a:r>
              <a:rPr kumimoji="1" lang="zh-CN" altLang="en-US" sz="2400" b="1">
                <a:latin typeface="Times New Roman" pitchFamily="18" charset="0"/>
              </a:rPr>
              <a:t>质子</a:t>
            </a:r>
          </a:p>
          <a:p>
            <a:pPr algn="ctr">
              <a:lnSpc>
                <a:spcPct val="80000"/>
              </a:lnSpc>
              <a:spcBef>
                <a:spcPct val="20000"/>
              </a:spcBef>
              <a:buClr>
                <a:schemeClr val="bg2"/>
              </a:buClr>
              <a:buFont typeface="Monotype Sorts" pitchFamily="2" charset="2"/>
              <a:buNone/>
            </a:pPr>
            <a:r>
              <a:rPr kumimoji="1" lang="zh-CN" altLang="en-US" sz="2400" b="1">
                <a:latin typeface="Times New Roman" pitchFamily="18" charset="0"/>
              </a:rPr>
              <a:t> 梯度差</a:t>
            </a:r>
            <a:endParaRPr kumimoji="1" lang="zh-CN" altLang="en-US" sz="3200" b="1">
              <a:latin typeface="Times New Roman" pitchFamily="18" charset="0"/>
            </a:endParaRPr>
          </a:p>
        </p:txBody>
      </p:sp>
      <p:sp>
        <p:nvSpPr>
          <p:cNvPr id="79881" name="Rectangle 11"/>
          <p:cNvSpPr>
            <a:spLocks noChangeArrowheads="1"/>
          </p:cNvSpPr>
          <p:nvPr/>
        </p:nvSpPr>
        <p:spPr bwMode="auto">
          <a:xfrm>
            <a:off x="4000500" y="2228850"/>
            <a:ext cx="2171700" cy="476250"/>
          </a:xfrm>
          <a:prstGeom prst="rect">
            <a:avLst/>
          </a:prstGeom>
          <a:solidFill>
            <a:srgbClr val="FFFF00"/>
          </a:solidFill>
          <a:ln w="762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800" b="1">
                <a:latin typeface="Times New Roman" pitchFamily="18" charset="0"/>
              </a:rPr>
              <a:t>呼吸链</a:t>
            </a:r>
            <a:endParaRPr kumimoji="1" lang="zh-CN" altLang="en-US" sz="3200" b="1">
              <a:latin typeface="Times New Roman" pitchFamily="18" charset="0"/>
            </a:endParaRPr>
          </a:p>
        </p:txBody>
      </p:sp>
      <p:sp>
        <p:nvSpPr>
          <p:cNvPr id="79882" name="Rectangle 12"/>
          <p:cNvSpPr>
            <a:spLocks noChangeArrowheads="1"/>
          </p:cNvSpPr>
          <p:nvPr/>
        </p:nvSpPr>
        <p:spPr bwMode="auto">
          <a:xfrm>
            <a:off x="361950" y="2343150"/>
            <a:ext cx="1428750" cy="533400"/>
          </a:xfrm>
          <a:prstGeom prst="rect">
            <a:avLst/>
          </a:prstGeom>
          <a:solidFill>
            <a:srgbClr val="FFFF00"/>
          </a:solidFill>
          <a:ln w="76200">
            <a:solidFill>
              <a:srgbClr val="FF3300"/>
            </a:solidFill>
            <a:miter lim="800000"/>
            <a:headEnd/>
            <a:tailEnd/>
          </a:ln>
        </p:spPr>
        <p:txBody>
          <a:bodyPr wrap="none" anchor="ctr"/>
          <a:lstStyle/>
          <a:p>
            <a:pPr algn="ctr">
              <a:spcBef>
                <a:spcPct val="20000"/>
              </a:spcBef>
              <a:buClr>
                <a:schemeClr val="bg2"/>
              </a:buClr>
              <a:buFont typeface="Monotype Sorts" pitchFamily="2" charset="2"/>
              <a:buNone/>
            </a:pPr>
            <a:r>
              <a:rPr kumimoji="1" lang="zh-CN" altLang="en-US" sz="2800" b="1">
                <a:latin typeface="Times New Roman" pitchFamily="18" charset="0"/>
              </a:rPr>
              <a:t>菌紫质</a:t>
            </a:r>
            <a:endParaRPr kumimoji="1" lang="zh-CN" altLang="en-US" sz="3200" b="1">
              <a:latin typeface="Times New Roman" pitchFamily="18" charset="0"/>
            </a:endParaRPr>
          </a:p>
        </p:txBody>
      </p:sp>
      <p:sp>
        <p:nvSpPr>
          <p:cNvPr id="79883" name="Rectangle 13"/>
          <p:cNvSpPr>
            <a:spLocks noChangeArrowheads="1"/>
          </p:cNvSpPr>
          <p:nvPr/>
        </p:nvSpPr>
        <p:spPr bwMode="auto">
          <a:xfrm>
            <a:off x="1771650" y="3200400"/>
            <a:ext cx="1257300" cy="2686050"/>
          </a:xfrm>
          <a:prstGeom prst="rect">
            <a:avLst/>
          </a:prstGeom>
          <a:noFill/>
          <a:ln w="9525">
            <a:noFill/>
            <a:miter lim="800000"/>
            <a:headEnd/>
            <a:tailEnd/>
          </a:ln>
        </p:spPr>
        <p:txBody>
          <a:bodyPr wrap="none" anchor="ctr"/>
          <a:lstStyle/>
          <a:p>
            <a:pPr algn="ctr">
              <a:lnSpc>
                <a:spcPct val="140000"/>
              </a:lnSpc>
              <a:spcBef>
                <a:spcPct val="20000"/>
              </a:spcBef>
              <a:buClr>
                <a:schemeClr val="bg2"/>
              </a:buClr>
              <a:buFont typeface="Monotype Sorts" pitchFamily="2" charset="2"/>
              <a:buNone/>
            </a:pPr>
            <a:r>
              <a:rPr kumimoji="1" lang="zh-CN" altLang="en-US" sz="2400" b="1">
                <a:latin typeface="Times New Roman" pitchFamily="18" charset="0"/>
              </a:rPr>
              <a:t>转氨酶</a:t>
            </a:r>
          </a:p>
          <a:p>
            <a:pPr algn="ctr">
              <a:lnSpc>
                <a:spcPct val="140000"/>
              </a:lnSpc>
              <a:spcBef>
                <a:spcPct val="20000"/>
              </a:spcBef>
              <a:buClr>
                <a:schemeClr val="bg2"/>
              </a:buClr>
              <a:buFont typeface="Monotype Sorts" pitchFamily="2" charset="2"/>
              <a:buNone/>
            </a:pPr>
            <a:r>
              <a:rPr kumimoji="1" lang="zh-CN" altLang="en-US" sz="2400" b="1">
                <a:latin typeface="Times New Roman" pitchFamily="18" charset="0"/>
              </a:rPr>
              <a:t>热功</a:t>
            </a:r>
          </a:p>
          <a:p>
            <a:pPr algn="ctr">
              <a:lnSpc>
                <a:spcPct val="140000"/>
              </a:lnSpc>
              <a:spcBef>
                <a:spcPct val="20000"/>
              </a:spcBef>
              <a:buClr>
                <a:schemeClr val="bg2"/>
              </a:buClr>
              <a:buFont typeface="Monotype Sorts" pitchFamily="2" charset="2"/>
              <a:buNone/>
            </a:pPr>
            <a:r>
              <a:rPr kumimoji="1" lang="zh-CN" altLang="en-US" sz="2400" b="1">
                <a:latin typeface="Times New Roman" pitchFamily="18" charset="0"/>
              </a:rPr>
              <a:t>放电</a:t>
            </a:r>
          </a:p>
          <a:p>
            <a:pPr algn="ctr">
              <a:lnSpc>
                <a:spcPct val="140000"/>
              </a:lnSpc>
              <a:spcBef>
                <a:spcPct val="20000"/>
              </a:spcBef>
              <a:buClr>
                <a:schemeClr val="bg2"/>
              </a:buClr>
              <a:buFont typeface="Monotype Sorts" pitchFamily="2" charset="2"/>
              <a:buNone/>
            </a:pPr>
            <a:r>
              <a:rPr kumimoji="1" lang="zh-CN" altLang="en-US" sz="2400" b="1">
                <a:latin typeface="Times New Roman" pitchFamily="18" charset="0"/>
              </a:rPr>
              <a:t>机械功</a:t>
            </a:r>
          </a:p>
          <a:p>
            <a:pPr algn="ctr">
              <a:lnSpc>
                <a:spcPct val="140000"/>
              </a:lnSpc>
              <a:spcBef>
                <a:spcPct val="20000"/>
              </a:spcBef>
              <a:buClr>
                <a:schemeClr val="bg2"/>
              </a:buClr>
              <a:buFont typeface="Monotype Sorts" pitchFamily="2" charset="2"/>
              <a:buNone/>
            </a:pPr>
            <a:r>
              <a:rPr kumimoji="1" lang="zh-CN" altLang="en-US" sz="2400" b="1">
                <a:latin typeface="Times New Roman" pitchFamily="18" charset="0"/>
              </a:rPr>
              <a:t>热功</a:t>
            </a:r>
            <a:endParaRPr kumimoji="1" lang="zh-CN" altLang="en-US" sz="3200" b="1">
              <a:latin typeface="Times New Roman" pitchFamily="18" charset="0"/>
            </a:endParaRPr>
          </a:p>
        </p:txBody>
      </p:sp>
      <p:sp>
        <p:nvSpPr>
          <p:cNvPr id="79884" name="Rectangle 14"/>
          <p:cNvSpPr>
            <a:spLocks noChangeArrowheads="1"/>
          </p:cNvSpPr>
          <p:nvPr/>
        </p:nvSpPr>
        <p:spPr bwMode="auto">
          <a:xfrm>
            <a:off x="7391400" y="3181350"/>
            <a:ext cx="1162050" cy="2724150"/>
          </a:xfrm>
          <a:prstGeom prst="rect">
            <a:avLst/>
          </a:prstGeom>
          <a:noFill/>
          <a:ln w="9525">
            <a:noFill/>
            <a:miter lim="800000"/>
            <a:headEnd/>
            <a:tailEnd/>
          </a:ln>
        </p:spPr>
        <p:txBody>
          <a:bodyPr wrap="none" anchor="ctr"/>
          <a:lstStyle/>
          <a:p>
            <a:pPr algn="ctr">
              <a:lnSpc>
                <a:spcPct val="130000"/>
              </a:lnSpc>
              <a:spcBef>
                <a:spcPct val="20000"/>
              </a:spcBef>
              <a:buClr>
                <a:schemeClr val="bg2"/>
              </a:buClr>
              <a:buFont typeface="Monotype Sorts" pitchFamily="2" charset="2"/>
              <a:buNone/>
            </a:pPr>
            <a:r>
              <a:rPr kumimoji="1" lang="zh-CN" altLang="en-US" sz="2400" b="1">
                <a:latin typeface="Times New Roman" pitchFamily="18" charset="0"/>
              </a:rPr>
              <a:t>机械功</a:t>
            </a:r>
          </a:p>
          <a:p>
            <a:pPr algn="ctr">
              <a:lnSpc>
                <a:spcPct val="130000"/>
              </a:lnSpc>
              <a:spcBef>
                <a:spcPct val="20000"/>
              </a:spcBef>
              <a:buClr>
                <a:schemeClr val="bg2"/>
              </a:buClr>
              <a:buFont typeface="Monotype Sorts" pitchFamily="2" charset="2"/>
              <a:buNone/>
            </a:pPr>
            <a:r>
              <a:rPr kumimoji="1" lang="zh-CN" altLang="en-US" sz="2400" b="1">
                <a:latin typeface="Times New Roman" pitchFamily="18" charset="0"/>
              </a:rPr>
              <a:t>渗透功</a:t>
            </a:r>
          </a:p>
          <a:p>
            <a:pPr algn="ctr">
              <a:lnSpc>
                <a:spcPct val="130000"/>
              </a:lnSpc>
              <a:spcBef>
                <a:spcPct val="20000"/>
              </a:spcBef>
              <a:buClr>
                <a:schemeClr val="bg2"/>
              </a:buClr>
              <a:buFont typeface="Monotype Sorts" pitchFamily="2" charset="2"/>
              <a:buNone/>
            </a:pPr>
            <a:r>
              <a:rPr kumimoji="1" lang="zh-CN" altLang="en-US" sz="2400" b="1">
                <a:latin typeface="Times New Roman" pitchFamily="18" charset="0"/>
              </a:rPr>
              <a:t>生物发先</a:t>
            </a:r>
          </a:p>
          <a:p>
            <a:pPr algn="ctr">
              <a:lnSpc>
                <a:spcPct val="130000"/>
              </a:lnSpc>
              <a:spcBef>
                <a:spcPct val="20000"/>
              </a:spcBef>
              <a:buClr>
                <a:schemeClr val="bg2"/>
              </a:buClr>
              <a:buFont typeface="Monotype Sorts" pitchFamily="2" charset="2"/>
              <a:buNone/>
            </a:pPr>
            <a:r>
              <a:rPr kumimoji="1" lang="zh-CN" altLang="en-US" sz="2400" b="1">
                <a:latin typeface="Times New Roman" pitchFamily="18" charset="0"/>
              </a:rPr>
              <a:t>化学功</a:t>
            </a:r>
          </a:p>
          <a:p>
            <a:pPr algn="ctr">
              <a:lnSpc>
                <a:spcPct val="130000"/>
              </a:lnSpc>
              <a:spcBef>
                <a:spcPct val="20000"/>
              </a:spcBef>
              <a:buClr>
                <a:schemeClr val="bg2"/>
              </a:buClr>
              <a:buFont typeface="Monotype Sorts" pitchFamily="2" charset="2"/>
              <a:buNone/>
            </a:pPr>
            <a:r>
              <a:rPr kumimoji="1" lang="zh-CN" altLang="en-US" sz="2400" b="1">
                <a:latin typeface="Times New Roman" pitchFamily="18" charset="0"/>
              </a:rPr>
              <a:t>渗透功</a:t>
            </a:r>
            <a:endParaRPr kumimoji="1" lang="zh-CN" altLang="en-US" sz="3200" b="1">
              <a:latin typeface="Times New Roman" pitchFamily="18" charset="0"/>
            </a:endParaRPr>
          </a:p>
        </p:txBody>
      </p:sp>
      <p:sp>
        <p:nvSpPr>
          <p:cNvPr id="79885" name="Line 15"/>
          <p:cNvSpPr>
            <a:spLocks noChangeShapeType="1"/>
          </p:cNvSpPr>
          <p:nvPr/>
        </p:nvSpPr>
        <p:spPr bwMode="auto">
          <a:xfrm>
            <a:off x="5124450" y="1714500"/>
            <a:ext cx="0" cy="49530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86" name="Line 16"/>
          <p:cNvSpPr>
            <a:spLocks noChangeShapeType="1"/>
          </p:cNvSpPr>
          <p:nvPr/>
        </p:nvSpPr>
        <p:spPr bwMode="auto">
          <a:xfrm>
            <a:off x="5124450" y="2743200"/>
            <a:ext cx="0" cy="34290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87" name="Line 17"/>
          <p:cNvSpPr>
            <a:spLocks noChangeShapeType="1"/>
          </p:cNvSpPr>
          <p:nvPr/>
        </p:nvSpPr>
        <p:spPr bwMode="auto">
          <a:xfrm flipV="1">
            <a:off x="5105400" y="4286250"/>
            <a:ext cx="0" cy="400050"/>
          </a:xfrm>
          <a:prstGeom prst="line">
            <a:avLst/>
          </a:prstGeom>
          <a:noFill/>
          <a:ln w="38100">
            <a:solidFill>
              <a:srgbClr val="3333CC"/>
            </a:solidFill>
            <a:round/>
            <a:headEnd type="triangle" w="med" len="med"/>
            <a:tailEnd type="triangle" w="med" len="med"/>
          </a:ln>
        </p:spPr>
        <p:txBody>
          <a:bodyPr wrap="none" anchor="ctr"/>
          <a:lstStyle/>
          <a:p>
            <a:endParaRPr lang="zh-CN" altLang="en-US"/>
          </a:p>
        </p:txBody>
      </p:sp>
      <p:sp>
        <p:nvSpPr>
          <p:cNvPr id="79888" name="Line 18"/>
          <p:cNvSpPr>
            <a:spLocks noChangeShapeType="1"/>
          </p:cNvSpPr>
          <p:nvPr/>
        </p:nvSpPr>
        <p:spPr bwMode="auto">
          <a:xfrm>
            <a:off x="5124450" y="5676900"/>
            <a:ext cx="0" cy="609600"/>
          </a:xfrm>
          <a:prstGeom prst="line">
            <a:avLst/>
          </a:prstGeom>
          <a:noFill/>
          <a:ln w="38100" cmpd="dbl">
            <a:solidFill>
              <a:srgbClr val="3333CC"/>
            </a:solidFill>
            <a:round/>
            <a:headEnd type="triangle" w="med" len="med"/>
            <a:tailEnd type="triangle" w="med" len="med"/>
          </a:ln>
        </p:spPr>
        <p:txBody>
          <a:bodyPr wrap="none" anchor="ctr"/>
          <a:lstStyle/>
          <a:p>
            <a:endParaRPr lang="zh-CN" altLang="en-US"/>
          </a:p>
        </p:txBody>
      </p:sp>
      <p:sp>
        <p:nvSpPr>
          <p:cNvPr id="79889" name="Line 19"/>
          <p:cNvSpPr>
            <a:spLocks noChangeShapeType="1"/>
          </p:cNvSpPr>
          <p:nvPr/>
        </p:nvSpPr>
        <p:spPr bwMode="auto">
          <a:xfrm>
            <a:off x="1371600" y="1695450"/>
            <a:ext cx="2647950" cy="70485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90" name="Line 20"/>
          <p:cNvSpPr>
            <a:spLocks noChangeShapeType="1"/>
          </p:cNvSpPr>
          <p:nvPr/>
        </p:nvSpPr>
        <p:spPr bwMode="auto">
          <a:xfrm>
            <a:off x="1828800" y="2609850"/>
            <a:ext cx="2743200" cy="81915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91" name="Line 21"/>
          <p:cNvSpPr>
            <a:spLocks noChangeShapeType="1"/>
          </p:cNvSpPr>
          <p:nvPr/>
        </p:nvSpPr>
        <p:spPr bwMode="auto">
          <a:xfrm>
            <a:off x="5638800" y="3429000"/>
            <a:ext cx="1866900" cy="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92" name="Line 22"/>
          <p:cNvSpPr>
            <a:spLocks noChangeShapeType="1"/>
          </p:cNvSpPr>
          <p:nvPr/>
        </p:nvSpPr>
        <p:spPr bwMode="auto">
          <a:xfrm>
            <a:off x="5753100" y="3752850"/>
            <a:ext cx="1714500" cy="304800"/>
          </a:xfrm>
          <a:prstGeom prst="line">
            <a:avLst/>
          </a:prstGeom>
          <a:noFill/>
          <a:ln w="38100">
            <a:solidFill>
              <a:srgbClr val="3333CC"/>
            </a:solidFill>
            <a:round/>
            <a:headEnd type="triangle" w="med" len="med"/>
            <a:tailEnd type="triangle" w="med" len="med"/>
          </a:ln>
        </p:spPr>
        <p:txBody>
          <a:bodyPr wrap="none" anchor="ctr"/>
          <a:lstStyle/>
          <a:p>
            <a:endParaRPr lang="zh-CN" altLang="en-US"/>
          </a:p>
        </p:txBody>
      </p:sp>
      <p:sp>
        <p:nvSpPr>
          <p:cNvPr id="79893" name="Line 23"/>
          <p:cNvSpPr>
            <a:spLocks noChangeShapeType="1"/>
          </p:cNvSpPr>
          <p:nvPr/>
        </p:nvSpPr>
        <p:spPr bwMode="auto">
          <a:xfrm>
            <a:off x="971550" y="1924050"/>
            <a:ext cx="0" cy="41910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94" name="Line 24"/>
          <p:cNvSpPr>
            <a:spLocks noChangeShapeType="1"/>
          </p:cNvSpPr>
          <p:nvPr/>
        </p:nvSpPr>
        <p:spPr bwMode="auto">
          <a:xfrm>
            <a:off x="2876550" y="3429000"/>
            <a:ext cx="1695450" cy="0"/>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79895" name="Line 25"/>
          <p:cNvSpPr>
            <a:spLocks noChangeShapeType="1"/>
          </p:cNvSpPr>
          <p:nvPr/>
        </p:nvSpPr>
        <p:spPr bwMode="auto">
          <a:xfrm flipV="1">
            <a:off x="2724150" y="3714750"/>
            <a:ext cx="1847850" cy="323850"/>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79896" name="Line 26"/>
          <p:cNvSpPr>
            <a:spLocks noChangeShapeType="1"/>
          </p:cNvSpPr>
          <p:nvPr/>
        </p:nvSpPr>
        <p:spPr bwMode="auto">
          <a:xfrm>
            <a:off x="5810250" y="5162550"/>
            <a:ext cx="1733550" cy="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897" name="Line 27"/>
          <p:cNvSpPr>
            <a:spLocks noChangeShapeType="1"/>
          </p:cNvSpPr>
          <p:nvPr/>
        </p:nvSpPr>
        <p:spPr bwMode="auto">
          <a:xfrm>
            <a:off x="2876550" y="5200650"/>
            <a:ext cx="1695450" cy="0"/>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79898" name="Line 28"/>
          <p:cNvSpPr>
            <a:spLocks noChangeShapeType="1"/>
          </p:cNvSpPr>
          <p:nvPr/>
        </p:nvSpPr>
        <p:spPr bwMode="auto">
          <a:xfrm>
            <a:off x="2743200" y="4629150"/>
            <a:ext cx="1828800" cy="361950"/>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79899" name="Line 29"/>
          <p:cNvSpPr>
            <a:spLocks noChangeShapeType="1"/>
          </p:cNvSpPr>
          <p:nvPr/>
        </p:nvSpPr>
        <p:spPr bwMode="auto">
          <a:xfrm flipV="1">
            <a:off x="2724150" y="5429250"/>
            <a:ext cx="1847850" cy="400050"/>
          </a:xfrm>
          <a:prstGeom prst="line">
            <a:avLst/>
          </a:prstGeom>
          <a:noFill/>
          <a:ln w="38100">
            <a:solidFill>
              <a:srgbClr val="3333CC"/>
            </a:solidFill>
            <a:round/>
            <a:headEnd type="triangle" w="med" len="med"/>
            <a:tailEnd/>
          </a:ln>
        </p:spPr>
        <p:txBody>
          <a:bodyPr wrap="none" anchor="ctr"/>
          <a:lstStyle/>
          <a:p>
            <a:endParaRPr lang="zh-CN" altLang="en-US"/>
          </a:p>
        </p:txBody>
      </p:sp>
      <p:sp>
        <p:nvSpPr>
          <p:cNvPr id="79900" name="Line 30"/>
          <p:cNvSpPr>
            <a:spLocks noChangeShapeType="1"/>
          </p:cNvSpPr>
          <p:nvPr/>
        </p:nvSpPr>
        <p:spPr bwMode="auto">
          <a:xfrm flipV="1">
            <a:off x="5695950" y="4667250"/>
            <a:ext cx="1714500" cy="304800"/>
          </a:xfrm>
          <a:prstGeom prst="line">
            <a:avLst/>
          </a:prstGeom>
          <a:noFill/>
          <a:ln w="38100">
            <a:solidFill>
              <a:srgbClr val="3333CC"/>
            </a:solidFill>
            <a:round/>
            <a:headEnd/>
            <a:tailEnd type="triangle" w="med" len="med"/>
          </a:ln>
        </p:spPr>
        <p:txBody>
          <a:bodyPr wrap="none" anchor="ctr"/>
          <a:lstStyle/>
          <a:p>
            <a:endParaRPr lang="zh-CN" altLang="en-US"/>
          </a:p>
        </p:txBody>
      </p:sp>
      <p:sp>
        <p:nvSpPr>
          <p:cNvPr id="79901" name="Line 31"/>
          <p:cNvSpPr>
            <a:spLocks noChangeShapeType="1"/>
          </p:cNvSpPr>
          <p:nvPr/>
        </p:nvSpPr>
        <p:spPr bwMode="auto">
          <a:xfrm>
            <a:off x="5676900" y="5429250"/>
            <a:ext cx="1847850" cy="285750"/>
          </a:xfrm>
          <a:prstGeom prst="line">
            <a:avLst/>
          </a:prstGeom>
          <a:noFill/>
          <a:ln w="38100">
            <a:solidFill>
              <a:srgbClr val="3333CC"/>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ext Box 4"/>
          <p:cNvSpPr txBox="1">
            <a:spLocks noChangeArrowheads="1"/>
          </p:cNvSpPr>
          <p:nvPr/>
        </p:nvSpPr>
        <p:spPr bwMode="auto">
          <a:xfrm>
            <a:off x="468313" y="1557338"/>
            <a:ext cx="8218487" cy="831850"/>
          </a:xfrm>
          <a:prstGeom prst="rect">
            <a:avLst/>
          </a:prstGeom>
          <a:solidFill>
            <a:srgbClr val="0000FF"/>
          </a:solidFill>
          <a:ln w="9525">
            <a:solidFill>
              <a:srgbClr val="FF6600"/>
            </a:solidFill>
            <a:miter lim="800000"/>
            <a:headEnd/>
            <a:tailEnd/>
          </a:ln>
        </p:spPr>
        <p:txBody>
          <a:bodyPr>
            <a:spAutoFit/>
          </a:bodyPr>
          <a:lstStyle/>
          <a:p>
            <a:r>
              <a:rPr lang="zh-CN" altLang="en-US" sz="2400" b="1">
                <a:solidFill>
                  <a:srgbClr val="FFFF00"/>
                </a:solidFill>
              </a:rPr>
              <a:t>无氧呼吸</a:t>
            </a:r>
            <a:r>
              <a:rPr lang="zh-CN" altLang="en-US" sz="2400" b="1">
                <a:solidFill>
                  <a:schemeClr val="bg1"/>
                </a:solidFill>
              </a:rPr>
              <a:t>：指一类呼吸链末端的氢受体为外源无机氧化物（少数为有机氧化物）的生物氧化。</a:t>
            </a:r>
          </a:p>
        </p:txBody>
      </p:sp>
      <p:sp>
        <p:nvSpPr>
          <p:cNvPr id="77829" name="Text Box 5"/>
          <p:cNvSpPr txBox="1">
            <a:spLocks noChangeArrowheads="1"/>
          </p:cNvSpPr>
          <p:nvPr/>
        </p:nvSpPr>
        <p:spPr bwMode="auto">
          <a:xfrm>
            <a:off x="468313" y="2997200"/>
            <a:ext cx="8318500" cy="1196975"/>
          </a:xfrm>
          <a:prstGeom prst="rect">
            <a:avLst/>
          </a:prstGeom>
          <a:solidFill>
            <a:srgbClr val="0000FF"/>
          </a:solidFill>
          <a:ln w="9525">
            <a:solidFill>
              <a:srgbClr val="FF0000"/>
            </a:solidFill>
            <a:miter lim="800000"/>
            <a:headEnd/>
            <a:tailEnd/>
          </a:ln>
        </p:spPr>
        <p:txBody>
          <a:bodyPr>
            <a:spAutoFit/>
          </a:bodyPr>
          <a:lstStyle/>
          <a:p>
            <a:r>
              <a:rPr kumimoji="1" lang="zh-CN" altLang="en-US" sz="2400" b="1">
                <a:solidFill>
                  <a:srgbClr val="FFFF00"/>
                </a:solidFill>
              </a:rPr>
              <a:t>特点</a:t>
            </a:r>
            <a:r>
              <a:rPr kumimoji="1" lang="zh-CN" altLang="en-US" sz="2400" b="1">
                <a:solidFill>
                  <a:schemeClr val="bg1"/>
                </a:solidFill>
              </a:rPr>
              <a:t>：底物按常规方式脱氢后，经部分呼吸链递氢，最终由氧化态的无机物（个别是有机物延胡索酸）受氢，并完成氧化磷酸化产能反应。</a:t>
            </a:r>
          </a:p>
        </p:txBody>
      </p:sp>
      <p:sp>
        <p:nvSpPr>
          <p:cNvPr id="77830" name="Text Box 6"/>
          <p:cNvSpPr txBox="1">
            <a:spLocks noChangeArrowheads="1"/>
          </p:cNvSpPr>
          <p:nvPr/>
        </p:nvSpPr>
        <p:spPr bwMode="auto">
          <a:xfrm>
            <a:off x="468313" y="4724400"/>
            <a:ext cx="8466137" cy="1152525"/>
          </a:xfrm>
          <a:prstGeom prst="rect">
            <a:avLst/>
          </a:prstGeom>
          <a:solidFill>
            <a:srgbClr val="0000FF"/>
          </a:solidFill>
          <a:ln w="9525">
            <a:solidFill>
              <a:schemeClr val="folHlink"/>
            </a:solidFill>
            <a:miter lim="800000"/>
            <a:headEnd/>
            <a:tailEnd/>
          </a:ln>
        </p:spPr>
        <p:txBody>
          <a:bodyPr wrap="none">
            <a:spAutoFit/>
          </a:bodyPr>
          <a:lstStyle/>
          <a:p>
            <a:pPr eaLnBrk="0" hangingPunct="0">
              <a:lnSpc>
                <a:spcPct val="144000"/>
              </a:lnSpc>
            </a:pPr>
            <a:r>
              <a:rPr lang="zh-CN" altLang="en-US" sz="2400" b="1">
                <a:solidFill>
                  <a:schemeClr val="bg1"/>
                </a:solidFill>
                <a:latin typeface="Times New Roman" pitchFamily="18" charset="0"/>
              </a:rPr>
              <a:t>由于部分能量随电子转移传给最终电子受体，所以生成的能量</a:t>
            </a:r>
          </a:p>
          <a:p>
            <a:pPr eaLnBrk="0" hangingPunct="0">
              <a:lnSpc>
                <a:spcPct val="144000"/>
              </a:lnSpc>
            </a:pPr>
            <a:r>
              <a:rPr lang="zh-CN" altLang="en-US" sz="2400" b="1">
                <a:solidFill>
                  <a:schemeClr val="bg1"/>
                </a:solidFill>
                <a:latin typeface="Times New Roman" pitchFamily="18" charset="0"/>
              </a:rPr>
              <a:t>不如有氧呼吸产生的多。</a:t>
            </a:r>
            <a:endParaRPr lang="zh-CN" altLang="en-US" sz="2800" b="1">
              <a:solidFill>
                <a:schemeClr val="bg1"/>
              </a:solidFill>
              <a:latin typeface="Times New Roman" pitchFamily="18" charset="0"/>
            </a:endParaRPr>
          </a:p>
        </p:txBody>
      </p:sp>
      <p:sp>
        <p:nvSpPr>
          <p:cNvPr id="77831" name="Text Box 7"/>
          <p:cNvSpPr txBox="1">
            <a:spLocks noChangeArrowheads="1"/>
          </p:cNvSpPr>
          <p:nvPr/>
        </p:nvSpPr>
        <p:spPr bwMode="auto">
          <a:xfrm>
            <a:off x="395288" y="549275"/>
            <a:ext cx="5589587"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2</a:t>
            </a:r>
            <a:r>
              <a:rPr lang="zh-CN" altLang="en-US" sz="2400" b="1">
                <a:solidFill>
                  <a:schemeClr val="bg1"/>
                </a:solidFill>
                <a:latin typeface="Times New Roman" pitchFamily="18" charset="0"/>
              </a:rPr>
              <a:t>、</a:t>
            </a:r>
            <a:r>
              <a:rPr lang="zh-CN" altLang="en-US" sz="2400" b="1">
                <a:solidFill>
                  <a:schemeClr val="bg1"/>
                </a:solidFill>
              </a:rPr>
              <a:t>无氧呼吸（</a:t>
            </a:r>
            <a:r>
              <a:rPr lang="en-US" altLang="zh-CN" sz="2400" b="1">
                <a:solidFill>
                  <a:schemeClr val="bg1"/>
                </a:solidFill>
              </a:rPr>
              <a:t>anaerobic respiration</a:t>
            </a:r>
            <a:r>
              <a:rPr lang="zh-CN" altLang="en-US" sz="2400" b="1">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31"/>
                                        </p:tgtEl>
                                        <p:attrNameLst>
                                          <p:attrName>style.visibility</p:attrName>
                                        </p:attrNameLst>
                                      </p:cBhvr>
                                      <p:to>
                                        <p:strVal val="visible"/>
                                      </p:to>
                                    </p:set>
                                    <p:anim calcmode="lin" valueType="num">
                                      <p:cBhvr additive="base">
                                        <p:cTn id="7" dur="500" fill="hold"/>
                                        <p:tgtEl>
                                          <p:spTgt spid="77831"/>
                                        </p:tgtEl>
                                        <p:attrNameLst>
                                          <p:attrName>ppt_x</p:attrName>
                                        </p:attrNameLst>
                                      </p:cBhvr>
                                      <p:tavLst>
                                        <p:tav tm="0">
                                          <p:val>
                                            <p:strVal val="0-#ppt_w/2"/>
                                          </p:val>
                                        </p:tav>
                                        <p:tav tm="100000">
                                          <p:val>
                                            <p:strVal val="#ppt_x"/>
                                          </p:val>
                                        </p:tav>
                                      </p:tavLst>
                                    </p:anim>
                                    <p:anim calcmode="lin" valueType="num">
                                      <p:cBhvr additive="base">
                                        <p:cTn id="8" dur="500" fill="hold"/>
                                        <p:tgtEl>
                                          <p:spTgt spid="778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additive="base">
                                        <p:cTn id="13" dur="500" fill="hold"/>
                                        <p:tgtEl>
                                          <p:spTgt spid="77828"/>
                                        </p:tgtEl>
                                        <p:attrNameLst>
                                          <p:attrName>ppt_x</p:attrName>
                                        </p:attrNameLst>
                                      </p:cBhvr>
                                      <p:tavLst>
                                        <p:tav tm="0">
                                          <p:val>
                                            <p:strVal val="1+#ppt_w/2"/>
                                          </p:val>
                                        </p:tav>
                                        <p:tav tm="100000">
                                          <p:val>
                                            <p:strVal val="#ppt_x"/>
                                          </p:val>
                                        </p:tav>
                                      </p:tavLst>
                                    </p:anim>
                                    <p:anim calcmode="lin" valueType="num">
                                      <p:cBhvr additive="base">
                                        <p:cTn id="14" dur="500" fill="hold"/>
                                        <p:tgtEl>
                                          <p:spTgt spid="778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additive="base">
                                        <p:cTn id="19" dur="500" fill="hold"/>
                                        <p:tgtEl>
                                          <p:spTgt spid="77829"/>
                                        </p:tgtEl>
                                        <p:attrNameLst>
                                          <p:attrName>ppt_x</p:attrName>
                                        </p:attrNameLst>
                                      </p:cBhvr>
                                      <p:tavLst>
                                        <p:tav tm="0">
                                          <p:val>
                                            <p:strVal val="#ppt_x"/>
                                          </p:val>
                                        </p:tav>
                                        <p:tav tm="100000">
                                          <p:val>
                                            <p:strVal val="#ppt_x"/>
                                          </p:val>
                                        </p:tav>
                                      </p:tavLst>
                                    </p:anim>
                                    <p:anim calcmode="lin" valueType="num">
                                      <p:cBhvr additive="base">
                                        <p:cTn id="20" dur="500" fill="hold"/>
                                        <p:tgtEl>
                                          <p:spTgt spid="7782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830"/>
                                        </p:tgtEl>
                                        <p:attrNameLst>
                                          <p:attrName>style.visibility</p:attrName>
                                        </p:attrNameLst>
                                      </p:cBhvr>
                                      <p:to>
                                        <p:strVal val="visible"/>
                                      </p:to>
                                    </p:set>
                                    <p:anim calcmode="lin" valueType="num">
                                      <p:cBhvr additive="base">
                                        <p:cTn id="25" dur="500" fill="hold"/>
                                        <p:tgtEl>
                                          <p:spTgt spid="77830"/>
                                        </p:tgtEl>
                                        <p:attrNameLst>
                                          <p:attrName>ppt_x</p:attrName>
                                        </p:attrNameLst>
                                      </p:cBhvr>
                                      <p:tavLst>
                                        <p:tav tm="0">
                                          <p:val>
                                            <p:strVal val="0-#ppt_w/2"/>
                                          </p:val>
                                        </p:tav>
                                        <p:tav tm="100000">
                                          <p:val>
                                            <p:strVal val="#ppt_x"/>
                                          </p:val>
                                        </p:tav>
                                      </p:tavLst>
                                    </p:anim>
                                    <p:anim calcmode="lin" valueType="num">
                                      <p:cBhvr additive="base">
                                        <p:cTn id="26" dur="500" fill="hold"/>
                                        <p:tgtEl>
                                          <p:spTgt spid="778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nimBg="1"/>
      <p:bldP spid="77829" grpId="0" animBg="1"/>
      <p:bldP spid="77830" grpId="0" animBg="1"/>
      <p:bldP spid="7783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descr="b-f4"/>
          <p:cNvPicPr>
            <a:picLocks noChangeAspect="1" noChangeArrowheads="1"/>
          </p:cNvPicPr>
          <p:nvPr/>
        </p:nvPicPr>
        <p:blipFill>
          <a:blip r:embed="rId2" cstate="print"/>
          <a:srcRect/>
          <a:stretch>
            <a:fillRect/>
          </a:stretch>
        </p:blipFill>
        <p:spPr bwMode="auto">
          <a:xfrm>
            <a:off x="0" y="555625"/>
            <a:ext cx="9144000" cy="6302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无氧呼吸的种类"/>
          <p:cNvPicPr>
            <a:picLocks noChangeAspect="1" noChangeArrowheads="1"/>
          </p:cNvPicPr>
          <p:nvPr/>
        </p:nvPicPr>
        <p:blipFill>
          <a:blip r:embed="rId2" cstate="print"/>
          <a:srcRect/>
          <a:stretch>
            <a:fillRect/>
          </a:stretch>
        </p:blipFill>
        <p:spPr bwMode="auto">
          <a:xfrm>
            <a:off x="2484438" y="0"/>
            <a:ext cx="5913437" cy="6858000"/>
          </a:xfrm>
          <a:prstGeom prst="rect">
            <a:avLst/>
          </a:prstGeom>
          <a:noFill/>
          <a:ln w="9525">
            <a:noFill/>
            <a:miter lim="800000"/>
            <a:headEnd/>
            <a:tailEnd/>
          </a:ln>
        </p:spPr>
      </p:pic>
      <p:sp>
        <p:nvSpPr>
          <p:cNvPr id="82947" name="Text Box 5"/>
          <p:cNvSpPr txBox="1">
            <a:spLocks noChangeArrowheads="1"/>
          </p:cNvSpPr>
          <p:nvPr/>
        </p:nvSpPr>
        <p:spPr bwMode="auto">
          <a:xfrm>
            <a:off x="250825" y="404813"/>
            <a:ext cx="2484438" cy="466725"/>
          </a:xfrm>
          <a:prstGeom prst="rect">
            <a:avLst/>
          </a:prstGeom>
          <a:solidFill>
            <a:srgbClr val="008000"/>
          </a:solidFill>
          <a:ln w="9525">
            <a:solidFill>
              <a:srgbClr val="FF0000"/>
            </a:solidFill>
            <a:miter lim="800000"/>
            <a:headEnd/>
            <a:tailEnd/>
          </a:ln>
        </p:spPr>
        <p:txBody>
          <a:bodyPr>
            <a:spAutoFit/>
          </a:bodyPr>
          <a:lstStyle/>
          <a:p>
            <a:r>
              <a:rPr lang="zh-CN" altLang="en-US" sz="2400" b="1">
                <a:solidFill>
                  <a:schemeClr val="bg1"/>
                </a:solidFill>
              </a:rPr>
              <a:t>无氧呼吸种类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anim calcmode="lin" valueType="num">
                                      <p:cBhvr additive="base">
                                        <p:cTn id="7" dur="500" fill="hold"/>
                                        <p:tgtEl>
                                          <p:spTgt spid="79876"/>
                                        </p:tgtEl>
                                        <p:attrNameLst>
                                          <p:attrName>ppt_x</p:attrName>
                                        </p:attrNameLst>
                                      </p:cBhvr>
                                      <p:tavLst>
                                        <p:tav tm="0">
                                          <p:val>
                                            <p:strVal val="#ppt_x"/>
                                          </p:val>
                                        </p:tav>
                                        <p:tav tm="100000">
                                          <p:val>
                                            <p:strVal val="#ppt_x"/>
                                          </p:val>
                                        </p:tav>
                                      </p:tavLst>
                                    </p:anim>
                                    <p:anim calcmode="lin" valueType="num">
                                      <p:cBhvr additive="base">
                                        <p:cTn id="8" dur="500" fill="hold"/>
                                        <p:tgtEl>
                                          <p:spTgt spid="798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
          <p:cNvSpPr txBox="1">
            <a:spLocks noChangeArrowheads="1"/>
          </p:cNvSpPr>
          <p:nvPr/>
        </p:nvSpPr>
        <p:spPr bwMode="auto">
          <a:xfrm>
            <a:off x="468313" y="1125538"/>
            <a:ext cx="7986712" cy="831850"/>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硝酸盐呼吸：以硝酸盐作为最终电子受体的生物学过程，</a:t>
            </a:r>
          </a:p>
          <a:p>
            <a:r>
              <a:rPr lang="zh-CN" altLang="en-US" sz="2400" b="1">
                <a:latin typeface="Times New Roman" pitchFamily="18" charset="0"/>
              </a:rPr>
              <a:t>                        也称为硝酸盐的异化作用（</a:t>
            </a:r>
            <a:r>
              <a:rPr lang="en-US" altLang="zh-CN" sz="2400" b="1">
                <a:latin typeface="Times New Roman" pitchFamily="18" charset="0"/>
              </a:rPr>
              <a:t>Dissimilative</a:t>
            </a:r>
            <a:r>
              <a:rPr lang="zh-CN" altLang="en-US" sz="2400" b="1">
                <a:latin typeface="Times New Roman" pitchFamily="18" charset="0"/>
              </a:rPr>
              <a:t>）。</a:t>
            </a:r>
          </a:p>
        </p:txBody>
      </p:sp>
      <p:pic>
        <p:nvPicPr>
          <p:cNvPr id="80901" name="Picture 5"/>
          <p:cNvPicPr>
            <a:picLocks noChangeAspect="1" noChangeArrowheads="1"/>
          </p:cNvPicPr>
          <p:nvPr/>
        </p:nvPicPr>
        <p:blipFill>
          <a:blip r:embed="rId2" cstate="print"/>
          <a:srcRect/>
          <a:stretch>
            <a:fillRect/>
          </a:stretch>
        </p:blipFill>
        <p:spPr bwMode="auto">
          <a:xfrm>
            <a:off x="395288" y="2205038"/>
            <a:ext cx="8077200" cy="792162"/>
          </a:xfrm>
          <a:prstGeom prst="rect">
            <a:avLst/>
          </a:prstGeom>
          <a:noFill/>
          <a:ln w="9525">
            <a:noFill/>
            <a:miter lim="800000"/>
            <a:headEnd/>
            <a:tailEnd/>
          </a:ln>
        </p:spPr>
      </p:pic>
      <p:sp>
        <p:nvSpPr>
          <p:cNvPr id="80902" name="AutoShape 6"/>
          <p:cNvSpPr>
            <a:spLocks noChangeArrowheads="1"/>
          </p:cNvSpPr>
          <p:nvPr/>
        </p:nvSpPr>
        <p:spPr bwMode="auto">
          <a:xfrm>
            <a:off x="533400" y="3429000"/>
            <a:ext cx="1143000" cy="381000"/>
          </a:xfrm>
          <a:prstGeom prst="rightArrow">
            <a:avLst>
              <a:gd name="adj1" fmla="val 50000"/>
              <a:gd name="adj2" fmla="val 75000"/>
            </a:avLst>
          </a:prstGeom>
          <a:solidFill>
            <a:srgbClr val="00FF00"/>
          </a:solidFill>
          <a:ln w="9525">
            <a:noFill/>
            <a:miter lim="800000"/>
            <a:headEnd/>
            <a:tailEnd/>
          </a:ln>
        </p:spPr>
        <p:txBody>
          <a:bodyPr wrap="none" anchor="ctr">
            <a:spAutoFit/>
          </a:bodyPr>
          <a:lstStyle/>
          <a:p>
            <a:endParaRPr lang="zh-CN" altLang="en-US"/>
          </a:p>
        </p:txBody>
      </p:sp>
      <p:sp>
        <p:nvSpPr>
          <p:cNvPr id="80903" name="AutoShape 7"/>
          <p:cNvSpPr>
            <a:spLocks/>
          </p:cNvSpPr>
          <p:nvPr/>
        </p:nvSpPr>
        <p:spPr bwMode="auto">
          <a:xfrm>
            <a:off x="2057400" y="3200400"/>
            <a:ext cx="304800" cy="990600"/>
          </a:xfrm>
          <a:prstGeom prst="leftBrace">
            <a:avLst>
              <a:gd name="adj1" fmla="val 27083"/>
              <a:gd name="adj2" fmla="val 50000"/>
            </a:avLst>
          </a:prstGeom>
          <a:noFill/>
          <a:ln w="31750">
            <a:solidFill>
              <a:srgbClr val="FFFF00"/>
            </a:solidFill>
            <a:round/>
            <a:headEnd/>
            <a:tailEnd/>
          </a:ln>
        </p:spPr>
        <p:txBody>
          <a:bodyPr wrap="none" anchor="ctr">
            <a:spAutoFit/>
          </a:bodyPr>
          <a:lstStyle/>
          <a:p>
            <a:endParaRPr lang="zh-CN" altLang="en-US"/>
          </a:p>
        </p:txBody>
      </p:sp>
      <p:sp>
        <p:nvSpPr>
          <p:cNvPr id="80904" name="Text Box 8"/>
          <p:cNvSpPr txBox="1">
            <a:spLocks noChangeArrowheads="1"/>
          </p:cNvSpPr>
          <p:nvPr/>
        </p:nvSpPr>
        <p:spPr bwMode="auto">
          <a:xfrm>
            <a:off x="2574925" y="3089275"/>
            <a:ext cx="4625975" cy="457200"/>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只能接收</a:t>
            </a:r>
            <a:r>
              <a:rPr lang="en-US" altLang="zh-CN" sz="2400" b="1">
                <a:solidFill>
                  <a:schemeClr val="folHlink"/>
                </a:solidFill>
                <a:latin typeface="Times New Roman" pitchFamily="18" charset="0"/>
              </a:rPr>
              <a:t>2</a:t>
            </a:r>
            <a:r>
              <a:rPr lang="zh-CN" altLang="en-US" sz="2400" b="1">
                <a:solidFill>
                  <a:schemeClr val="folHlink"/>
                </a:solidFill>
                <a:latin typeface="Times New Roman" pitchFamily="18" charset="0"/>
              </a:rPr>
              <a:t>个电子，产能效率低；</a:t>
            </a:r>
            <a:endParaRPr lang="zh-CN" altLang="en-US" sz="2400" b="1">
              <a:latin typeface="Times New Roman" pitchFamily="18" charset="0"/>
            </a:endParaRPr>
          </a:p>
        </p:txBody>
      </p:sp>
      <p:sp>
        <p:nvSpPr>
          <p:cNvPr id="80905" name="Text Box 9"/>
          <p:cNvSpPr txBox="1">
            <a:spLocks noChangeArrowheads="1"/>
          </p:cNvSpPr>
          <p:nvPr/>
        </p:nvSpPr>
        <p:spPr bwMode="auto">
          <a:xfrm>
            <a:off x="2727325" y="3775075"/>
            <a:ext cx="2649538" cy="457200"/>
          </a:xfrm>
          <a:prstGeom prst="rect">
            <a:avLst/>
          </a:prstGeom>
          <a:noFill/>
          <a:ln w="9525">
            <a:noFill/>
            <a:miter lim="800000"/>
            <a:headEnd/>
            <a:tailEnd/>
          </a:ln>
        </p:spPr>
        <p:txBody>
          <a:bodyPr wrap="none">
            <a:spAutoFit/>
          </a:bodyPr>
          <a:lstStyle/>
          <a:p>
            <a:r>
              <a:rPr lang="en-US" altLang="zh-CN" sz="2400" b="1">
                <a:solidFill>
                  <a:schemeClr val="folHlink"/>
                </a:solidFill>
                <a:latin typeface="Times New Roman" pitchFamily="18" charset="0"/>
              </a:rPr>
              <a:t>NO</a:t>
            </a:r>
            <a:r>
              <a:rPr lang="en-US" altLang="zh-CN" sz="2400" b="1" baseline="-25000">
                <a:solidFill>
                  <a:schemeClr val="folHlink"/>
                </a:solidFill>
                <a:latin typeface="Times New Roman" pitchFamily="18" charset="0"/>
              </a:rPr>
              <a:t>2</a:t>
            </a:r>
            <a:r>
              <a:rPr lang="en-US" altLang="zh-CN" sz="2400" b="1" baseline="30000">
                <a:solidFill>
                  <a:schemeClr val="folHlink"/>
                </a:solidFill>
                <a:latin typeface="Times New Roman" pitchFamily="18" charset="0"/>
              </a:rPr>
              <a:t>-</a:t>
            </a:r>
            <a:r>
              <a:rPr lang="zh-CN" altLang="en-US" sz="2400" b="1">
                <a:solidFill>
                  <a:schemeClr val="folHlink"/>
                </a:solidFill>
                <a:latin typeface="Times New Roman" pitchFamily="18" charset="0"/>
              </a:rPr>
              <a:t>对细胞有毒；</a:t>
            </a:r>
            <a:endParaRPr lang="zh-CN" altLang="en-US" sz="2400" b="1">
              <a:latin typeface="Times New Roman" pitchFamily="18" charset="0"/>
            </a:endParaRPr>
          </a:p>
        </p:txBody>
      </p:sp>
      <p:sp>
        <p:nvSpPr>
          <p:cNvPr id="80906" name="Text Box 10"/>
          <p:cNvSpPr txBox="1">
            <a:spLocks noChangeArrowheads="1"/>
          </p:cNvSpPr>
          <p:nvPr/>
        </p:nvSpPr>
        <p:spPr bwMode="auto">
          <a:xfrm>
            <a:off x="92075" y="4495800"/>
            <a:ext cx="9109075" cy="466725"/>
          </a:xfrm>
          <a:prstGeom prst="rect">
            <a:avLst/>
          </a:prstGeom>
          <a:solidFill>
            <a:srgbClr val="0000FF"/>
          </a:solidFill>
          <a:ln w="9525">
            <a:solidFill>
              <a:srgbClr val="FF0000"/>
            </a:solidFill>
            <a:miter lim="800000"/>
            <a:headEnd/>
            <a:tailEnd/>
          </a:ln>
        </p:spPr>
        <p:txBody>
          <a:bodyPr wrap="none">
            <a:spAutoFit/>
          </a:bodyPr>
          <a:lstStyle/>
          <a:p>
            <a:r>
              <a:rPr lang="zh-CN" altLang="en-US" sz="2400" b="1">
                <a:solidFill>
                  <a:schemeClr val="bg1"/>
                </a:solidFill>
                <a:latin typeface="Times New Roman" pitchFamily="18" charset="0"/>
              </a:rPr>
              <a:t>有些菌可将</a:t>
            </a:r>
            <a:r>
              <a:rPr lang="en-US" altLang="zh-CN" sz="2400" b="1">
                <a:solidFill>
                  <a:schemeClr val="folHlink"/>
                </a:solidFill>
                <a:latin typeface="Times New Roman" pitchFamily="18" charset="0"/>
              </a:rPr>
              <a:t>NO</a:t>
            </a:r>
            <a:r>
              <a:rPr lang="en-US" altLang="zh-CN" sz="2400" b="1" baseline="-25000">
                <a:solidFill>
                  <a:schemeClr val="folHlink"/>
                </a:solidFill>
                <a:latin typeface="Times New Roman" pitchFamily="18" charset="0"/>
              </a:rPr>
              <a:t>2</a:t>
            </a:r>
            <a:r>
              <a:rPr lang="en-US" altLang="zh-CN" sz="2400" b="1" baseline="30000">
                <a:solidFill>
                  <a:schemeClr val="folHlink"/>
                </a:solidFill>
                <a:latin typeface="Times New Roman" pitchFamily="18" charset="0"/>
              </a:rPr>
              <a:t>-</a:t>
            </a:r>
            <a:r>
              <a:rPr lang="zh-CN" altLang="en-US" sz="2400" b="1">
                <a:solidFill>
                  <a:schemeClr val="bg1"/>
                </a:solidFill>
                <a:latin typeface="Times New Roman" pitchFamily="18" charset="0"/>
              </a:rPr>
              <a:t>进一步将其还原成</a:t>
            </a:r>
            <a:r>
              <a:rPr lang="en-US" altLang="zh-CN" sz="2400" b="1">
                <a:solidFill>
                  <a:schemeClr val="bg1"/>
                </a:solidFill>
                <a:latin typeface="Times New Roman" pitchFamily="18" charset="0"/>
              </a:rPr>
              <a:t>N</a:t>
            </a:r>
            <a:r>
              <a:rPr lang="en-US" altLang="zh-CN" sz="2400" b="1" baseline="-25000">
                <a:solidFill>
                  <a:schemeClr val="bg1"/>
                </a:solidFill>
                <a:latin typeface="Times New Roman" pitchFamily="18" charset="0"/>
              </a:rPr>
              <a:t>2</a:t>
            </a:r>
            <a:r>
              <a:rPr lang="zh-CN" altLang="en-US" sz="2400" b="1">
                <a:solidFill>
                  <a:schemeClr val="bg1"/>
                </a:solidFill>
                <a:latin typeface="Times New Roman" pitchFamily="18" charset="0"/>
              </a:rPr>
              <a:t>，这个过程称为反硝化作用</a:t>
            </a:r>
            <a:r>
              <a:rPr lang="zh-CN" altLang="en-US" sz="2400" b="1">
                <a:latin typeface="Times New Roman" pitchFamily="18" charset="0"/>
              </a:rPr>
              <a:t>：</a:t>
            </a:r>
          </a:p>
        </p:txBody>
      </p:sp>
      <p:pic>
        <p:nvPicPr>
          <p:cNvPr id="80907" name="Picture 11"/>
          <p:cNvPicPr>
            <a:picLocks noChangeAspect="1" noChangeArrowheads="1"/>
          </p:cNvPicPr>
          <p:nvPr/>
        </p:nvPicPr>
        <p:blipFill>
          <a:blip r:embed="rId3" cstate="print"/>
          <a:srcRect/>
          <a:stretch>
            <a:fillRect/>
          </a:stretch>
        </p:blipFill>
        <p:spPr bwMode="auto">
          <a:xfrm>
            <a:off x="457200" y="5105400"/>
            <a:ext cx="8458200" cy="657225"/>
          </a:xfrm>
          <a:prstGeom prst="rect">
            <a:avLst/>
          </a:prstGeom>
          <a:noFill/>
          <a:ln w="9525">
            <a:noFill/>
            <a:miter lim="800000"/>
            <a:headEnd/>
            <a:tailEnd/>
          </a:ln>
        </p:spPr>
      </p:pic>
      <p:pic>
        <p:nvPicPr>
          <p:cNvPr id="80908" name="Picture 12"/>
          <p:cNvPicPr>
            <a:picLocks noChangeAspect="1" noChangeArrowheads="1"/>
          </p:cNvPicPr>
          <p:nvPr/>
        </p:nvPicPr>
        <p:blipFill>
          <a:blip r:embed="rId4" cstate="print"/>
          <a:srcRect/>
          <a:stretch>
            <a:fillRect/>
          </a:stretch>
        </p:blipFill>
        <p:spPr bwMode="auto">
          <a:xfrm>
            <a:off x="457200" y="5943600"/>
            <a:ext cx="8382000" cy="839788"/>
          </a:xfrm>
          <a:prstGeom prst="rect">
            <a:avLst/>
          </a:prstGeom>
          <a:noFill/>
          <a:ln w="9525">
            <a:noFill/>
            <a:miter lim="800000"/>
            <a:headEnd/>
            <a:tailEnd/>
          </a:ln>
        </p:spPr>
      </p:pic>
      <p:sp>
        <p:nvSpPr>
          <p:cNvPr id="83979" name="Text Box 13"/>
          <p:cNvSpPr txBox="1">
            <a:spLocks noChangeArrowheads="1"/>
          </p:cNvSpPr>
          <p:nvPr/>
        </p:nvSpPr>
        <p:spPr bwMode="auto">
          <a:xfrm>
            <a:off x="7265988" y="188913"/>
            <a:ext cx="1878012"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2</a:t>
            </a:r>
            <a:r>
              <a:rPr lang="zh-CN" altLang="en-US" sz="2400" b="1">
                <a:solidFill>
                  <a:schemeClr val="bg1"/>
                </a:solidFill>
                <a:latin typeface="Times New Roman" pitchFamily="18" charset="0"/>
              </a:rPr>
              <a:t>、</a:t>
            </a:r>
            <a:r>
              <a:rPr lang="zh-CN" altLang="en-US" sz="2400" b="1">
                <a:solidFill>
                  <a:schemeClr val="bg1"/>
                </a:solidFill>
              </a:rPr>
              <a:t>无氧呼吸</a:t>
            </a:r>
          </a:p>
        </p:txBody>
      </p:sp>
      <p:sp>
        <p:nvSpPr>
          <p:cNvPr id="83980" name="Rectangle 14"/>
          <p:cNvSpPr>
            <a:spLocks noChangeArrowheads="1"/>
          </p:cNvSpPr>
          <p:nvPr/>
        </p:nvSpPr>
        <p:spPr bwMode="auto">
          <a:xfrm>
            <a:off x="179388" y="352425"/>
            <a:ext cx="5772150" cy="457200"/>
          </a:xfrm>
          <a:prstGeom prst="rect">
            <a:avLst/>
          </a:prstGeom>
          <a:noFill/>
          <a:ln w="9525">
            <a:noFill/>
            <a:miter lim="800000"/>
            <a:headEnd/>
            <a:tailEnd/>
          </a:ln>
        </p:spPr>
        <p:txBody>
          <a:bodyPr wrap="none">
            <a:spAutoFit/>
          </a:bodyPr>
          <a:lstStyle/>
          <a:p>
            <a:r>
              <a:rPr lang="zh-CN" altLang="en-US" sz="2400" b="1">
                <a:solidFill>
                  <a:schemeClr val="hlink"/>
                </a:solidFill>
              </a:rPr>
              <a:t>（</a:t>
            </a:r>
            <a:r>
              <a:rPr lang="en-US" altLang="zh-CN" sz="2400" b="1">
                <a:solidFill>
                  <a:schemeClr val="hlink"/>
                </a:solidFill>
              </a:rPr>
              <a:t>1</a:t>
            </a:r>
            <a:r>
              <a:rPr lang="zh-CN" altLang="en-US" sz="2400" b="1">
                <a:solidFill>
                  <a:schemeClr val="hlink"/>
                </a:solidFill>
              </a:rPr>
              <a:t>）、硝酸盐呼吸</a:t>
            </a:r>
            <a:r>
              <a:rPr lang="zh-CN" altLang="en-US" sz="2400">
                <a:solidFill>
                  <a:srgbClr val="FF0000"/>
                </a:solidFill>
              </a:rPr>
              <a:t>（</a:t>
            </a:r>
            <a:r>
              <a:rPr lang="en-US" altLang="zh-CN" sz="2400">
                <a:solidFill>
                  <a:srgbClr val="FF0000"/>
                </a:solidFill>
              </a:rPr>
              <a:t>nitrate respiration</a:t>
            </a:r>
            <a:r>
              <a:rPr lang="zh-CN" alt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anim calcmode="lin" valueType="num">
                                      <p:cBhvr additive="base">
                                        <p:cTn id="7" dur="500" fill="hold"/>
                                        <p:tgtEl>
                                          <p:spTgt spid="80901"/>
                                        </p:tgtEl>
                                        <p:attrNameLst>
                                          <p:attrName>ppt_x</p:attrName>
                                        </p:attrNameLst>
                                      </p:cBhvr>
                                      <p:tavLst>
                                        <p:tav tm="0">
                                          <p:val>
                                            <p:strVal val="#ppt_x"/>
                                          </p:val>
                                        </p:tav>
                                        <p:tav tm="100000">
                                          <p:val>
                                            <p:strVal val="#ppt_x"/>
                                          </p:val>
                                        </p:tav>
                                      </p:tavLst>
                                    </p:anim>
                                    <p:anim calcmode="lin" valueType="num">
                                      <p:cBhvr additive="base">
                                        <p:cTn id="8" dur="500" fill="hold"/>
                                        <p:tgtEl>
                                          <p:spTgt spid="809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902"/>
                                        </p:tgtEl>
                                        <p:attrNameLst>
                                          <p:attrName>style.visibility</p:attrName>
                                        </p:attrNameLst>
                                      </p:cBhvr>
                                      <p:to>
                                        <p:strVal val="visible"/>
                                      </p:to>
                                    </p:set>
                                    <p:anim calcmode="lin" valueType="num">
                                      <p:cBhvr additive="base">
                                        <p:cTn id="13" dur="500" fill="hold"/>
                                        <p:tgtEl>
                                          <p:spTgt spid="80902"/>
                                        </p:tgtEl>
                                        <p:attrNameLst>
                                          <p:attrName>ppt_x</p:attrName>
                                        </p:attrNameLst>
                                      </p:cBhvr>
                                      <p:tavLst>
                                        <p:tav tm="0">
                                          <p:val>
                                            <p:strVal val="0-#ppt_w/2"/>
                                          </p:val>
                                        </p:tav>
                                        <p:tav tm="100000">
                                          <p:val>
                                            <p:strVal val="#ppt_x"/>
                                          </p:val>
                                        </p:tav>
                                      </p:tavLst>
                                    </p:anim>
                                    <p:anim calcmode="lin" valueType="num">
                                      <p:cBhvr additive="base">
                                        <p:cTn id="14" dur="500" fill="hold"/>
                                        <p:tgtEl>
                                          <p:spTgt spid="8090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80903"/>
                                        </p:tgtEl>
                                        <p:attrNameLst>
                                          <p:attrName>style.visibility</p:attrName>
                                        </p:attrNameLst>
                                      </p:cBhvr>
                                      <p:to>
                                        <p:strVal val="visible"/>
                                      </p:to>
                                    </p:set>
                                    <p:anim calcmode="lin" valueType="num">
                                      <p:cBhvr additive="base">
                                        <p:cTn id="18" dur="500" fill="hold"/>
                                        <p:tgtEl>
                                          <p:spTgt spid="80903"/>
                                        </p:tgtEl>
                                        <p:attrNameLst>
                                          <p:attrName>ppt_x</p:attrName>
                                        </p:attrNameLst>
                                      </p:cBhvr>
                                      <p:tavLst>
                                        <p:tav tm="0">
                                          <p:val>
                                            <p:strVal val="0-#ppt_w/2"/>
                                          </p:val>
                                        </p:tav>
                                        <p:tav tm="100000">
                                          <p:val>
                                            <p:strVal val="#ppt_x"/>
                                          </p:val>
                                        </p:tav>
                                      </p:tavLst>
                                    </p:anim>
                                    <p:anim calcmode="lin" valueType="num">
                                      <p:cBhvr additive="base">
                                        <p:cTn id="19" dur="500" fill="hold"/>
                                        <p:tgtEl>
                                          <p:spTgt spid="8090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80904"/>
                                        </p:tgtEl>
                                        <p:attrNameLst>
                                          <p:attrName>style.visibility</p:attrName>
                                        </p:attrNameLst>
                                      </p:cBhvr>
                                      <p:to>
                                        <p:strVal val="visible"/>
                                      </p:to>
                                    </p:set>
                                    <p:anim calcmode="lin" valueType="num">
                                      <p:cBhvr additive="base">
                                        <p:cTn id="24" dur="500" fill="hold"/>
                                        <p:tgtEl>
                                          <p:spTgt spid="80904"/>
                                        </p:tgtEl>
                                        <p:attrNameLst>
                                          <p:attrName>ppt_x</p:attrName>
                                        </p:attrNameLst>
                                      </p:cBhvr>
                                      <p:tavLst>
                                        <p:tav tm="0">
                                          <p:val>
                                            <p:strVal val="0-#ppt_w/2"/>
                                          </p:val>
                                        </p:tav>
                                        <p:tav tm="100000">
                                          <p:val>
                                            <p:strVal val="#ppt_x"/>
                                          </p:val>
                                        </p:tav>
                                      </p:tavLst>
                                    </p:anim>
                                    <p:anim calcmode="lin" valueType="num">
                                      <p:cBhvr additive="base">
                                        <p:cTn id="25" dur="500" fill="hold"/>
                                        <p:tgtEl>
                                          <p:spTgt spid="8090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0905"/>
                                        </p:tgtEl>
                                        <p:attrNameLst>
                                          <p:attrName>style.visibility</p:attrName>
                                        </p:attrNameLst>
                                      </p:cBhvr>
                                      <p:to>
                                        <p:strVal val="visible"/>
                                      </p:to>
                                    </p:set>
                                    <p:anim calcmode="lin" valueType="num">
                                      <p:cBhvr additive="base">
                                        <p:cTn id="30" dur="500" fill="hold"/>
                                        <p:tgtEl>
                                          <p:spTgt spid="80905"/>
                                        </p:tgtEl>
                                        <p:attrNameLst>
                                          <p:attrName>ppt_x</p:attrName>
                                        </p:attrNameLst>
                                      </p:cBhvr>
                                      <p:tavLst>
                                        <p:tav tm="0">
                                          <p:val>
                                            <p:strVal val="1+#ppt_w/2"/>
                                          </p:val>
                                        </p:tav>
                                        <p:tav tm="100000">
                                          <p:val>
                                            <p:strVal val="#ppt_x"/>
                                          </p:val>
                                        </p:tav>
                                      </p:tavLst>
                                    </p:anim>
                                    <p:anim calcmode="lin" valueType="num">
                                      <p:cBhvr additive="base">
                                        <p:cTn id="31" dur="500" fill="hold"/>
                                        <p:tgtEl>
                                          <p:spTgt spid="8090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2" fill="hold" grpId="0" nodeType="clickEffect">
                                  <p:stCondLst>
                                    <p:cond delay="0"/>
                                  </p:stCondLst>
                                  <p:childTnLst>
                                    <p:set>
                                      <p:cBhvr>
                                        <p:cTn id="35" dur="1" fill="hold">
                                          <p:stCondLst>
                                            <p:cond delay="0"/>
                                          </p:stCondLst>
                                        </p:cTn>
                                        <p:tgtEl>
                                          <p:spTgt spid="80906"/>
                                        </p:tgtEl>
                                        <p:attrNameLst>
                                          <p:attrName>style.visibility</p:attrName>
                                        </p:attrNameLst>
                                      </p:cBhvr>
                                      <p:to>
                                        <p:strVal val="visible"/>
                                      </p:to>
                                    </p:set>
                                    <p:anim calcmode="lin" valueType="num">
                                      <p:cBhvr additive="base">
                                        <p:cTn id="36" dur="500" fill="hold"/>
                                        <p:tgtEl>
                                          <p:spTgt spid="80906"/>
                                        </p:tgtEl>
                                        <p:attrNameLst>
                                          <p:attrName>ppt_x</p:attrName>
                                        </p:attrNameLst>
                                      </p:cBhvr>
                                      <p:tavLst>
                                        <p:tav tm="0">
                                          <p:val>
                                            <p:strVal val="0-#ppt_w/2"/>
                                          </p:val>
                                        </p:tav>
                                        <p:tav tm="100000">
                                          <p:val>
                                            <p:strVal val="#ppt_x"/>
                                          </p:val>
                                        </p:tav>
                                      </p:tavLst>
                                    </p:anim>
                                    <p:anim calcmode="lin" valueType="num">
                                      <p:cBhvr additive="base">
                                        <p:cTn id="37" dur="500" fill="hold"/>
                                        <p:tgtEl>
                                          <p:spTgt spid="80906"/>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80907"/>
                                        </p:tgtEl>
                                        <p:attrNameLst>
                                          <p:attrName>style.visibility</p:attrName>
                                        </p:attrNameLst>
                                      </p:cBhvr>
                                      <p:to>
                                        <p:strVal val="visible"/>
                                      </p:to>
                                    </p:set>
                                    <p:anim calcmode="lin" valueType="num">
                                      <p:cBhvr additive="base">
                                        <p:cTn id="41" dur="500" fill="hold"/>
                                        <p:tgtEl>
                                          <p:spTgt spid="80907"/>
                                        </p:tgtEl>
                                        <p:attrNameLst>
                                          <p:attrName>ppt_x</p:attrName>
                                        </p:attrNameLst>
                                      </p:cBhvr>
                                      <p:tavLst>
                                        <p:tav tm="0">
                                          <p:val>
                                            <p:strVal val="0-#ppt_w/2"/>
                                          </p:val>
                                        </p:tav>
                                        <p:tav tm="100000">
                                          <p:val>
                                            <p:strVal val="#ppt_x"/>
                                          </p:val>
                                        </p:tav>
                                      </p:tavLst>
                                    </p:anim>
                                    <p:anim calcmode="lin" valueType="num">
                                      <p:cBhvr additive="base">
                                        <p:cTn id="42" dur="500" fill="hold"/>
                                        <p:tgtEl>
                                          <p:spTgt spid="8090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0908"/>
                                        </p:tgtEl>
                                        <p:attrNameLst>
                                          <p:attrName>style.visibility</p:attrName>
                                        </p:attrNameLst>
                                      </p:cBhvr>
                                      <p:to>
                                        <p:strVal val="visible"/>
                                      </p:to>
                                    </p:set>
                                    <p:anim calcmode="lin" valueType="num">
                                      <p:cBhvr additive="base">
                                        <p:cTn id="47" dur="500" fill="hold"/>
                                        <p:tgtEl>
                                          <p:spTgt spid="80908"/>
                                        </p:tgtEl>
                                        <p:attrNameLst>
                                          <p:attrName>ppt_x</p:attrName>
                                        </p:attrNameLst>
                                      </p:cBhvr>
                                      <p:tavLst>
                                        <p:tav tm="0">
                                          <p:val>
                                            <p:strVal val="0-#ppt_w/2"/>
                                          </p:val>
                                        </p:tav>
                                        <p:tav tm="100000">
                                          <p:val>
                                            <p:strVal val="#ppt_x"/>
                                          </p:val>
                                        </p:tav>
                                      </p:tavLst>
                                    </p:anim>
                                    <p:anim calcmode="lin" valueType="num">
                                      <p:cBhvr additive="base">
                                        <p:cTn id="48" dur="500" fill="hold"/>
                                        <p:tgtEl>
                                          <p:spTgt spid="809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animBg="1"/>
      <p:bldP spid="80903" grpId="0" animBg="1"/>
      <p:bldP spid="80904" grpId="0" autoUpdateAnimBg="0"/>
      <p:bldP spid="80905" grpId="0" autoUpdateAnimBg="0"/>
      <p:bldP spid="80906"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b8-13"/>
          <p:cNvPicPr>
            <a:picLocks noChangeAspect="1" noChangeArrowheads="1"/>
          </p:cNvPicPr>
          <p:nvPr/>
        </p:nvPicPr>
        <p:blipFill>
          <a:blip r:embed="rId2" cstate="print"/>
          <a:srcRect/>
          <a:stretch>
            <a:fillRect/>
          </a:stretch>
        </p:blipFill>
        <p:spPr bwMode="auto">
          <a:xfrm>
            <a:off x="533400" y="1725613"/>
            <a:ext cx="8229600" cy="5132387"/>
          </a:xfrm>
          <a:prstGeom prst="rect">
            <a:avLst/>
          </a:prstGeom>
          <a:noFill/>
          <a:ln w="9525">
            <a:noFill/>
            <a:miter lim="800000"/>
            <a:headEnd/>
            <a:tailEnd/>
          </a:ln>
        </p:spPr>
      </p:pic>
      <p:sp>
        <p:nvSpPr>
          <p:cNvPr id="84995" name="Text Box 5"/>
          <p:cNvSpPr txBox="1">
            <a:spLocks noChangeArrowheads="1"/>
          </p:cNvSpPr>
          <p:nvPr/>
        </p:nvSpPr>
        <p:spPr bwMode="auto">
          <a:xfrm>
            <a:off x="381000" y="838200"/>
            <a:ext cx="8466138" cy="831850"/>
          </a:xfrm>
          <a:prstGeom prst="rect">
            <a:avLst/>
          </a:prstGeom>
          <a:solidFill>
            <a:schemeClr val="bg2"/>
          </a:solidFill>
          <a:ln w="9525">
            <a:solidFill>
              <a:srgbClr val="008000"/>
            </a:solidFill>
            <a:miter lim="800000"/>
            <a:headEnd/>
            <a:tailEnd/>
          </a:ln>
        </p:spPr>
        <p:txBody>
          <a:bodyPr wrap="none">
            <a:spAutoFit/>
          </a:bodyPr>
          <a:lstStyle/>
          <a:p>
            <a:r>
              <a:rPr lang="zh-CN" altLang="en-US" sz="2400" b="1">
                <a:latin typeface="Times New Roman" pitchFamily="18" charset="0"/>
              </a:rPr>
              <a:t>能进行硝酸盐呼吸的细菌被称为硝酸还盐原细菌，主要生活在</a:t>
            </a:r>
          </a:p>
          <a:p>
            <a:r>
              <a:rPr lang="zh-CN" altLang="en-US" sz="2400" b="1">
                <a:latin typeface="Times New Roman" pitchFamily="18" charset="0"/>
              </a:rPr>
              <a:t>土壤和水环境中，如假单胞菌、依氏螺菌、脱氮小球菌等。</a:t>
            </a:r>
          </a:p>
        </p:txBody>
      </p:sp>
      <p:sp>
        <p:nvSpPr>
          <p:cNvPr id="84996" name="Rectangle 6"/>
          <p:cNvSpPr>
            <a:spLocks noChangeArrowheads="1"/>
          </p:cNvSpPr>
          <p:nvPr/>
        </p:nvSpPr>
        <p:spPr bwMode="auto">
          <a:xfrm>
            <a:off x="179388" y="260350"/>
            <a:ext cx="2805112" cy="457200"/>
          </a:xfrm>
          <a:prstGeom prst="rect">
            <a:avLst/>
          </a:prstGeom>
          <a:noFill/>
          <a:ln w="9525">
            <a:noFill/>
            <a:miter lim="800000"/>
            <a:headEnd/>
            <a:tailEnd/>
          </a:ln>
        </p:spPr>
        <p:txBody>
          <a:bodyPr wrap="none">
            <a:spAutoFit/>
          </a:bodyPr>
          <a:lstStyle/>
          <a:p>
            <a:r>
              <a:rPr lang="zh-CN" altLang="en-US" sz="2400" b="1">
                <a:solidFill>
                  <a:schemeClr val="hlink"/>
                </a:solidFill>
              </a:rPr>
              <a:t>（</a:t>
            </a:r>
            <a:r>
              <a:rPr lang="en-US" altLang="zh-CN" sz="2400" b="1">
                <a:solidFill>
                  <a:schemeClr val="hlink"/>
                </a:solidFill>
              </a:rPr>
              <a:t>1</a:t>
            </a:r>
            <a:r>
              <a:rPr lang="zh-CN" altLang="en-US" sz="2400" b="1">
                <a:solidFill>
                  <a:schemeClr val="hlink"/>
                </a:solidFill>
              </a:rPr>
              <a:t>）、硝酸盐呼吸</a:t>
            </a:r>
            <a:endParaRPr lang="zh-CN" altLang="en-US" sz="2400">
              <a:solidFill>
                <a:schemeClr val="hlink"/>
              </a:solidFill>
            </a:endParaRPr>
          </a:p>
        </p:txBody>
      </p:sp>
      <p:sp>
        <p:nvSpPr>
          <p:cNvPr id="84997" name="Rectangle 7"/>
          <p:cNvSpPr>
            <a:spLocks noChangeArrowheads="1"/>
          </p:cNvSpPr>
          <p:nvPr/>
        </p:nvSpPr>
        <p:spPr bwMode="auto">
          <a:xfrm>
            <a:off x="3059113" y="4292600"/>
            <a:ext cx="1441450" cy="1152525"/>
          </a:xfrm>
          <a:prstGeom prst="rect">
            <a:avLst/>
          </a:prstGeom>
          <a:noFill/>
          <a:ln w="9525">
            <a:solidFill>
              <a:schemeClr val="tx1"/>
            </a:solidFill>
            <a:miter lim="800000"/>
            <a:headEnd/>
            <a:tailEnd/>
          </a:ln>
        </p:spPr>
        <p:txBody>
          <a:bodyPr wrap="none" anchor="ctr"/>
          <a:lstStyle/>
          <a:p>
            <a:endParaRPr lang="zh-CN" altLang="en-US"/>
          </a:p>
        </p:txBody>
      </p:sp>
      <p:sp>
        <p:nvSpPr>
          <p:cNvPr id="84998" name="Rectangle 8"/>
          <p:cNvSpPr>
            <a:spLocks noChangeArrowheads="1"/>
          </p:cNvSpPr>
          <p:nvPr/>
        </p:nvSpPr>
        <p:spPr bwMode="auto">
          <a:xfrm>
            <a:off x="7164388" y="4437063"/>
            <a:ext cx="1441450" cy="1152525"/>
          </a:xfrm>
          <a:prstGeom prst="rect">
            <a:avLst/>
          </a:prstGeom>
          <a:noFill/>
          <a:ln w="9525">
            <a:solidFill>
              <a:schemeClr val="tx1"/>
            </a:solidFill>
            <a:miter lim="800000"/>
            <a:headEnd/>
            <a:tailEnd/>
          </a:ln>
        </p:spPr>
        <p:txBody>
          <a:bodyPr wrap="none" anchor="ctr"/>
          <a:lstStyle/>
          <a:p>
            <a:endParaRPr lang="zh-CN" altLang="en-US"/>
          </a:p>
        </p:txBody>
      </p:sp>
      <p:sp>
        <p:nvSpPr>
          <p:cNvPr id="84999" name="Text Box 9"/>
          <p:cNvSpPr txBox="1">
            <a:spLocks noChangeArrowheads="1"/>
          </p:cNvSpPr>
          <p:nvPr/>
        </p:nvSpPr>
        <p:spPr bwMode="auto">
          <a:xfrm>
            <a:off x="0" y="2997200"/>
            <a:ext cx="1223963" cy="396875"/>
          </a:xfrm>
          <a:prstGeom prst="rect">
            <a:avLst/>
          </a:prstGeom>
          <a:noFill/>
          <a:ln w="9525">
            <a:noFill/>
            <a:miter lim="800000"/>
            <a:headEnd/>
            <a:tailEnd/>
          </a:ln>
        </p:spPr>
        <p:txBody>
          <a:bodyPr>
            <a:spAutoFit/>
          </a:bodyPr>
          <a:lstStyle/>
          <a:p>
            <a:pPr>
              <a:spcBef>
                <a:spcPct val="50000"/>
              </a:spcBef>
            </a:pPr>
            <a:r>
              <a:rPr lang="en-US" altLang="zh-CN" sz="2000" b="1" i="1">
                <a:solidFill>
                  <a:srgbClr val="FF0000"/>
                </a:solidFill>
              </a:rPr>
              <a:t>E. coli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24"/>
                                        </p:tgtEl>
                                        <p:attrNameLst>
                                          <p:attrName>style.visibility</p:attrName>
                                        </p:attrNameLst>
                                      </p:cBhvr>
                                      <p:to>
                                        <p:strVal val="visible"/>
                                      </p:to>
                                    </p:set>
                                    <p:anim calcmode="lin" valueType="num">
                                      <p:cBhvr additive="base">
                                        <p:cTn id="7" dur="500" fill="hold"/>
                                        <p:tgtEl>
                                          <p:spTgt spid="81924"/>
                                        </p:tgtEl>
                                        <p:attrNameLst>
                                          <p:attrName>ppt_x</p:attrName>
                                        </p:attrNameLst>
                                      </p:cBhvr>
                                      <p:tavLst>
                                        <p:tav tm="0">
                                          <p:val>
                                            <p:strVal val="#ppt_x"/>
                                          </p:val>
                                        </p:tav>
                                        <p:tav tm="100000">
                                          <p:val>
                                            <p:strVal val="#ppt_x"/>
                                          </p:val>
                                        </p:tav>
                                      </p:tavLst>
                                    </p:anim>
                                    <p:anim calcmode="lin" valueType="num">
                                      <p:cBhvr additive="base">
                                        <p:cTn id="8" dur="500" fill="hold"/>
                                        <p:tgtEl>
                                          <p:spTgt spid="819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p:cNvSpPr txBox="1">
            <a:spLocks noChangeArrowheads="1"/>
          </p:cNvSpPr>
          <p:nvPr/>
        </p:nvSpPr>
        <p:spPr bwMode="auto">
          <a:xfrm>
            <a:off x="228600" y="549275"/>
            <a:ext cx="3870325" cy="466725"/>
          </a:xfrm>
          <a:prstGeom prst="rect">
            <a:avLst/>
          </a:prstGeom>
          <a:solidFill>
            <a:schemeClr val="bg2"/>
          </a:solidFill>
          <a:ln w="9525">
            <a:solidFill>
              <a:srgbClr val="008000"/>
            </a:solidFill>
            <a:miter lim="800000"/>
            <a:headEnd/>
            <a:tailEnd/>
          </a:ln>
        </p:spPr>
        <p:txBody>
          <a:bodyPr wrap="none">
            <a:spAutoFit/>
          </a:bodyPr>
          <a:lstStyle/>
          <a:p>
            <a:r>
              <a:rPr lang="zh-CN" altLang="en-US" sz="2400" b="1">
                <a:latin typeface="Times New Roman" pitchFamily="18" charset="0"/>
              </a:rPr>
              <a:t>反硝化作用的生态学作用：</a:t>
            </a:r>
          </a:p>
        </p:txBody>
      </p:sp>
      <p:sp>
        <p:nvSpPr>
          <p:cNvPr id="82949" name="Text Box 5"/>
          <p:cNvSpPr txBox="1">
            <a:spLocks noChangeArrowheads="1"/>
          </p:cNvSpPr>
          <p:nvPr/>
        </p:nvSpPr>
        <p:spPr bwMode="auto">
          <a:xfrm>
            <a:off x="2514600" y="3216275"/>
            <a:ext cx="3495675" cy="406400"/>
          </a:xfrm>
          <a:prstGeom prst="rect">
            <a:avLst/>
          </a:prstGeom>
          <a:solidFill>
            <a:srgbClr val="008000"/>
          </a:solidFill>
          <a:ln w="9525">
            <a:solidFill>
              <a:srgbClr val="FF0000"/>
            </a:solidFill>
            <a:miter lim="800000"/>
            <a:headEnd/>
            <a:tailEnd/>
          </a:ln>
        </p:spPr>
        <p:txBody>
          <a:bodyPr wrap="none">
            <a:spAutoFit/>
          </a:bodyPr>
          <a:lstStyle/>
          <a:p>
            <a:r>
              <a:rPr lang="zh-CN" altLang="en-US" sz="2000">
                <a:solidFill>
                  <a:schemeClr val="bg1"/>
                </a:solidFill>
                <a:latin typeface="Times New Roman" pitchFamily="18" charset="0"/>
              </a:rPr>
              <a:t>硝酸盐还原细菌进行厌氧呼吸</a:t>
            </a:r>
            <a:endParaRPr lang="zh-CN" altLang="en-US" sz="2400">
              <a:solidFill>
                <a:schemeClr val="bg1"/>
              </a:solidFill>
              <a:latin typeface="Times New Roman" pitchFamily="18" charset="0"/>
            </a:endParaRPr>
          </a:p>
        </p:txBody>
      </p:sp>
      <p:sp>
        <p:nvSpPr>
          <p:cNvPr id="82950" name="Text Box 6"/>
          <p:cNvSpPr txBox="1">
            <a:spLocks noChangeArrowheads="1"/>
          </p:cNvSpPr>
          <p:nvPr/>
        </p:nvSpPr>
        <p:spPr bwMode="auto">
          <a:xfrm>
            <a:off x="3352800" y="1158875"/>
            <a:ext cx="1717675" cy="396875"/>
          </a:xfrm>
          <a:prstGeom prst="rect">
            <a:avLst/>
          </a:prstGeom>
          <a:noFill/>
          <a:ln w="9525">
            <a:noFill/>
            <a:miter lim="800000"/>
            <a:headEnd/>
            <a:tailEnd/>
          </a:ln>
        </p:spPr>
        <p:txBody>
          <a:bodyPr wrap="none">
            <a:spAutoFit/>
          </a:bodyPr>
          <a:lstStyle/>
          <a:p>
            <a:r>
              <a:rPr lang="zh-CN" altLang="en-US" sz="2000" b="1">
                <a:solidFill>
                  <a:schemeClr val="folHlink"/>
                </a:solidFill>
                <a:latin typeface="Times New Roman" pitchFamily="18" charset="0"/>
              </a:rPr>
              <a:t>土壤及水环境</a:t>
            </a:r>
            <a:endParaRPr lang="zh-CN" altLang="en-US" sz="2400" b="1">
              <a:latin typeface="Times New Roman" pitchFamily="18" charset="0"/>
            </a:endParaRPr>
          </a:p>
        </p:txBody>
      </p:sp>
      <p:sp>
        <p:nvSpPr>
          <p:cNvPr id="82951" name="Text Box 7"/>
          <p:cNvSpPr txBox="1">
            <a:spLocks noChangeArrowheads="1"/>
          </p:cNvSpPr>
          <p:nvPr/>
        </p:nvSpPr>
        <p:spPr bwMode="auto">
          <a:xfrm>
            <a:off x="4267200" y="1692275"/>
            <a:ext cx="2749550" cy="406400"/>
          </a:xfrm>
          <a:prstGeom prst="rect">
            <a:avLst/>
          </a:prstGeom>
          <a:solidFill>
            <a:srgbClr val="0000FF"/>
          </a:solidFill>
          <a:ln w="9525">
            <a:solidFill>
              <a:srgbClr val="FF6600"/>
            </a:solidFill>
            <a:miter lim="800000"/>
            <a:headEnd/>
            <a:tailEnd/>
          </a:ln>
        </p:spPr>
        <p:txBody>
          <a:bodyPr wrap="none">
            <a:spAutoFit/>
          </a:bodyPr>
          <a:lstStyle/>
          <a:p>
            <a:r>
              <a:rPr lang="zh-CN" altLang="en-US" sz="2000" b="1">
                <a:solidFill>
                  <a:schemeClr val="bg1"/>
                </a:solidFill>
                <a:latin typeface="Times New Roman" pitchFamily="18" charset="0"/>
              </a:rPr>
              <a:t>好氧性机体的呼吸作用</a:t>
            </a:r>
            <a:endParaRPr lang="zh-CN" altLang="en-US" sz="2400" b="1">
              <a:solidFill>
                <a:schemeClr val="bg1"/>
              </a:solidFill>
              <a:latin typeface="Times New Roman" pitchFamily="18" charset="0"/>
            </a:endParaRPr>
          </a:p>
        </p:txBody>
      </p:sp>
      <p:sp>
        <p:nvSpPr>
          <p:cNvPr id="82952" name="Text Box 8"/>
          <p:cNvSpPr txBox="1">
            <a:spLocks noChangeArrowheads="1"/>
          </p:cNvSpPr>
          <p:nvPr/>
        </p:nvSpPr>
        <p:spPr bwMode="auto">
          <a:xfrm>
            <a:off x="2362200" y="2506663"/>
            <a:ext cx="3762375" cy="396875"/>
          </a:xfrm>
          <a:prstGeom prst="rect">
            <a:avLst/>
          </a:prstGeom>
          <a:noFill/>
          <a:ln w="9525">
            <a:noFill/>
            <a:miter lim="800000"/>
            <a:headEnd/>
            <a:tailEnd/>
          </a:ln>
        </p:spPr>
        <p:txBody>
          <a:bodyPr wrap="none">
            <a:spAutoFit/>
          </a:bodyPr>
          <a:lstStyle/>
          <a:p>
            <a:r>
              <a:rPr lang="zh-CN" altLang="en-US" sz="2000" b="1">
                <a:solidFill>
                  <a:schemeClr val="hlink"/>
                </a:solidFill>
                <a:latin typeface="Times New Roman" pitchFamily="18" charset="0"/>
              </a:rPr>
              <a:t>氧被消耗而造成局部的厌氧环境</a:t>
            </a:r>
            <a:endParaRPr lang="zh-CN" altLang="en-US" sz="2400" b="1">
              <a:solidFill>
                <a:schemeClr val="hlink"/>
              </a:solidFill>
              <a:latin typeface="Times New Roman" pitchFamily="18" charset="0"/>
            </a:endParaRPr>
          </a:p>
        </p:txBody>
      </p:sp>
      <p:sp>
        <p:nvSpPr>
          <p:cNvPr id="82953" name="AutoShape 9"/>
          <p:cNvSpPr>
            <a:spLocks noChangeArrowheads="1"/>
          </p:cNvSpPr>
          <p:nvPr/>
        </p:nvSpPr>
        <p:spPr bwMode="auto">
          <a:xfrm>
            <a:off x="3810000" y="1616075"/>
            <a:ext cx="457200" cy="762000"/>
          </a:xfrm>
          <a:prstGeom prst="downArrow">
            <a:avLst>
              <a:gd name="adj1" fmla="val 50000"/>
              <a:gd name="adj2" fmla="val 41667"/>
            </a:avLst>
          </a:prstGeom>
          <a:solidFill>
            <a:srgbClr val="00FF00"/>
          </a:solidFill>
          <a:ln w="9525">
            <a:noFill/>
            <a:miter lim="800000"/>
            <a:headEnd/>
            <a:tailEnd/>
          </a:ln>
        </p:spPr>
        <p:txBody>
          <a:bodyPr wrap="none" anchor="ctr">
            <a:spAutoFit/>
          </a:bodyPr>
          <a:lstStyle/>
          <a:p>
            <a:endParaRPr lang="zh-CN" altLang="en-US"/>
          </a:p>
        </p:txBody>
      </p:sp>
      <p:sp>
        <p:nvSpPr>
          <p:cNvPr id="82954" name="Text Box 10"/>
          <p:cNvSpPr txBox="1">
            <a:spLocks noChangeArrowheads="1"/>
          </p:cNvSpPr>
          <p:nvPr/>
        </p:nvSpPr>
        <p:spPr bwMode="auto">
          <a:xfrm>
            <a:off x="0" y="4054475"/>
            <a:ext cx="2757488" cy="1320800"/>
          </a:xfrm>
          <a:prstGeom prst="rect">
            <a:avLst/>
          </a:prstGeom>
          <a:solidFill>
            <a:schemeClr val="bg2"/>
          </a:solidFill>
          <a:ln w="9525">
            <a:solidFill>
              <a:srgbClr val="FF0000"/>
            </a:solidFill>
            <a:miter lim="800000"/>
            <a:headEnd/>
            <a:tailEnd/>
          </a:ln>
        </p:spPr>
        <p:txBody>
          <a:bodyPr wrap="none">
            <a:spAutoFit/>
          </a:bodyPr>
          <a:lstStyle/>
          <a:p>
            <a:r>
              <a:rPr lang="zh-CN" altLang="en-US" sz="2000" b="1">
                <a:latin typeface="Times New Roman" pitchFamily="18" charset="0"/>
              </a:rPr>
              <a:t>土壤中植物能利用的氮</a:t>
            </a:r>
          </a:p>
          <a:p>
            <a:r>
              <a:rPr lang="zh-CN" altLang="en-US" sz="2000" b="1">
                <a:latin typeface="Times New Roman" pitchFamily="18" charset="0"/>
              </a:rPr>
              <a:t>（硝酸盐</a:t>
            </a:r>
            <a:r>
              <a:rPr lang="en-US" altLang="zh-CN" sz="2000" b="1">
                <a:latin typeface="Times New Roman" pitchFamily="18" charset="0"/>
              </a:rPr>
              <a:t>NO</a:t>
            </a:r>
            <a:r>
              <a:rPr lang="en-US" altLang="zh-CN" sz="2000" b="1" baseline="-25000">
                <a:latin typeface="Times New Roman" pitchFamily="18" charset="0"/>
              </a:rPr>
              <a:t>3</a:t>
            </a:r>
            <a:r>
              <a:rPr lang="en-US" altLang="zh-CN" sz="2000" b="1" baseline="30000">
                <a:latin typeface="Times New Roman" pitchFamily="18" charset="0"/>
              </a:rPr>
              <a:t>-</a:t>
            </a:r>
            <a:r>
              <a:rPr lang="zh-CN" altLang="en-US" sz="2000" b="1">
                <a:latin typeface="Times New Roman" pitchFamily="18" charset="0"/>
              </a:rPr>
              <a:t>）还原成</a:t>
            </a:r>
          </a:p>
          <a:p>
            <a:r>
              <a:rPr lang="zh-CN" altLang="en-US" sz="2000" b="1">
                <a:latin typeface="Times New Roman" pitchFamily="18" charset="0"/>
              </a:rPr>
              <a:t>氮气而消失，从而降低</a:t>
            </a:r>
          </a:p>
          <a:p>
            <a:r>
              <a:rPr lang="zh-CN" altLang="en-US" sz="2000" b="1">
                <a:latin typeface="Times New Roman" pitchFamily="18" charset="0"/>
              </a:rPr>
              <a:t>了土壤的肥力。</a:t>
            </a:r>
            <a:endParaRPr lang="zh-CN" altLang="en-US" sz="2400" b="1">
              <a:latin typeface="Times New Roman" pitchFamily="18" charset="0"/>
            </a:endParaRPr>
          </a:p>
        </p:txBody>
      </p:sp>
      <p:sp>
        <p:nvSpPr>
          <p:cNvPr id="82955" name="AutoShape 11"/>
          <p:cNvSpPr>
            <a:spLocks noChangeArrowheads="1"/>
          </p:cNvSpPr>
          <p:nvPr/>
        </p:nvSpPr>
        <p:spPr bwMode="auto">
          <a:xfrm>
            <a:off x="533400" y="2835275"/>
            <a:ext cx="914400" cy="990600"/>
          </a:xfrm>
          <a:prstGeom prst="curvedRightArrow">
            <a:avLst>
              <a:gd name="adj1" fmla="val 21667"/>
              <a:gd name="adj2" fmla="val 43333"/>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82956" name="Text Box 12"/>
          <p:cNvSpPr txBox="1">
            <a:spLocks noChangeArrowheads="1"/>
          </p:cNvSpPr>
          <p:nvPr/>
        </p:nvSpPr>
        <p:spPr bwMode="auto">
          <a:xfrm>
            <a:off x="0" y="5807075"/>
            <a:ext cx="3506788" cy="701675"/>
          </a:xfrm>
          <a:prstGeom prst="rect">
            <a:avLst/>
          </a:prstGeom>
          <a:noFill/>
          <a:ln w="9525">
            <a:noFill/>
            <a:miter lim="800000"/>
            <a:headEnd/>
            <a:tailEnd/>
          </a:ln>
        </p:spPr>
        <p:txBody>
          <a:bodyPr wrap="none">
            <a:spAutoFit/>
          </a:bodyPr>
          <a:lstStyle/>
          <a:p>
            <a:r>
              <a:rPr lang="zh-CN" altLang="en-US" sz="2000" b="1">
                <a:solidFill>
                  <a:schemeClr val="folHlink"/>
                </a:solidFill>
                <a:latin typeface="Times New Roman" pitchFamily="18" charset="0"/>
              </a:rPr>
              <a:t>松土，排除过多的水分，保</a:t>
            </a:r>
          </a:p>
          <a:p>
            <a:r>
              <a:rPr lang="zh-CN" altLang="en-US" sz="2000" b="1">
                <a:solidFill>
                  <a:schemeClr val="folHlink"/>
                </a:solidFill>
                <a:latin typeface="Times New Roman" pitchFamily="18" charset="0"/>
              </a:rPr>
              <a:t>证土壤中有良好的通气条件。</a:t>
            </a:r>
            <a:endParaRPr lang="zh-CN" altLang="en-US" sz="2400" b="1">
              <a:latin typeface="Times New Roman" pitchFamily="18" charset="0"/>
            </a:endParaRPr>
          </a:p>
        </p:txBody>
      </p:sp>
      <p:sp>
        <p:nvSpPr>
          <p:cNvPr id="82957" name="AutoShape 13"/>
          <p:cNvSpPr>
            <a:spLocks noChangeArrowheads="1"/>
          </p:cNvSpPr>
          <p:nvPr/>
        </p:nvSpPr>
        <p:spPr bwMode="auto">
          <a:xfrm>
            <a:off x="7391400" y="2759075"/>
            <a:ext cx="990600" cy="990600"/>
          </a:xfrm>
          <a:prstGeom prst="curvedLeftArrow">
            <a:avLst>
              <a:gd name="adj1" fmla="val 20000"/>
              <a:gd name="adj2" fmla="val 40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82958" name="Text Box 14"/>
          <p:cNvSpPr txBox="1">
            <a:spLocks noChangeArrowheads="1"/>
          </p:cNvSpPr>
          <p:nvPr/>
        </p:nvSpPr>
        <p:spPr bwMode="auto">
          <a:xfrm>
            <a:off x="4641850" y="4054475"/>
            <a:ext cx="4283075" cy="406400"/>
          </a:xfrm>
          <a:prstGeom prst="rect">
            <a:avLst/>
          </a:prstGeom>
          <a:solidFill>
            <a:schemeClr val="bg2"/>
          </a:solidFill>
          <a:ln w="9525">
            <a:solidFill>
              <a:srgbClr val="FF0000"/>
            </a:solidFill>
            <a:miter lim="800000"/>
            <a:headEnd/>
            <a:tailEnd/>
          </a:ln>
        </p:spPr>
        <p:txBody>
          <a:bodyPr wrap="none">
            <a:spAutoFit/>
          </a:bodyPr>
          <a:lstStyle/>
          <a:p>
            <a:r>
              <a:rPr lang="zh-CN" altLang="en-US" sz="2000" b="1">
                <a:latin typeface="Times New Roman" pitchFamily="18" charset="0"/>
              </a:rPr>
              <a:t>反硝化作用在氮素循环中的重要作用</a:t>
            </a:r>
            <a:endParaRPr lang="zh-CN" altLang="en-US" sz="2400" b="1">
              <a:latin typeface="Times New Roman" pitchFamily="18" charset="0"/>
            </a:endParaRPr>
          </a:p>
        </p:txBody>
      </p:sp>
      <p:sp>
        <p:nvSpPr>
          <p:cNvPr id="82959" name="Text Box 15"/>
          <p:cNvSpPr txBox="1">
            <a:spLocks noChangeArrowheads="1"/>
          </p:cNvSpPr>
          <p:nvPr/>
        </p:nvSpPr>
        <p:spPr bwMode="auto">
          <a:xfrm>
            <a:off x="4191000" y="4664075"/>
            <a:ext cx="4784725" cy="1844675"/>
          </a:xfrm>
          <a:prstGeom prst="rect">
            <a:avLst/>
          </a:prstGeom>
          <a:noFill/>
          <a:ln w="9525">
            <a:noFill/>
            <a:miter lim="800000"/>
            <a:headEnd/>
            <a:tailEnd/>
          </a:ln>
        </p:spPr>
        <p:txBody>
          <a:bodyPr wrap="none">
            <a:spAutoFit/>
          </a:bodyPr>
          <a:lstStyle/>
          <a:p>
            <a:pPr eaLnBrk="0" hangingPunct="0">
              <a:lnSpc>
                <a:spcPct val="144000"/>
              </a:lnSpc>
            </a:pPr>
            <a:r>
              <a:rPr lang="zh-CN" altLang="en-US" sz="2000" b="1">
                <a:solidFill>
                  <a:schemeClr val="folHlink"/>
                </a:solidFill>
                <a:latin typeface="Times New Roman" pitchFamily="18" charset="0"/>
              </a:rPr>
              <a:t>硝酸盐是一种容易溶解于水的物质，通常</a:t>
            </a:r>
          </a:p>
          <a:p>
            <a:pPr eaLnBrk="0" hangingPunct="0">
              <a:lnSpc>
                <a:spcPct val="144000"/>
              </a:lnSpc>
            </a:pPr>
            <a:r>
              <a:rPr lang="zh-CN" altLang="en-US" sz="2000" b="1">
                <a:solidFill>
                  <a:schemeClr val="folHlink"/>
                </a:solidFill>
                <a:latin typeface="Times New Roman" pitchFamily="18" charset="0"/>
              </a:rPr>
              <a:t>通过水从土壤流入水域中。如果没有反硝</a:t>
            </a:r>
          </a:p>
          <a:p>
            <a:pPr eaLnBrk="0" hangingPunct="0">
              <a:lnSpc>
                <a:spcPct val="144000"/>
              </a:lnSpc>
            </a:pPr>
            <a:r>
              <a:rPr lang="zh-CN" altLang="en-US" sz="2000" b="1">
                <a:solidFill>
                  <a:schemeClr val="folHlink"/>
                </a:solidFill>
                <a:latin typeface="Times New Roman" pitchFamily="18" charset="0"/>
              </a:rPr>
              <a:t>化作用，硝酸盐将在水中积累，会导致水</a:t>
            </a:r>
          </a:p>
          <a:p>
            <a:pPr eaLnBrk="0" hangingPunct="0">
              <a:lnSpc>
                <a:spcPct val="144000"/>
              </a:lnSpc>
            </a:pPr>
            <a:r>
              <a:rPr lang="zh-CN" altLang="en-US" sz="2000" b="1">
                <a:solidFill>
                  <a:schemeClr val="folHlink"/>
                </a:solidFill>
                <a:latin typeface="Times New Roman" pitchFamily="18" charset="0"/>
              </a:rPr>
              <a:t>质变坏与地球上氮素循环的中断。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50"/>
                                        </p:tgtEl>
                                        <p:attrNameLst>
                                          <p:attrName>style.visibility</p:attrName>
                                        </p:attrNameLst>
                                      </p:cBhvr>
                                      <p:to>
                                        <p:strVal val="visible"/>
                                      </p:to>
                                    </p:set>
                                    <p:anim calcmode="lin" valueType="num">
                                      <p:cBhvr additive="base">
                                        <p:cTn id="7" dur="500" fill="hold"/>
                                        <p:tgtEl>
                                          <p:spTgt spid="82950"/>
                                        </p:tgtEl>
                                        <p:attrNameLst>
                                          <p:attrName>ppt_x</p:attrName>
                                        </p:attrNameLst>
                                      </p:cBhvr>
                                      <p:tavLst>
                                        <p:tav tm="0">
                                          <p:val>
                                            <p:strVal val="0-#ppt_w/2"/>
                                          </p:val>
                                        </p:tav>
                                        <p:tav tm="100000">
                                          <p:val>
                                            <p:strVal val="#ppt_x"/>
                                          </p:val>
                                        </p:tav>
                                      </p:tavLst>
                                    </p:anim>
                                    <p:anim calcmode="lin" valueType="num">
                                      <p:cBhvr additive="base">
                                        <p:cTn id="8" dur="500" fill="hold"/>
                                        <p:tgtEl>
                                          <p:spTgt spid="829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2951"/>
                                        </p:tgtEl>
                                        <p:attrNameLst>
                                          <p:attrName>style.visibility</p:attrName>
                                        </p:attrNameLst>
                                      </p:cBhvr>
                                      <p:to>
                                        <p:strVal val="visible"/>
                                      </p:to>
                                    </p:set>
                                    <p:anim calcmode="lin" valueType="num">
                                      <p:cBhvr additive="base">
                                        <p:cTn id="13" dur="500" fill="hold"/>
                                        <p:tgtEl>
                                          <p:spTgt spid="82951"/>
                                        </p:tgtEl>
                                        <p:attrNameLst>
                                          <p:attrName>ppt_x</p:attrName>
                                        </p:attrNameLst>
                                      </p:cBhvr>
                                      <p:tavLst>
                                        <p:tav tm="0">
                                          <p:val>
                                            <p:strVal val="#ppt_x"/>
                                          </p:val>
                                        </p:tav>
                                        <p:tav tm="100000">
                                          <p:val>
                                            <p:strVal val="#ppt_x"/>
                                          </p:val>
                                        </p:tav>
                                      </p:tavLst>
                                    </p:anim>
                                    <p:anim calcmode="lin" valueType="num">
                                      <p:cBhvr additive="base">
                                        <p:cTn id="14" dur="500" fill="hold"/>
                                        <p:tgtEl>
                                          <p:spTgt spid="82951"/>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82953"/>
                                        </p:tgtEl>
                                        <p:attrNameLst>
                                          <p:attrName>style.visibility</p:attrName>
                                        </p:attrNameLst>
                                      </p:cBhvr>
                                      <p:to>
                                        <p:strVal val="visible"/>
                                      </p:to>
                                    </p:set>
                                    <p:anim calcmode="lin" valueType="num">
                                      <p:cBhvr additive="base">
                                        <p:cTn id="18" dur="500" fill="hold"/>
                                        <p:tgtEl>
                                          <p:spTgt spid="82953"/>
                                        </p:tgtEl>
                                        <p:attrNameLst>
                                          <p:attrName>ppt_x</p:attrName>
                                        </p:attrNameLst>
                                      </p:cBhvr>
                                      <p:tavLst>
                                        <p:tav tm="0">
                                          <p:val>
                                            <p:strVal val="0-#ppt_w/2"/>
                                          </p:val>
                                        </p:tav>
                                        <p:tav tm="100000">
                                          <p:val>
                                            <p:strVal val="#ppt_x"/>
                                          </p:val>
                                        </p:tav>
                                      </p:tavLst>
                                    </p:anim>
                                    <p:anim calcmode="lin" valueType="num">
                                      <p:cBhvr additive="base">
                                        <p:cTn id="19" dur="500" fill="hold"/>
                                        <p:tgtEl>
                                          <p:spTgt spid="82953"/>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82952"/>
                                        </p:tgtEl>
                                        <p:attrNameLst>
                                          <p:attrName>style.visibility</p:attrName>
                                        </p:attrNameLst>
                                      </p:cBhvr>
                                      <p:to>
                                        <p:strVal val="visible"/>
                                      </p:to>
                                    </p:set>
                                    <p:anim calcmode="lin" valueType="num">
                                      <p:cBhvr additive="base">
                                        <p:cTn id="23" dur="500" fill="hold"/>
                                        <p:tgtEl>
                                          <p:spTgt spid="82952"/>
                                        </p:tgtEl>
                                        <p:attrNameLst>
                                          <p:attrName>ppt_x</p:attrName>
                                        </p:attrNameLst>
                                      </p:cBhvr>
                                      <p:tavLst>
                                        <p:tav tm="0">
                                          <p:val>
                                            <p:strVal val="0-#ppt_w/2"/>
                                          </p:val>
                                        </p:tav>
                                        <p:tav tm="100000">
                                          <p:val>
                                            <p:strVal val="#ppt_x"/>
                                          </p:val>
                                        </p:tav>
                                      </p:tavLst>
                                    </p:anim>
                                    <p:anim calcmode="lin" valueType="num">
                                      <p:cBhvr additive="base">
                                        <p:cTn id="24" dur="500" fill="hold"/>
                                        <p:tgtEl>
                                          <p:spTgt spid="829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82949"/>
                                        </p:tgtEl>
                                        <p:attrNameLst>
                                          <p:attrName>style.visibility</p:attrName>
                                        </p:attrNameLst>
                                      </p:cBhvr>
                                      <p:to>
                                        <p:strVal val="visible"/>
                                      </p:to>
                                    </p:set>
                                    <p:anim calcmode="lin" valueType="num">
                                      <p:cBhvr additive="base">
                                        <p:cTn id="29" dur="500" fill="hold"/>
                                        <p:tgtEl>
                                          <p:spTgt spid="82949"/>
                                        </p:tgtEl>
                                        <p:attrNameLst>
                                          <p:attrName>ppt_x</p:attrName>
                                        </p:attrNameLst>
                                      </p:cBhvr>
                                      <p:tavLst>
                                        <p:tav tm="0">
                                          <p:val>
                                            <p:strVal val="#ppt_x"/>
                                          </p:val>
                                        </p:tav>
                                        <p:tav tm="100000">
                                          <p:val>
                                            <p:strVal val="#ppt_x"/>
                                          </p:val>
                                        </p:tav>
                                      </p:tavLst>
                                    </p:anim>
                                    <p:anim calcmode="lin" valueType="num">
                                      <p:cBhvr additive="base">
                                        <p:cTn id="30" dur="500" fill="hold"/>
                                        <p:tgtEl>
                                          <p:spTgt spid="8294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grpId="0" nodeType="clickEffect">
                                  <p:stCondLst>
                                    <p:cond delay="0"/>
                                  </p:stCondLst>
                                  <p:childTnLst>
                                    <p:set>
                                      <p:cBhvr>
                                        <p:cTn id="34" dur="1" fill="hold">
                                          <p:stCondLst>
                                            <p:cond delay="0"/>
                                          </p:stCondLst>
                                        </p:cTn>
                                        <p:tgtEl>
                                          <p:spTgt spid="82955"/>
                                        </p:tgtEl>
                                        <p:attrNameLst>
                                          <p:attrName>style.visibility</p:attrName>
                                        </p:attrNameLst>
                                      </p:cBhvr>
                                      <p:to>
                                        <p:strVal val="visible"/>
                                      </p:to>
                                    </p:set>
                                    <p:anim calcmode="lin" valueType="num">
                                      <p:cBhvr additive="base">
                                        <p:cTn id="35" dur="500" fill="hold"/>
                                        <p:tgtEl>
                                          <p:spTgt spid="82955"/>
                                        </p:tgtEl>
                                        <p:attrNameLst>
                                          <p:attrName>ppt_x</p:attrName>
                                        </p:attrNameLst>
                                      </p:cBhvr>
                                      <p:tavLst>
                                        <p:tav tm="0">
                                          <p:val>
                                            <p:strVal val="0-#ppt_w/2"/>
                                          </p:val>
                                        </p:tav>
                                        <p:tav tm="100000">
                                          <p:val>
                                            <p:strVal val="#ppt_x"/>
                                          </p:val>
                                        </p:tav>
                                      </p:tavLst>
                                    </p:anim>
                                    <p:anim calcmode="lin" valueType="num">
                                      <p:cBhvr additive="base">
                                        <p:cTn id="36" dur="500" fill="hold"/>
                                        <p:tgtEl>
                                          <p:spTgt spid="829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2" fill="hold" grpId="0" nodeType="clickEffect">
                                  <p:stCondLst>
                                    <p:cond delay="0"/>
                                  </p:stCondLst>
                                  <p:childTnLst>
                                    <p:set>
                                      <p:cBhvr>
                                        <p:cTn id="40" dur="1" fill="hold">
                                          <p:stCondLst>
                                            <p:cond delay="0"/>
                                          </p:stCondLst>
                                        </p:cTn>
                                        <p:tgtEl>
                                          <p:spTgt spid="82954"/>
                                        </p:tgtEl>
                                        <p:attrNameLst>
                                          <p:attrName>style.visibility</p:attrName>
                                        </p:attrNameLst>
                                      </p:cBhvr>
                                      <p:to>
                                        <p:strVal val="visible"/>
                                      </p:to>
                                    </p:set>
                                    <p:anim calcmode="lin" valueType="num">
                                      <p:cBhvr additive="base">
                                        <p:cTn id="41" dur="500" fill="hold"/>
                                        <p:tgtEl>
                                          <p:spTgt spid="82954"/>
                                        </p:tgtEl>
                                        <p:attrNameLst>
                                          <p:attrName>ppt_x</p:attrName>
                                        </p:attrNameLst>
                                      </p:cBhvr>
                                      <p:tavLst>
                                        <p:tav tm="0">
                                          <p:val>
                                            <p:strVal val="0-#ppt_w/2"/>
                                          </p:val>
                                        </p:tav>
                                        <p:tav tm="100000">
                                          <p:val>
                                            <p:strVal val="#ppt_x"/>
                                          </p:val>
                                        </p:tav>
                                      </p:tavLst>
                                    </p:anim>
                                    <p:anim calcmode="lin" valueType="num">
                                      <p:cBhvr additive="base">
                                        <p:cTn id="42" dur="500" fill="hold"/>
                                        <p:tgtEl>
                                          <p:spTgt spid="829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2" fill="hold" grpId="0" nodeType="clickEffect">
                                  <p:stCondLst>
                                    <p:cond delay="0"/>
                                  </p:stCondLst>
                                  <p:childTnLst>
                                    <p:set>
                                      <p:cBhvr>
                                        <p:cTn id="46" dur="1" fill="hold">
                                          <p:stCondLst>
                                            <p:cond delay="0"/>
                                          </p:stCondLst>
                                        </p:cTn>
                                        <p:tgtEl>
                                          <p:spTgt spid="82956"/>
                                        </p:tgtEl>
                                        <p:attrNameLst>
                                          <p:attrName>style.visibility</p:attrName>
                                        </p:attrNameLst>
                                      </p:cBhvr>
                                      <p:to>
                                        <p:strVal val="visible"/>
                                      </p:to>
                                    </p:set>
                                    <p:anim calcmode="lin" valueType="num">
                                      <p:cBhvr additive="base">
                                        <p:cTn id="47" dur="500" fill="hold"/>
                                        <p:tgtEl>
                                          <p:spTgt spid="82956"/>
                                        </p:tgtEl>
                                        <p:attrNameLst>
                                          <p:attrName>ppt_x</p:attrName>
                                        </p:attrNameLst>
                                      </p:cBhvr>
                                      <p:tavLst>
                                        <p:tav tm="0">
                                          <p:val>
                                            <p:strVal val="0-#ppt_w/2"/>
                                          </p:val>
                                        </p:tav>
                                        <p:tav tm="100000">
                                          <p:val>
                                            <p:strVal val="#ppt_x"/>
                                          </p:val>
                                        </p:tav>
                                      </p:tavLst>
                                    </p:anim>
                                    <p:anim calcmode="lin" valueType="num">
                                      <p:cBhvr additive="base">
                                        <p:cTn id="48" dur="500" fill="hold"/>
                                        <p:tgtEl>
                                          <p:spTgt spid="8295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2" fill="hold" grpId="0" nodeType="clickEffect">
                                  <p:stCondLst>
                                    <p:cond delay="0"/>
                                  </p:stCondLst>
                                  <p:childTnLst>
                                    <p:set>
                                      <p:cBhvr>
                                        <p:cTn id="52" dur="1" fill="hold">
                                          <p:stCondLst>
                                            <p:cond delay="0"/>
                                          </p:stCondLst>
                                        </p:cTn>
                                        <p:tgtEl>
                                          <p:spTgt spid="82957"/>
                                        </p:tgtEl>
                                        <p:attrNameLst>
                                          <p:attrName>style.visibility</p:attrName>
                                        </p:attrNameLst>
                                      </p:cBhvr>
                                      <p:to>
                                        <p:strVal val="visible"/>
                                      </p:to>
                                    </p:set>
                                    <p:anim calcmode="lin" valueType="num">
                                      <p:cBhvr additive="base">
                                        <p:cTn id="53" dur="500" fill="hold"/>
                                        <p:tgtEl>
                                          <p:spTgt spid="82957"/>
                                        </p:tgtEl>
                                        <p:attrNameLst>
                                          <p:attrName>ppt_x</p:attrName>
                                        </p:attrNameLst>
                                      </p:cBhvr>
                                      <p:tavLst>
                                        <p:tav tm="0">
                                          <p:val>
                                            <p:strVal val="0-#ppt_w/2"/>
                                          </p:val>
                                        </p:tav>
                                        <p:tav tm="100000">
                                          <p:val>
                                            <p:strVal val="#ppt_x"/>
                                          </p:val>
                                        </p:tav>
                                      </p:tavLst>
                                    </p:anim>
                                    <p:anim calcmode="lin" valueType="num">
                                      <p:cBhvr additive="base">
                                        <p:cTn id="54" dur="500" fill="hold"/>
                                        <p:tgtEl>
                                          <p:spTgt spid="8295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2" fill="hold" grpId="0" nodeType="clickEffect">
                                  <p:stCondLst>
                                    <p:cond delay="0"/>
                                  </p:stCondLst>
                                  <p:childTnLst>
                                    <p:set>
                                      <p:cBhvr>
                                        <p:cTn id="58" dur="1" fill="hold">
                                          <p:stCondLst>
                                            <p:cond delay="0"/>
                                          </p:stCondLst>
                                        </p:cTn>
                                        <p:tgtEl>
                                          <p:spTgt spid="82958"/>
                                        </p:tgtEl>
                                        <p:attrNameLst>
                                          <p:attrName>style.visibility</p:attrName>
                                        </p:attrNameLst>
                                      </p:cBhvr>
                                      <p:to>
                                        <p:strVal val="visible"/>
                                      </p:to>
                                    </p:set>
                                    <p:anim calcmode="lin" valueType="num">
                                      <p:cBhvr additive="base">
                                        <p:cTn id="59" dur="500" fill="hold"/>
                                        <p:tgtEl>
                                          <p:spTgt spid="82958"/>
                                        </p:tgtEl>
                                        <p:attrNameLst>
                                          <p:attrName>ppt_x</p:attrName>
                                        </p:attrNameLst>
                                      </p:cBhvr>
                                      <p:tavLst>
                                        <p:tav tm="0">
                                          <p:val>
                                            <p:strVal val="0-#ppt_w/2"/>
                                          </p:val>
                                        </p:tav>
                                        <p:tav tm="100000">
                                          <p:val>
                                            <p:strVal val="#ppt_x"/>
                                          </p:val>
                                        </p:tav>
                                      </p:tavLst>
                                    </p:anim>
                                    <p:anim calcmode="lin" valueType="num">
                                      <p:cBhvr additive="base">
                                        <p:cTn id="60" dur="500" fill="hold"/>
                                        <p:tgtEl>
                                          <p:spTgt spid="8295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2" fill="hold" grpId="0" nodeType="clickEffect">
                                  <p:stCondLst>
                                    <p:cond delay="0"/>
                                  </p:stCondLst>
                                  <p:childTnLst>
                                    <p:set>
                                      <p:cBhvr>
                                        <p:cTn id="64" dur="1" fill="hold">
                                          <p:stCondLst>
                                            <p:cond delay="0"/>
                                          </p:stCondLst>
                                        </p:cTn>
                                        <p:tgtEl>
                                          <p:spTgt spid="82959"/>
                                        </p:tgtEl>
                                        <p:attrNameLst>
                                          <p:attrName>style.visibility</p:attrName>
                                        </p:attrNameLst>
                                      </p:cBhvr>
                                      <p:to>
                                        <p:strVal val="visible"/>
                                      </p:to>
                                    </p:set>
                                    <p:anim calcmode="lin" valueType="num">
                                      <p:cBhvr additive="base">
                                        <p:cTn id="65" dur="500" fill="hold"/>
                                        <p:tgtEl>
                                          <p:spTgt spid="82959"/>
                                        </p:tgtEl>
                                        <p:attrNameLst>
                                          <p:attrName>ppt_x</p:attrName>
                                        </p:attrNameLst>
                                      </p:cBhvr>
                                      <p:tavLst>
                                        <p:tav tm="0">
                                          <p:val>
                                            <p:strVal val="0-#ppt_w/2"/>
                                          </p:val>
                                        </p:tav>
                                        <p:tav tm="100000">
                                          <p:val>
                                            <p:strVal val="#ppt_x"/>
                                          </p:val>
                                        </p:tav>
                                      </p:tavLst>
                                    </p:anim>
                                    <p:anim calcmode="lin" valueType="num">
                                      <p:cBhvr additive="base">
                                        <p:cTn id="66" dur="500" fill="hold"/>
                                        <p:tgtEl>
                                          <p:spTgt spid="829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nimBg="1" autoUpdateAnimBg="0"/>
      <p:bldP spid="82950" grpId="0" autoUpdateAnimBg="0"/>
      <p:bldP spid="82951" grpId="0" animBg="1" autoUpdateAnimBg="0"/>
      <p:bldP spid="82952" grpId="0" autoUpdateAnimBg="0"/>
      <p:bldP spid="82953" grpId="0" animBg="1"/>
      <p:bldP spid="82954" grpId="0" animBg="1" autoUpdateAnimBg="0"/>
      <p:bldP spid="82955" grpId="0" animBg="1"/>
      <p:bldP spid="82956" grpId="0" autoUpdateAnimBg="0"/>
      <p:bldP spid="82957" grpId="0" animBg="1"/>
      <p:bldP spid="82958" grpId="0" animBg="1" autoUpdateAnimBg="0"/>
      <p:bldP spid="8295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1547813" y="1341438"/>
            <a:ext cx="5616575" cy="466725"/>
          </a:xfrm>
          <a:prstGeom prst="rect">
            <a:avLst/>
          </a:prstGeom>
          <a:solidFill>
            <a:srgbClr val="008000"/>
          </a:solidFill>
          <a:ln w="9525">
            <a:solidFill>
              <a:srgbClr val="FF9900"/>
            </a:solidFill>
            <a:miter lim="800000"/>
            <a:headEnd/>
            <a:tailEnd/>
          </a:ln>
        </p:spPr>
        <p:txBody>
          <a:bodyPr>
            <a:spAutoFit/>
          </a:bodyPr>
          <a:lstStyle/>
          <a:p>
            <a:r>
              <a:rPr lang="zh-CN" altLang="en-US" sz="2400" b="1">
                <a:solidFill>
                  <a:schemeClr val="bg1"/>
                </a:solidFill>
                <a:latin typeface="Times New Roman" pitchFamily="18" charset="0"/>
              </a:rPr>
              <a:t>能量代谢是一切生物代谢的核心问题。</a:t>
            </a:r>
          </a:p>
        </p:txBody>
      </p:sp>
      <p:sp>
        <p:nvSpPr>
          <p:cNvPr id="9221" name="Text Box 5"/>
          <p:cNvSpPr txBox="1">
            <a:spLocks noChangeArrowheads="1"/>
          </p:cNvSpPr>
          <p:nvPr/>
        </p:nvSpPr>
        <p:spPr bwMode="auto">
          <a:xfrm>
            <a:off x="228600" y="2286000"/>
            <a:ext cx="8791575" cy="1435100"/>
          </a:xfrm>
          <a:prstGeom prst="rect">
            <a:avLst/>
          </a:prstGeom>
          <a:solidFill>
            <a:srgbClr val="0000FF"/>
          </a:solidFill>
          <a:ln w="28575">
            <a:solidFill>
              <a:srgbClr val="FF0000"/>
            </a:solidFill>
            <a:miter lim="800000"/>
            <a:headEnd/>
            <a:tailEnd/>
          </a:ln>
        </p:spPr>
        <p:txBody>
          <a:bodyPr wrap="none">
            <a:spAutoFit/>
          </a:bodyPr>
          <a:lstStyle/>
          <a:p>
            <a:pPr>
              <a:lnSpc>
                <a:spcPct val="120000"/>
              </a:lnSpc>
            </a:pPr>
            <a:r>
              <a:rPr lang="zh-CN" altLang="en-US" sz="2400" b="1" dirty="0">
                <a:solidFill>
                  <a:srgbClr val="FFCC66"/>
                </a:solidFill>
                <a:latin typeface="Times New Roman" pitchFamily="18" charset="0"/>
              </a:rPr>
              <a:t>能量代谢的中心任务，是生物体如何把外界环境中的多种形式的</a:t>
            </a:r>
          </a:p>
          <a:p>
            <a:pPr>
              <a:lnSpc>
                <a:spcPct val="120000"/>
              </a:lnSpc>
            </a:pPr>
            <a:r>
              <a:rPr lang="zh-CN" altLang="en-US" sz="2400" b="1" dirty="0">
                <a:solidFill>
                  <a:srgbClr val="FFCC66"/>
                </a:solidFill>
                <a:latin typeface="Times New Roman" pitchFamily="18" charset="0"/>
              </a:rPr>
              <a:t>最初能源转换成对一切生命活动都能使用的通用能源</a:t>
            </a:r>
            <a:r>
              <a:rPr lang="en-US" altLang="zh-CN" sz="2400" b="1" dirty="0">
                <a:solidFill>
                  <a:srgbClr val="FFCC66"/>
                </a:solidFill>
                <a:latin typeface="Times New Roman" pitchFamily="18" charset="0"/>
              </a:rPr>
              <a:t>------ATP</a:t>
            </a:r>
            <a:r>
              <a:rPr lang="zh-CN" altLang="en-US" sz="2400" b="1" dirty="0">
                <a:solidFill>
                  <a:srgbClr val="FFCC66"/>
                </a:solidFill>
                <a:latin typeface="Times New Roman" pitchFamily="18" charset="0"/>
              </a:rPr>
              <a:t>。</a:t>
            </a:r>
          </a:p>
          <a:p>
            <a:pPr>
              <a:lnSpc>
                <a:spcPct val="120000"/>
              </a:lnSpc>
            </a:pPr>
            <a:r>
              <a:rPr lang="zh-CN" altLang="en-US" sz="2400" b="1" dirty="0">
                <a:solidFill>
                  <a:srgbClr val="FFCC66"/>
                </a:solidFill>
                <a:latin typeface="Times New Roman" pitchFamily="18" charset="0"/>
              </a:rPr>
              <a:t>即产能代谢。</a:t>
            </a:r>
          </a:p>
        </p:txBody>
      </p:sp>
      <p:sp>
        <p:nvSpPr>
          <p:cNvPr id="9222" name="Text Box 6"/>
          <p:cNvSpPr txBox="1">
            <a:spLocks noChangeArrowheads="1"/>
          </p:cNvSpPr>
          <p:nvPr/>
        </p:nvSpPr>
        <p:spPr bwMode="auto">
          <a:xfrm>
            <a:off x="228600" y="4876800"/>
            <a:ext cx="796925" cy="822325"/>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最初</a:t>
            </a:r>
          </a:p>
          <a:p>
            <a:r>
              <a:rPr lang="zh-CN" altLang="en-US" sz="2400" b="1">
                <a:solidFill>
                  <a:schemeClr val="folHlink"/>
                </a:solidFill>
                <a:latin typeface="Times New Roman" pitchFamily="18" charset="0"/>
              </a:rPr>
              <a:t>能源</a:t>
            </a:r>
            <a:endParaRPr lang="zh-CN" altLang="en-US" sz="2800" b="1">
              <a:solidFill>
                <a:schemeClr val="folHlink"/>
              </a:solidFill>
              <a:latin typeface="Times New Roman" pitchFamily="18" charset="0"/>
            </a:endParaRPr>
          </a:p>
        </p:txBody>
      </p:sp>
      <p:sp>
        <p:nvSpPr>
          <p:cNvPr id="9223" name="AutoShape 7"/>
          <p:cNvSpPr>
            <a:spLocks/>
          </p:cNvSpPr>
          <p:nvPr/>
        </p:nvSpPr>
        <p:spPr bwMode="auto">
          <a:xfrm>
            <a:off x="1143000" y="4648200"/>
            <a:ext cx="228600" cy="1371600"/>
          </a:xfrm>
          <a:prstGeom prst="leftBrace">
            <a:avLst>
              <a:gd name="adj1" fmla="val 50000"/>
              <a:gd name="adj2" fmla="val 50000"/>
            </a:avLst>
          </a:prstGeom>
          <a:noFill/>
          <a:ln w="31750">
            <a:solidFill>
              <a:srgbClr val="008000"/>
            </a:solidFill>
            <a:round/>
            <a:headEnd/>
            <a:tailEnd/>
          </a:ln>
        </p:spPr>
        <p:txBody>
          <a:bodyPr anchor="ctr">
            <a:spAutoFit/>
          </a:bodyPr>
          <a:lstStyle/>
          <a:p>
            <a:endParaRPr lang="zh-CN" altLang="en-US"/>
          </a:p>
        </p:txBody>
      </p:sp>
      <p:sp>
        <p:nvSpPr>
          <p:cNvPr id="9224" name="Text Box 8"/>
          <p:cNvSpPr txBox="1">
            <a:spLocks noChangeArrowheads="1"/>
          </p:cNvSpPr>
          <p:nvPr/>
        </p:nvSpPr>
        <p:spPr bwMode="auto">
          <a:xfrm>
            <a:off x="1447800" y="4267200"/>
            <a:ext cx="1103313" cy="457200"/>
          </a:xfrm>
          <a:prstGeom prst="rect">
            <a:avLst/>
          </a:prstGeom>
          <a:noFill/>
          <a:ln w="9525">
            <a:noFill/>
            <a:miter lim="800000"/>
            <a:headEnd/>
            <a:tailEnd/>
          </a:ln>
        </p:spPr>
        <p:txBody>
          <a:bodyPr wrap="none">
            <a:spAutoFit/>
          </a:bodyPr>
          <a:lstStyle/>
          <a:p>
            <a:r>
              <a:rPr lang="zh-CN" altLang="en-US" sz="2400" b="1">
                <a:latin typeface="Times New Roman" pitchFamily="18" charset="0"/>
              </a:rPr>
              <a:t>有机物</a:t>
            </a:r>
          </a:p>
        </p:txBody>
      </p:sp>
      <p:sp>
        <p:nvSpPr>
          <p:cNvPr id="9225" name="Text Box 9"/>
          <p:cNvSpPr txBox="1">
            <a:spLocks noChangeArrowheads="1"/>
          </p:cNvSpPr>
          <p:nvPr/>
        </p:nvSpPr>
        <p:spPr bwMode="auto">
          <a:xfrm>
            <a:off x="1295400" y="5105400"/>
            <a:ext cx="2022475" cy="457200"/>
          </a:xfrm>
          <a:prstGeom prst="rect">
            <a:avLst/>
          </a:prstGeom>
          <a:noFill/>
          <a:ln w="9525">
            <a:noFill/>
            <a:miter lim="800000"/>
            <a:headEnd/>
            <a:tailEnd/>
          </a:ln>
        </p:spPr>
        <p:txBody>
          <a:bodyPr wrap="none">
            <a:spAutoFit/>
          </a:bodyPr>
          <a:lstStyle/>
          <a:p>
            <a:r>
              <a:rPr lang="zh-CN" altLang="en-US" sz="2400" b="1">
                <a:latin typeface="Times New Roman" pitchFamily="18" charset="0"/>
              </a:rPr>
              <a:t>还原态无机物</a:t>
            </a:r>
            <a:endParaRPr lang="zh-CN" altLang="en-US" sz="2800" b="1">
              <a:latin typeface="Times New Roman" pitchFamily="18" charset="0"/>
            </a:endParaRPr>
          </a:p>
        </p:txBody>
      </p:sp>
      <p:sp>
        <p:nvSpPr>
          <p:cNvPr id="9226" name="Text Box 10"/>
          <p:cNvSpPr txBox="1">
            <a:spLocks noChangeArrowheads="1"/>
          </p:cNvSpPr>
          <p:nvPr/>
        </p:nvSpPr>
        <p:spPr bwMode="auto">
          <a:xfrm>
            <a:off x="1447800" y="5943600"/>
            <a:ext cx="796925" cy="457200"/>
          </a:xfrm>
          <a:prstGeom prst="rect">
            <a:avLst/>
          </a:prstGeom>
          <a:noFill/>
          <a:ln w="9525">
            <a:noFill/>
            <a:miter lim="800000"/>
            <a:headEnd/>
            <a:tailEnd/>
          </a:ln>
        </p:spPr>
        <p:txBody>
          <a:bodyPr wrap="none">
            <a:spAutoFit/>
          </a:bodyPr>
          <a:lstStyle/>
          <a:p>
            <a:r>
              <a:rPr lang="zh-CN" altLang="en-US" sz="2400" b="1">
                <a:latin typeface="Times New Roman" pitchFamily="18" charset="0"/>
              </a:rPr>
              <a:t>日光</a:t>
            </a:r>
          </a:p>
        </p:txBody>
      </p:sp>
      <p:sp>
        <p:nvSpPr>
          <p:cNvPr id="9227" name="AutoShape 11"/>
          <p:cNvSpPr>
            <a:spLocks noChangeArrowheads="1"/>
          </p:cNvSpPr>
          <p:nvPr/>
        </p:nvSpPr>
        <p:spPr bwMode="auto">
          <a:xfrm>
            <a:off x="2743200" y="4495800"/>
            <a:ext cx="3429000" cy="152400"/>
          </a:xfrm>
          <a:prstGeom prst="rightArrow">
            <a:avLst>
              <a:gd name="adj1" fmla="val 50000"/>
              <a:gd name="adj2" fmla="val 562500"/>
            </a:avLst>
          </a:prstGeom>
          <a:solidFill>
            <a:srgbClr val="00FF00"/>
          </a:solidFill>
          <a:ln w="9525">
            <a:noFill/>
            <a:miter lim="800000"/>
            <a:headEnd/>
            <a:tailEnd/>
          </a:ln>
        </p:spPr>
        <p:txBody>
          <a:bodyPr wrap="none" anchor="ctr">
            <a:spAutoFit/>
          </a:bodyPr>
          <a:lstStyle/>
          <a:p>
            <a:endParaRPr lang="zh-CN" altLang="en-US"/>
          </a:p>
        </p:txBody>
      </p:sp>
      <p:sp>
        <p:nvSpPr>
          <p:cNvPr id="9228" name="AutoShape 12"/>
          <p:cNvSpPr>
            <a:spLocks noChangeArrowheads="1"/>
          </p:cNvSpPr>
          <p:nvPr/>
        </p:nvSpPr>
        <p:spPr bwMode="auto">
          <a:xfrm>
            <a:off x="2743200" y="6172200"/>
            <a:ext cx="3429000" cy="152400"/>
          </a:xfrm>
          <a:prstGeom prst="rightArrow">
            <a:avLst>
              <a:gd name="adj1" fmla="val 50000"/>
              <a:gd name="adj2" fmla="val 562500"/>
            </a:avLst>
          </a:prstGeom>
          <a:solidFill>
            <a:srgbClr val="00FF00"/>
          </a:solidFill>
          <a:ln w="9525">
            <a:noFill/>
            <a:miter lim="800000"/>
            <a:headEnd/>
            <a:tailEnd/>
          </a:ln>
        </p:spPr>
        <p:txBody>
          <a:bodyPr wrap="none" anchor="ctr">
            <a:spAutoFit/>
          </a:bodyPr>
          <a:lstStyle/>
          <a:p>
            <a:endParaRPr lang="zh-CN" altLang="en-US"/>
          </a:p>
        </p:txBody>
      </p:sp>
      <p:sp>
        <p:nvSpPr>
          <p:cNvPr id="9229" name="AutoShape 13"/>
          <p:cNvSpPr>
            <a:spLocks noChangeArrowheads="1"/>
          </p:cNvSpPr>
          <p:nvPr/>
        </p:nvSpPr>
        <p:spPr bwMode="auto">
          <a:xfrm>
            <a:off x="3429000" y="5334000"/>
            <a:ext cx="2819400" cy="76200"/>
          </a:xfrm>
          <a:prstGeom prst="rightArrow">
            <a:avLst>
              <a:gd name="adj1" fmla="val 50000"/>
              <a:gd name="adj2" fmla="val 925000"/>
            </a:avLst>
          </a:prstGeom>
          <a:solidFill>
            <a:srgbClr val="00FF00"/>
          </a:solidFill>
          <a:ln w="9525">
            <a:noFill/>
            <a:miter lim="800000"/>
            <a:headEnd/>
            <a:tailEnd/>
          </a:ln>
        </p:spPr>
        <p:txBody>
          <a:bodyPr wrap="none" anchor="ctr">
            <a:spAutoFit/>
          </a:bodyPr>
          <a:lstStyle/>
          <a:p>
            <a:endParaRPr lang="zh-CN" altLang="en-US"/>
          </a:p>
        </p:txBody>
      </p:sp>
      <p:sp>
        <p:nvSpPr>
          <p:cNvPr id="9230" name="Text Box 14"/>
          <p:cNvSpPr txBox="1">
            <a:spLocks noChangeArrowheads="1"/>
          </p:cNvSpPr>
          <p:nvPr/>
        </p:nvSpPr>
        <p:spPr bwMode="auto">
          <a:xfrm>
            <a:off x="3200400" y="4038600"/>
            <a:ext cx="1982788" cy="406400"/>
          </a:xfrm>
          <a:prstGeom prst="rect">
            <a:avLst/>
          </a:prstGeom>
          <a:solidFill>
            <a:schemeClr val="bg2"/>
          </a:solidFill>
          <a:ln w="9525">
            <a:solidFill>
              <a:srgbClr val="FF6600"/>
            </a:solidFill>
            <a:miter lim="800000"/>
            <a:headEnd/>
            <a:tailEnd/>
          </a:ln>
        </p:spPr>
        <p:txBody>
          <a:bodyPr wrap="none">
            <a:spAutoFit/>
          </a:bodyPr>
          <a:lstStyle/>
          <a:p>
            <a:r>
              <a:rPr lang="zh-CN" altLang="en-US" sz="2000" b="1">
                <a:latin typeface="Times New Roman" pitchFamily="18" charset="0"/>
              </a:rPr>
              <a:t>化能异养微生物</a:t>
            </a:r>
          </a:p>
        </p:txBody>
      </p:sp>
      <p:sp>
        <p:nvSpPr>
          <p:cNvPr id="9231" name="Text Box 15"/>
          <p:cNvSpPr txBox="1">
            <a:spLocks noChangeArrowheads="1"/>
          </p:cNvSpPr>
          <p:nvPr/>
        </p:nvSpPr>
        <p:spPr bwMode="auto">
          <a:xfrm>
            <a:off x="3505200" y="4876800"/>
            <a:ext cx="1982788" cy="406400"/>
          </a:xfrm>
          <a:prstGeom prst="rect">
            <a:avLst/>
          </a:prstGeom>
          <a:solidFill>
            <a:schemeClr val="bg2"/>
          </a:solidFill>
          <a:ln w="9525">
            <a:solidFill>
              <a:srgbClr val="FFCC99"/>
            </a:solidFill>
            <a:miter lim="800000"/>
            <a:headEnd/>
            <a:tailEnd/>
          </a:ln>
        </p:spPr>
        <p:txBody>
          <a:bodyPr wrap="none">
            <a:spAutoFit/>
          </a:bodyPr>
          <a:lstStyle/>
          <a:p>
            <a:r>
              <a:rPr lang="zh-CN" altLang="en-US" sz="2000" b="1">
                <a:latin typeface="Times New Roman" pitchFamily="18" charset="0"/>
              </a:rPr>
              <a:t>化能自养微生物</a:t>
            </a:r>
          </a:p>
        </p:txBody>
      </p:sp>
      <p:sp>
        <p:nvSpPr>
          <p:cNvPr id="9232" name="Text Box 16"/>
          <p:cNvSpPr txBox="1">
            <a:spLocks noChangeArrowheads="1"/>
          </p:cNvSpPr>
          <p:nvPr/>
        </p:nvSpPr>
        <p:spPr bwMode="auto">
          <a:xfrm>
            <a:off x="3276600" y="5715000"/>
            <a:ext cx="1982788" cy="406400"/>
          </a:xfrm>
          <a:prstGeom prst="rect">
            <a:avLst/>
          </a:prstGeom>
          <a:solidFill>
            <a:schemeClr val="bg2"/>
          </a:solidFill>
          <a:ln w="9525">
            <a:solidFill>
              <a:srgbClr val="FF00FF"/>
            </a:solidFill>
            <a:miter lim="800000"/>
            <a:headEnd/>
            <a:tailEnd/>
          </a:ln>
        </p:spPr>
        <p:txBody>
          <a:bodyPr wrap="none">
            <a:spAutoFit/>
          </a:bodyPr>
          <a:lstStyle/>
          <a:p>
            <a:r>
              <a:rPr lang="zh-CN" altLang="en-US" sz="2000" b="1">
                <a:latin typeface="Times New Roman" pitchFamily="18" charset="0"/>
              </a:rPr>
              <a:t>光能营养微生物</a:t>
            </a:r>
          </a:p>
        </p:txBody>
      </p:sp>
      <p:sp>
        <p:nvSpPr>
          <p:cNvPr id="9233" name="AutoShape 17"/>
          <p:cNvSpPr>
            <a:spLocks/>
          </p:cNvSpPr>
          <p:nvPr/>
        </p:nvSpPr>
        <p:spPr bwMode="auto">
          <a:xfrm>
            <a:off x="6400800" y="4419600"/>
            <a:ext cx="533400" cy="1981200"/>
          </a:xfrm>
          <a:prstGeom prst="rightBrace">
            <a:avLst>
              <a:gd name="adj1" fmla="val 30952"/>
              <a:gd name="adj2" fmla="val 50000"/>
            </a:avLst>
          </a:prstGeom>
          <a:noFill/>
          <a:ln w="28575">
            <a:solidFill>
              <a:schemeClr val="accent1"/>
            </a:solidFill>
            <a:round/>
            <a:headEnd/>
            <a:tailEnd/>
          </a:ln>
        </p:spPr>
        <p:txBody>
          <a:bodyPr wrap="none" anchor="ctr">
            <a:spAutoFit/>
          </a:bodyPr>
          <a:lstStyle/>
          <a:p>
            <a:endParaRPr lang="zh-CN" altLang="en-US"/>
          </a:p>
        </p:txBody>
      </p:sp>
      <p:sp>
        <p:nvSpPr>
          <p:cNvPr id="9234" name="Text Box 18"/>
          <p:cNvSpPr txBox="1">
            <a:spLocks noChangeArrowheads="1"/>
          </p:cNvSpPr>
          <p:nvPr/>
        </p:nvSpPr>
        <p:spPr bwMode="auto">
          <a:xfrm>
            <a:off x="7159625" y="4800600"/>
            <a:ext cx="1612900" cy="946150"/>
          </a:xfrm>
          <a:prstGeom prst="rect">
            <a:avLst/>
          </a:prstGeom>
          <a:noFill/>
          <a:ln w="9525">
            <a:noFill/>
            <a:miter lim="800000"/>
            <a:headEnd/>
            <a:tailEnd/>
          </a:ln>
        </p:spPr>
        <p:txBody>
          <a:bodyPr wrap="none">
            <a:spAutoFit/>
          </a:bodyPr>
          <a:lstStyle/>
          <a:p>
            <a:pPr algn="ctr"/>
            <a:r>
              <a:rPr lang="zh-CN" altLang="en-US" sz="2800" b="1">
                <a:solidFill>
                  <a:schemeClr val="folHlink"/>
                </a:solidFill>
                <a:latin typeface="Times New Roman" pitchFamily="18" charset="0"/>
              </a:rPr>
              <a:t>通用能源</a:t>
            </a:r>
          </a:p>
          <a:p>
            <a:pPr algn="ctr"/>
            <a:r>
              <a:rPr lang="zh-CN" altLang="en-US" sz="2800" b="1">
                <a:solidFill>
                  <a:schemeClr val="folHlink"/>
                </a:solidFill>
                <a:latin typeface="Times New Roman" pitchFamily="18" charset="0"/>
              </a:rPr>
              <a:t>（</a:t>
            </a:r>
            <a:r>
              <a:rPr lang="en-US" altLang="zh-CN" sz="2800" b="1">
                <a:solidFill>
                  <a:schemeClr val="folHlink"/>
                </a:solidFill>
                <a:latin typeface="Times New Roman" pitchFamily="18" charset="0"/>
              </a:rPr>
              <a:t>ATP</a:t>
            </a:r>
            <a:r>
              <a:rPr lang="zh-CN" altLang="en-US" sz="2800" b="1">
                <a:solidFill>
                  <a:schemeClr val="folHlink"/>
                </a:solidFill>
                <a:latin typeface="Times New Roman" pitchFamily="18" charset="0"/>
              </a:rPr>
              <a:t>）</a:t>
            </a:r>
            <a:endParaRPr lang="zh-CN" altLang="en-US" sz="2800" b="1">
              <a:latin typeface="Times New Roman" pitchFamily="18" charset="0"/>
            </a:endParaRPr>
          </a:p>
        </p:txBody>
      </p:sp>
      <p:sp>
        <p:nvSpPr>
          <p:cNvPr id="18449" name="Rectangle 19"/>
          <p:cNvSpPr>
            <a:spLocks noChangeArrowheads="1"/>
          </p:cNvSpPr>
          <p:nvPr/>
        </p:nvSpPr>
        <p:spPr bwMode="auto">
          <a:xfrm>
            <a:off x="609600" y="138113"/>
            <a:ext cx="7772400" cy="914400"/>
          </a:xfrm>
          <a:prstGeom prst="rect">
            <a:avLst/>
          </a:prstGeom>
          <a:noFill/>
          <a:ln w="9525">
            <a:noFill/>
            <a:miter lim="800000"/>
            <a:headEnd/>
            <a:tailEnd/>
          </a:ln>
        </p:spPr>
        <p:txBody>
          <a:bodyPr anchor="ctr"/>
          <a:lstStyle/>
          <a:p>
            <a:pPr algn="ctr"/>
            <a:r>
              <a:rPr lang="zh-CN" altLang="en-US" sz="4400" b="1" dirty="0">
                <a:latin typeface="楷体_GB2312" pitchFamily="49" charset="-122"/>
                <a:ea typeface="楷体_GB2312" pitchFamily="49" charset="-122"/>
              </a:rPr>
              <a:t>第一节 微生物的能量代谢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0-#ppt_w/2"/>
                                          </p:val>
                                        </p:tav>
                                        <p:tav tm="100000">
                                          <p:val>
                                            <p:strVal val="#ppt_x"/>
                                          </p:val>
                                        </p:tav>
                                      </p:tavLst>
                                    </p:anim>
                                    <p:anim calcmode="lin" valueType="num">
                                      <p:cBhvr additive="base">
                                        <p:cTn id="8" dur="500" fill="hold"/>
                                        <p:tgtEl>
                                          <p:spTgt spid="92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0-#ppt_w/2"/>
                                          </p:val>
                                        </p:tav>
                                        <p:tav tm="100000">
                                          <p:val>
                                            <p:strVal val="#ppt_x"/>
                                          </p:val>
                                        </p:tav>
                                      </p:tavLst>
                                    </p:anim>
                                    <p:anim calcmode="lin" valueType="num">
                                      <p:cBhvr additive="base">
                                        <p:cTn id="14"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9222"/>
                                        </p:tgtEl>
                                        <p:attrNameLst>
                                          <p:attrName>style.visibility</p:attrName>
                                        </p:attrNameLst>
                                      </p:cBhvr>
                                      <p:to>
                                        <p:strVal val="visible"/>
                                      </p:to>
                                    </p:set>
                                    <p:anim calcmode="lin" valueType="num">
                                      <p:cBhvr additive="base">
                                        <p:cTn id="19" dur="500" fill="hold"/>
                                        <p:tgtEl>
                                          <p:spTgt spid="9222"/>
                                        </p:tgtEl>
                                        <p:attrNameLst>
                                          <p:attrName>ppt_x</p:attrName>
                                        </p:attrNameLst>
                                      </p:cBhvr>
                                      <p:tavLst>
                                        <p:tav tm="0">
                                          <p:val>
                                            <p:strVal val="1+#ppt_w/2"/>
                                          </p:val>
                                        </p:tav>
                                        <p:tav tm="100000">
                                          <p:val>
                                            <p:strVal val="#ppt_x"/>
                                          </p:val>
                                        </p:tav>
                                      </p:tavLst>
                                    </p:anim>
                                    <p:anim calcmode="lin" valueType="num">
                                      <p:cBhvr additive="base">
                                        <p:cTn id="20"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0-#ppt_w/2"/>
                                          </p:val>
                                        </p:tav>
                                        <p:tav tm="100000">
                                          <p:val>
                                            <p:strVal val="#ppt_x"/>
                                          </p:val>
                                        </p:tav>
                                      </p:tavLst>
                                    </p:anim>
                                    <p:anim calcmode="lin" valueType="num">
                                      <p:cBhvr additive="base">
                                        <p:cTn id="26" dur="500" fill="hold"/>
                                        <p:tgtEl>
                                          <p:spTgt spid="9223"/>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3" fill="hold" grpId="0" nodeType="afterEffect">
                                  <p:stCondLst>
                                    <p:cond delay="0"/>
                                  </p:stCondLst>
                                  <p:childTnLst>
                                    <p:set>
                                      <p:cBhvr>
                                        <p:cTn id="29" dur="1" fill="hold">
                                          <p:stCondLst>
                                            <p:cond delay="0"/>
                                          </p:stCondLst>
                                        </p:cTn>
                                        <p:tgtEl>
                                          <p:spTgt spid="9224"/>
                                        </p:tgtEl>
                                        <p:attrNameLst>
                                          <p:attrName>style.visibility</p:attrName>
                                        </p:attrNameLst>
                                      </p:cBhvr>
                                      <p:to>
                                        <p:strVal val="visible"/>
                                      </p:to>
                                    </p:set>
                                    <p:anim calcmode="lin" valueType="num">
                                      <p:cBhvr additive="base">
                                        <p:cTn id="30" dur="500" fill="hold"/>
                                        <p:tgtEl>
                                          <p:spTgt spid="9224"/>
                                        </p:tgtEl>
                                        <p:attrNameLst>
                                          <p:attrName>ppt_x</p:attrName>
                                        </p:attrNameLst>
                                      </p:cBhvr>
                                      <p:tavLst>
                                        <p:tav tm="0">
                                          <p:val>
                                            <p:strVal val="1+#ppt_w/2"/>
                                          </p:val>
                                        </p:tav>
                                        <p:tav tm="100000">
                                          <p:val>
                                            <p:strVal val="#ppt_x"/>
                                          </p:val>
                                        </p:tav>
                                      </p:tavLst>
                                    </p:anim>
                                    <p:anim calcmode="lin" valueType="num">
                                      <p:cBhvr additive="base">
                                        <p:cTn id="31" dur="500" fill="hold"/>
                                        <p:tgtEl>
                                          <p:spTgt spid="9224"/>
                                        </p:tgtEl>
                                        <p:attrNameLst>
                                          <p:attrName>ppt_y</p:attrName>
                                        </p:attrNameLst>
                                      </p:cBhvr>
                                      <p:tavLst>
                                        <p:tav tm="0">
                                          <p:val>
                                            <p:strVal val="0-#ppt_h/2"/>
                                          </p:val>
                                        </p:tav>
                                        <p:tav tm="100000">
                                          <p:val>
                                            <p:strVal val="#ppt_y"/>
                                          </p:val>
                                        </p:tav>
                                      </p:tavLst>
                                    </p:anim>
                                  </p:childTnLst>
                                </p:cTn>
                              </p:par>
                            </p:childTnLst>
                          </p:cTn>
                        </p:par>
                        <p:par>
                          <p:cTn id="32" fill="hold">
                            <p:stCondLst>
                              <p:cond delay="1000"/>
                            </p:stCondLst>
                            <p:childTnLst>
                              <p:par>
                                <p:cTn id="33" presetID="23" presetClass="entr" presetSubtype="32" fill="hold" grpId="0" nodeType="afterEffect">
                                  <p:stCondLst>
                                    <p:cond delay="0"/>
                                  </p:stCondLst>
                                  <p:childTnLst>
                                    <p:set>
                                      <p:cBhvr>
                                        <p:cTn id="34" dur="1" fill="hold">
                                          <p:stCondLst>
                                            <p:cond delay="0"/>
                                          </p:stCondLst>
                                        </p:cTn>
                                        <p:tgtEl>
                                          <p:spTgt spid="9225"/>
                                        </p:tgtEl>
                                        <p:attrNameLst>
                                          <p:attrName>style.visibility</p:attrName>
                                        </p:attrNameLst>
                                      </p:cBhvr>
                                      <p:to>
                                        <p:strVal val="visible"/>
                                      </p:to>
                                    </p:set>
                                    <p:anim calcmode="lin" valueType="num">
                                      <p:cBhvr>
                                        <p:cTn id="35" dur="500" fill="hold"/>
                                        <p:tgtEl>
                                          <p:spTgt spid="9225"/>
                                        </p:tgtEl>
                                        <p:attrNameLst>
                                          <p:attrName>ppt_w</p:attrName>
                                        </p:attrNameLst>
                                      </p:cBhvr>
                                      <p:tavLst>
                                        <p:tav tm="0">
                                          <p:val>
                                            <p:strVal val="4*#ppt_w"/>
                                          </p:val>
                                        </p:tav>
                                        <p:tav tm="100000">
                                          <p:val>
                                            <p:strVal val="#ppt_w"/>
                                          </p:val>
                                        </p:tav>
                                      </p:tavLst>
                                    </p:anim>
                                    <p:anim calcmode="lin" valueType="num">
                                      <p:cBhvr>
                                        <p:cTn id="36" dur="500" fill="hold"/>
                                        <p:tgtEl>
                                          <p:spTgt spid="9225"/>
                                        </p:tgtEl>
                                        <p:attrNameLst>
                                          <p:attrName>ppt_h</p:attrName>
                                        </p:attrNameLst>
                                      </p:cBhvr>
                                      <p:tavLst>
                                        <p:tav tm="0">
                                          <p:val>
                                            <p:strVal val="4*#ppt_h"/>
                                          </p:val>
                                        </p:tav>
                                        <p:tav tm="100000">
                                          <p:val>
                                            <p:strVal val="#ppt_h"/>
                                          </p:val>
                                        </p:tav>
                                      </p:tavLst>
                                    </p:anim>
                                  </p:childTnLst>
                                </p:cTn>
                              </p:par>
                            </p:childTnLst>
                          </p:cTn>
                        </p:par>
                        <p:par>
                          <p:cTn id="37" fill="hold">
                            <p:stCondLst>
                              <p:cond delay="1500"/>
                            </p:stCondLst>
                            <p:childTnLst>
                              <p:par>
                                <p:cTn id="38" presetID="23" presetClass="entr" presetSubtype="36" fill="hold" grpId="0" nodeType="afterEffect">
                                  <p:stCondLst>
                                    <p:cond delay="0"/>
                                  </p:stCondLst>
                                  <p:childTnLst>
                                    <p:set>
                                      <p:cBhvr>
                                        <p:cTn id="39" dur="1" fill="hold">
                                          <p:stCondLst>
                                            <p:cond delay="0"/>
                                          </p:stCondLst>
                                        </p:cTn>
                                        <p:tgtEl>
                                          <p:spTgt spid="9226"/>
                                        </p:tgtEl>
                                        <p:attrNameLst>
                                          <p:attrName>style.visibility</p:attrName>
                                        </p:attrNameLst>
                                      </p:cBhvr>
                                      <p:to>
                                        <p:strVal val="visible"/>
                                      </p:to>
                                    </p:set>
                                    <p:anim calcmode="lin" valueType="num">
                                      <p:cBhvr>
                                        <p:cTn id="40" dur="500" fill="hold"/>
                                        <p:tgtEl>
                                          <p:spTgt spid="9226"/>
                                        </p:tgtEl>
                                        <p:attrNameLst>
                                          <p:attrName>ppt_w</p:attrName>
                                        </p:attrNameLst>
                                      </p:cBhvr>
                                      <p:tavLst>
                                        <p:tav tm="0">
                                          <p:val>
                                            <p:strVal val="(6*min(max(#ppt_w*#ppt_h,.3),1)-7.4)/-.7*#ppt_w"/>
                                          </p:val>
                                        </p:tav>
                                        <p:tav tm="100000">
                                          <p:val>
                                            <p:strVal val="#ppt_w"/>
                                          </p:val>
                                        </p:tav>
                                      </p:tavLst>
                                    </p:anim>
                                    <p:anim calcmode="lin" valueType="num">
                                      <p:cBhvr>
                                        <p:cTn id="41" dur="500" fill="hold"/>
                                        <p:tgtEl>
                                          <p:spTgt spid="9226"/>
                                        </p:tgtEl>
                                        <p:attrNameLst>
                                          <p:attrName>ppt_h</p:attrName>
                                        </p:attrNameLst>
                                      </p:cBhvr>
                                      <p:tavLst>
                                        <p:tav tm="0">
                                          <p:val>
                                            <p:strVal val="(6*min(max(#ppt_w*#ppt_h,.3),1)-7.4)/-.7*#ppt_h"/>
                                          </p:val>
                                        </p:tav>
                                        <p:tav tm="100000">
                                          <p:val>
                                            <p:strVal val="#ppt_h"/>
                                          </p:val>
                                        </p:tav>
                                      </p:tavLst>
                                    </p:anim>
                                    <p:anim calcmode="lin" valueType="num">
                                      <p:cBhvr>
                                        <p:cTn id="42" dur="500" fill="hold"/>
                                        <p:tgtEl>
                                          <p:spTgt spid="9226"/>
                                        </p:tgtEl>
                                        <p:attrNameLst>
                                          <p:attrName>ppt_x</p:attrName>
                                        </p:attrNameLst>
                                      </p:cBhvr>
                                      <p:tavLst>
                                        <p:tav tm="0">
                                          <p:val>
                                            <p:fltVal val="0.5"/>
                                          </p:val>
                                        </p:tav>
                                        <p:tav tm="100000">
                                          <p:val>
                                            <p:strVal val="#ppt_x"/>
                                          </p:val>
                                        </p:tav>
                                      </p:tavLst>
                                    </p:anim>
                                    <p:anim calcmode="lin" valueType="num">
                                      <p:cBhvr>
                                        <p:cTn id="43" dur="500" fill="hold"/>
                                        <p:tgtEl>
                                          <p:spTgt spid="9226"/>
                                        </p:tgtEl>
                                        <p:attrNameLst>
                                          <p:attrName>ppt_y</p:attrName>
                                        </p:attrNameLst>
                                      </p:cBhvr>
                                      <p:tavLst>
                                        <p:tav tm="0">
                                          <p:val>
                                            <p:strVal val="1+(6*min(max(#ppt_w*#ppt_h,.3),1)-7.4)/-.7*#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9230"/>
                                        </p:tgtEl>
                                        <p:attrNameLst>
                                          <p:attrName>style.visibility</p:attrName>
                                        </p:attrNameLst>
                                      </p:cBhvr>
                                      <p:to>
                                        <p:strVal val="visible"/>
                                      </p:to>
                                    </p:set>
                                    <p:anim calcmode="lin" valueType="num">
                                      <p:cBhvr additive="base">
                                        <p:cTn id="48" dur="500" fill="hold"/>
                                        <p:tgtEl>
                                          <p:spTgt spid="9230"/>
                                        </p:tgtEl>
                                        <p:attrNameLst>
                                          <p:attrName>ppt_x</p:attrName>
                                        </p:attrNameLst>
                                      </p:cBhvr>
                                      <p:tavLst>
                                        <p:tav tm="0">
                                          <p:val>
                                            <p:strVal val="#ppt_x"/>
                                          </p:val>
                                        </p:tav>
                                        <p:tav tm="100000">
                                          <p:val>
                                            <p:strVal val="#ppt_x"/>
                                          </p:val>
                                        </p:tav>
                                      </p:tavLst>
                                    </p:anim>
                                    <p:anim calcmode="lin" valueType="num">
                                      <p:cBhvr additive="base">
                                        <p:cTn id="49" dur="500" fill="hold"/>
                                        <p:tgtEl>
                                          <p:spTgt spid="9230"/>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 presetClass="entr" presetSubtype="6" fill="hold" grpId="0" nodeType="afterEffect">
                                  <p:stCondLst>
                                    <p:cond delay="0"/>
                                  </p:stCondLst>
                                  <p:childTnLst>
                                    <p:set>
                                      <p:cBhvr>
                                        <p:cTn id="52" dur="1" fill="hold">
                                          <p:stCondLst>
                                            <p:cond delay="0"/>
                                          </p:stCondLst>
                                        </p:cTn>
                                        <p:tgtEl>
                                          <p:spTgt spid="9227"/>
                                        </p:tgtEl>
                                        <p:attrNameLst>
                                          <p:attrName>style.visibility</p:attrName>
                                        </p:attrNameLst>
                                      </p:cBhvr>
                                      <p:to>
                                        <p:strVal val="visible"/>
                                      </p:to>
                                    </p:set>
                                    <p:anim calcmode="lin" valueType="num">
                                      <p:cBhvr additive="base">
                                        <p:cTn id="53" dur="500" fill="hold"/>
                                        <p:tgtEl>
                                          <p:spTgt spid="9227"/>
                                        </p:tgtEl>
                                        <p:attrNameLst>
                                          <p:attrName>ppt_x</p:attrName>
                                        </p:attrNameLst>
                                      </p:cBhvr>
                                      <p:tavLst>
                                        <p:tav tm="0">
                                          <p:val>
                                            <p:strVal val="1+#ppt_w/2"/>
                                          </p:val>
                                        </p:tav>
                                        <p:tav tm="100000">
                                          <p:val>
                                            <p:strVal val="#ppt_x"/>
                                          </p:val>
                                        </p:tav>
                                      </p:tavLst>
                                    </p:anim>
                                    <p:anim calcmode="lin" valueType="num">
                                      <p:cBhvr additive="base">
                                        <p:cTn id="54" dur="500" fill="hold"/>
                                        <p:tgtEl>
                                          <p:spTgt spid="9227"/>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3" presetClass="entr" presetSubtype="32" fill="hold" grpId="0" nodeType="afterEffect">
                                  <p:stCondLst>
                                    <p:cond delay="0"/>
                                  </p:stCondLst>
                                  <p:childTnLst>
                                    <p:set>
                                      <p:cBhvr>
                                        <p:cTn id="57" dur="1" fill="hold">
                                          <p:stCondLst>
                                            <p:cond delay="0"/>
                                          </p:stCondLst>
                                        </p:cTn>
                                        <p:tgtEl>
                                          <p:spTgt spid="9231"/>
                                        </p:tgtEl>
                                        <p:attrNameLst>
                                          <p:attrName>style.visibility</p:attrName>
                                        </p:attrNameLst>
                                      </p:cBhvr>
                                      <p:to>
                                        <p:strVal val="visible"/>
                                      </p:to>
                                    </p:set>
                                    <p:anim calcmode="lin" valueType="num">
                                      <p:cBhvr>
                                        <p:cTn id="58" dur="500" fill="hold"/>
                                        <p:tgtEl>
                                          <p:spTgt spid="9231"/>
                                        </p:tgtEl>
                                        <p:attrNameLst>
                                          <p:attrName>ppt_w</p:attrName>
                                        </p:attrNameLst>
                                      </p:cBhvr>
                                      <p:tavLst>
                                        <p:tav tm="0">
                                          <p:val>
                                            <p:strVal val="4*#ppt_w"/>
                                          </p:val>
                                        </p:tav>
                                        <p:tav tm="100000">
                                          <p:val>
                                            <p:strVal val="#ppt_w"/>
                                          </p:val>
                                        </p:tav>
                                      </p:tavLst>
                                    </p:anim>
                                    <p:anim calcmode="lin" valueType="num">
                                      <p:cBhvr>
                                        <p:cTn id="59" dur="500" fill="hold"/>
                                        <p:tgtEl>
                                          <p:spTgt spid="9231"/>
                                        </p:tgtEl>
                                        <p:attrNameLst>
                                          <p:attrName>ppt_h</p:attrName>
                                        </p:attrNameLst>
                                      </p:cBhvr>
                                      <p:tavLst>
                                        <p:tav tm="0">
                                          <p:val>
                                            <p:strVal val="4*#ppt_h"/>
                                          </p:val>
                                        </p:tav>
                                        <p:tav tm="100000">
                                          <p:val>
                                            <p:strVal val="#ppt_h"/>
                                          </p:val>
                                        </p:tav>
                                      </p:tavLst>
                                    </p:anim>
                                  </p:childTnLst>
                                </p:cTn>
                              </p:par>
                            </p:childTnLst>
                          </p:cTn>
                        </p:par>
                        <p:par>
                          <p:cTn id="60" fill="hold">
                            <p:stCondLst>
                              <p:cond delay="1500"/>
                            </p:stCondLst>
                            <p:childTnLst>
                              <p:par>
                                <p:cTn id="61" presetID="12" presetClass="entr" presetSubtype="8" fill="hold" grpId="0" nodeType="afterEffect">
                                  <p:stCondLst>
                                    <p:cond delay="0"/>
                                  </p:stCondLst>
                                  <p:childTnLst>
                                    <p:set>
                                      <p:cBhvr>
                                        <p:cTn id="62" dur="1" fill="hold">
                                          <p:stCondLst>
                                            <p:cond delay="0"/>
                                          </p:stCondLst>
                                        </p:cTn>
                                        <p:tgtEl>
                                          <p:spTgt spid="9229"/>
                                        </p:tgtEl>
                                        <p:attrNameLst>
                                          <p:attrName>style.visibility</p:attrName>
                                        </p:attrNameLst>
                                      </p:cBhvr>
                                      <p:to>
                                        <p:strVal val="visible"/>
                                      </p:to>
                                    </p:set>
                                    <p:animEffect transition="in" filter="slide(fromLeft)">
                                      <p:cBhvr>
                                        <p:cTn id="63" dur="500"/>
                                        <p:tgtEl>
                                          <p:spTgt spid="9229"/>
                                        </p:tgtEl>
                                      </p:cBhvr>
                                    </p:animEffect>
                                  </p:childTnLst>
                                </p:cTn>
                              </p:par>
                            </p:childTnLst>
                          </p:cTn>
                        </p:par>
                        <p:par>
                          <p:cTn id="64" fill="hold">
                            <p:stCondLst>
                              <p:cond delay="2000"/>
                            </p:stCondLst>
                            <p:childTnLst>
                              <p:par>
                                <p:cTn id="65" presetID="2" presetClass="entr" presetSubtype="12" fill="hold" grpId="0" nodeType="afterEffect">
                                  <p:stCondLst>
                                    <p:cond delay="0"/>
                                  </p:stCondLst>
                                  <p:childTnLst>
                                    <p:set>
                                      <p:cBhvr>
                                        <p:cTn id="66" dur="1" fill="hold">
                                          <p:stCondLst>
                                            <p:cond delay="0"/>
                                          </p:stCondLst>
                                        </p:cTn>
                                        <p:tgtEl>
                                          <p:spTgt spid="9232"/>
                                        </p:tgtEl>
                                        <p:attrNameLst>
                                          <p:attrName>style.visibility</p:attrName>
                                        </p:attrNameLst>
                                      </p:cBhvr>
                                      <p:to>
                                        <p:strVal val="visible"/>
                                      </p:to>
                                    </p:set>
                                    <p:anim calcmode="lin" valueType="num">
                                      <p:cBhvr additive="base">
                                        <p:cTn id="67" dur="500" fill="hold"/>
                                        <p:tgtEl>
                                          <p:spTgt spid="9232"/>
                                        </p:tgtEl>
                                        <p:attrNameLst>
                                          <p:attrName>ppt_x</p:attrName>
                                        </p:attrNameLst>
                                      </p:cBhvr>
                                      <p:tavLst>
                                        <p:tav tm="0">
                                          <p:val>
                                            <p:strVal val="0-#ppt_w/2"/>
                                          </p:val>
                                        </p:tav>
                                        <p:tav tm="100000">
                                          <p:val>
                                            <p:strVal val="#ppt_x"/>
                                          </p:val>
                                        </p:tav>
                                      </p:tavLst>
                                    </p:anim>
                                    <p:anim calcmode="lin" valueType="num">
                                      <p:cBhvr additive="base">
                                        <p:cTn id="68" dur="500" fill="hold"/>
                                        <p:tgtEl>
                                          <p:spTgt spid="9232"/>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6" fill="hold" grpId="0" nodeType="afterEffect">
                                  <p:stCondLst>
                                    <p:cond delay="0"/>
                                  </p:stCondLst>
                                  <p:childTnLst>
                                    <p:set>
                                      <p:cBhvr>
                                        <p:cTn id="71" dur="1" fill="hold">
                                          <p:stCondLst>
                                            <p:cond delay="0"/>
                                          </p:stCondLst>
                                        </p:cTn>
                                        <p:tgtEl>
                                          <p:spTgt spid="9228"/>
                                        </p:tgtEl>
                                        <p:attrNameLst>
                                          <p:attrName>style.visibility</p:attrName>
                                        </p:attrNameLst>
                                      </p:cBhvr>
                                      <p:to>
                                        <p:strVal val="visible"/>
                                      </p:to>
                                    </p:set>
                                    <p:anim calcmode="lin" valueType="num">
                                      <p:cBhvr additive="base">
                                        <p:cTn id="72" dur="500" fill="hold"/>
                                        <p:tgtEl>
                                          <p:spTgt spid="9228"/>
                                        </p:tgtEl>
                                        <p:attrNameLst>
                                          <p:attrName>ppt_x</p:attrName>
                                        </p:attrNameLst>
                                      </p:cBhvr>
                                      <p:tavLst>
                                        <p:tav tm="0">
                                          <p:val>
                                            <p:strVal val="1+#ppt_w/2"/>
                                          </p:val>
                                        </p:tav>
                                        <p:tav tm="100000">
                                          <p:val>
                                            <p:strVal val="#ppt_x"/>
                                          </p:val>
                                        </p:tav>
                                      </p:tavLst>
                                    </p:anim>
                                    <p:anim calcmode="lin" valueType="num">
                                      <p:cBhvr additive="base">
                                        <p:cTn id="73" dur="500" fill="hold"/>
                                        <p:tgtEl>
                                          <p:spTgt spid="9228"/>
                                        </p:tgtEl>
                                        <p:attrNameLst>
                                          <p:attrName>ppt_y</p:attrName>
                                        </p:attrNameLst>
                                      </p:cBhvr>
                                      <p:tavLst>
                                        <p:tav tm="0">
                                          <p:val>
                                            <p:strVal val="1+#ppt_h/2"/>
                                          </p:val>
                                        </p:tav>
                                        <p:tav tm="100000">
                                          <p:val>
                                            <p:strVal val="#ppt_y"/>
                                          </p:val>
                                        </p:tav>
                                      </p:tavLst>
                                    </p:anim>
                                  </p:childTnLst>
                                </p:cTn>
                              </p:par>
                            </p:childTnLst>
                          </p:cTn>
                        </p:par>
                        <p:par>
                          <p:cTn id="74" fill="hold">
                            <p:stCondLst>
                              <p:cond delay="3000"/>
                            </p:stCondLst>
                            <p:childTnLst>
                              <p:par>
                                <p:cTn id="75" presetID="2" presetClass="entr" presetSubtype="2" fill="hold" grpId="0" nodeType="afterEffect">
                                  <p:stCondLst>
                                    <p:cond delay="0"/>
                                  </p:stCondLst>
                                  <p:childTnLst>
                                    <p:set>
                                      <p:cBhvr>
                                        <p:cTn id="76" dur="1" fill="hold">
                                          <p:stCondLst>
                                            <p:cond delay="0"/>
                                          </p:stCondLst>
                                        </p:cTn>
                                        <p:tgtEl>
                                          <p:spTgt spid="9233"/>
                                        </p:tgtEl>
                                        <p:attrNameLst>
                                          <p:attrName>style.visibility</p:attrName>
                                        </p:attrNameLst>
                                      </p:cBhvr>
                                      <p:to>
                                        <p:strVal val="visible"/>
                                      </p:to>
                                    </p:set>
                                    <p:anim calcmode="lin" valueType="num">
                                      <p:cBhvr additive="base">
                                        <p:cTn id="77" dur="500" fill="hold"/>
                                        <p:tgtEl>
                                          <p:spTgt spid="9233"/>
                                        </p:tgtEl>
                                        <p:attrNameLst>
                                          <p:attrName>ppt_x</p:attrName>
                                        </p:attrNameLst>
                                      </p:cBhvr>
                                      <p:tavLst>
                                        <p:tav tm="0">
                                          <p:val>
                                            <p:strVal val="1+#ppt_w/2"/>
                                          </p:val>
                                        </p:tav>
                                        <p:tav tm="100000">
                                          <p:val>
                                            <p:strVal val="#ppt_x"/>
                                          </p:val>
                                        </p:tav>
                                      </p:tavLst>
                                    </p:anim>
                                    <p:anim calcmode="lin" valueType="num">
                                      <p:cBhvr additive="base">
                                        <p:cTn id="78" dur="500" fill="hold"/>
                                        <p:tgtEl>
                                          <p:spTgt spid="9233"/>
                                        </p:tgtEl>
                                        <p:attrNameLst>
                                          <p:attrName>ppt_y</p:attrName>
                                        </p:attrNameLst>
                                      </p:cBhvr>
                                      <p:tavLst>
                                        <p:tav tm="0">
                                          <p:val>
                                            <p:strVal val="#ppt_y"/>
                                          </p:val>
                                        </p:tav>
                                        <p:tav tm="100000">
                                          <p:val>
                                            <p:strVal val="#ppt_y"/>
                                          </p:val>
                                        </p:tav>
                                      </p:tavLst>
                                    </p:anim>
                                  </p:childTnLst>
                                </p:cTn>
                              </p:par>
                            </p:childTnLst>
                          </p:cTn>
                        </p:par>
                        <p:par>
                          <p:cTn id="79" fill="hold">
                            <p:stCondLst>
                              <p:cond delay="3500"/>
                            </p:stCondLst>
                            <p:childTnLst>
                              <p:par>
                                <p:cTn id="80" presetID="23" presetClass="entr" presetSubtype="32" fill="hold" grpId="0" nodeType="afterEffect">
                                  <p:stCondLst>
                                    <p:cond delay="0"/>
                                  </p:stCondLst>
                                  <p:childTnLst>
                                    <p:set>
                                      <p:cBhvr>
                                        <p:cTn id="81" dur="1" fill="hold">
                                          <p:stCondLst>
                                            <p:cond delay="0"/>
                                          </p:stCondLst>
                                        </p:cTn>
                                        <p:tgtEl>
                                          <p:spTgt spid="9234"/>
                                        </p:tgtEl>
                                        <p:attrNameLst>
                                          <p:attrName>style.visibility</p:attrName>
                                        </p:attrNameLst>
                                      </p:cBhvr>
                                      <p:to>
                                        <p:strVal val="visible"/>
                                      </p:to>
                                    </p:set>
                                    <p:anim calcmode="lin" valueType="num">
                                      <p:cBhvr>
                                        <p:cTn id="82" dur="500" fill="hold"/>
                                        <p:tgtEl>
                                          <p:spTgt spid="9234"/>
                                        </p:tgtEl>
                                        <p:attrNameLst>
                                          <p:attrName>ppt_w</p:attrName>
                                        </p:attrNameLst>
                                      </p:cBhvr>
                                      <p:tavLst>
                                        <p:tav tm="0">
                                          <p:val>
                                            <p:strVal val="4*#ppt_w"/>
                                          </p:val>
                                        </p:tav>
                                        <p:tav tm="100000">
                                          <p:val>
                                            <p:strVal val="#ppt_w"/>
                                          </p:val>
                                        </p:tav>
                                      </p:tavLst>
                                    </p:anim>
                                    <p:anim calcmode="lin" valueType="num">
                                      <p:cBhvr>
                                        <p:cTn id="83" dur="500" fill="hold"/>
                                        <p:tgtEl>
                                          <p:spTgt spid="923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autoUpdateAnimBg="0"/>
      <p:bldP spid="9221" grpId="0" animBg="1" autoUpdateAnimBg="0"/>
      <p:bldP spid="9222" grpId="0" autoUpdateAnimBg="0"/>
      <p:bldP spid="9223" grpId="0" animBg="1"/>
      <p:bldP spid="9224" grpId="0" autoUpdateAnimBg="0"/>
      <p:bldP spid="9225" grpId="0" autoUpdateAnimBg="0"/>
      <p:bldP spid="9226" grpId="0" autoUpdateAnimBg="0"/>
      <p:bldP spid="9227" grpId="0" animBg="1"/>
      <p:bldP spid="9228" grpId="0" animBg="1"/>
      <p:bldP spid="9229" grpId="0" animBg="1"/>
      <p:bldP spid="9230" grpId="0" animBg="1" autoUpdateAnimBg="0"/>
      <p:bldP spid="9231" grpId="0" animBg="1" autoUpdateAnimBg="0"/>
      <p:bldP spid="9232" grpId="0" animBg="1" autoUpdateAnimBg="0"/>
      <p:bldP spid="9233" grpId="0" animBg="1"/>
      <p:bldP spid="9234"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descr="b8-13"/>
          <p:cNvPicPr>
            <a:picLocks noChangeAspect="1" noChangeArrowheads="1"/>
          </p:cNvPicPr>
          <p:nvPr/>
        </p:nvPicPr>
        <p:blipFill>
          <a:blip r:embed="rId2" cstate="print"/>
          <a:srcRect/>
          <a:stretch>
            <a:fillRect/>
          </a:stretch>
        </p:blipFill>
        <p:spPr bwMode="auto">
          <a:xfrm>
            <a:off x="1143000" y="620713"/>
            <a:ext cx="6553200" cy="6237287"/>
          </a:xfrm>
          <a:prstGeom prst="rect">
            <a:avLst/>
          </a:prstGeom>
          <a:noFill/>
          <a:ln w="9525">
            <a:noFill/>
            <a:miter lim="800000"/>
            <a:headEnd/>
            <a:tailEnd/>
          </a:ln>
        </p:spPr>
      </p:pic>
      <p:sp>
        <p:nvSpPr>
          <p:cNvPr id="87043" name="Text Box 5"/>
          <p:cNvSpPr txBox="1">
            <a:spLocks noChangeArrowheads="1"/>
          </p:cNvSpPr>
          <p:nvPr/>
        </p:nvSpPr>
        <p:spPr bwMode="auto">
          <a:xfrm>
            <a:off x="0" y="20638"/>
            <a:ext cx="3409950"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a:t>
            </a:r>
            <a:r>
              <a:rPr lang="en-US" altLang="zh-CN" sz="2400" b="1">
                <a:latin typeface="Times New Roman" pitchFamily="18" charset="0"/>
              </a:rPr>
              <a:t>2</a:t>
            </a:r>
            <a:r>
              <a:rPr lang="zh-CN" altLang="en-US" sz="2400" b="1">
                <a:latin typeface="Times New Roman" pitchFamily="18" charset="0"/>
              </a:rPr>
              <a:t>）、其它厌氧呼吸：</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Text Box 4"/>
          <p:cNvSpPr txBox="1">
            <a:spLocks noChangeArrowheads="1"/>
          </p:cNvSpPr>
          <p:nvPr/>
        </p:nvSpPr>
        <p:spPr bwMode="auto">
          <a:xfrm>
            <a:off x="304800" y="2136775"/>
            <a:ext cx="8816975" cy="2800350"/>
          </a:xfrm>
          <a:prstGeom prst="rect">
            <a:avLst/>
          </a:prstGeom>
          <a:solidFill>
            <a:schemeClr val="bg2"/>
          </a:solidFill>
          <a:ln w="60325">
            <a:solidFill>
              <a:srgbClr val="FF0000"/>
            </a:solidFill>
            <a:miter lim="800000"/>
            <a:headEnd/>
            <a:tailEnd/>
          </a:ln>
        </p:spPr>
        <p:txBody>
          <a:bodyPr wrap="none">
            <a:spAutoFit/>
          </a:bodyPr>
          <a:lstStyle/>
          <a:p>
            <a:pPr>
              <a:lnSpc>
                <a:spcPct val="155000"/>
              </a:lnSpc>
            </a:pPr>
            <a:r>
              <a:rPr lang="zh-CN" altLang="en-US" sz="2800" b="1">
                <a:latin typeface="Times New Roman" pitchFamily="18" charset="0"/>
              </a:rPr>
              <a:t>延胡索酸呼吸：兼性厌氧，将延胡索酸还原成琥珀酸，</a:t>
            </a:r>
          </a:p>
          <a:p>
            <a:pPr>
              <a:lnSpc>
                <a:spcPct val="155000"/>
              </a:lnSpc>
            </a:pPr>
            <a:r>
              <a:rPr lang="zh-CN" altLang="en-US" sz="2800" b="1">
                <a:latin typeface="Times New Roman" pitchFamily="18" charset="0"/>
              </a:rPr>
              <a:t>以往都是把琥珀酸的形式作为微生物的一般发酵产物</a:t>
            </a:r>
          </a:p>
          <a:p>
            <a:pPr>
              <a:lnSpc>
                <a:spcPct val="155000"/>
              </a:lnSpc>
            </a:pPr>
            <a:r>
              <a:rPr lang="zh-CN" altLang="en-US" sz="2800" b="1">
                <a:latin typeface="Times New Roman" pitchFamily="18" charset="0"/>
              </a:rPr>
              <a:t>来考虑。实际上在延胡索酸呼吸中，延胡索酸是最终</a:t>
            </a:r>
          </a:p>
          <a:p>
            <a:pPr>
              <a:lnSpc>
                <a:spcPct val="155000"/>
              </a:lnSpc>
            </a:pPr>
            <a:r>
              <a:rPr lang="zh-CN" altLang="en-US" sz="2800" b="1">
                <a:latin typeface="Times New Roman" pitchFamily="18" charset="0"/>
              </a:rPr>
              <a:t>电子受体，而琥珀酸是还原产物。</a:t>
            </a:r>
          </a:p>
        </p:txBody>
      </p:sp>
      <p:pic>
        <p:nvPicPr>
          <p:cNvPr id="84997" name="Picture 5" descr="b8-13"/>
          <p:cNvPicPr>
            <a:picLocks noChangeAspect="1" noChangeArrowheads="1"/>
          </p:cNvPicPr>
          <p:nvPr/>
        </p:nvPicPr>
        <p:blipFill>
          <a:blip r:embed="rId2" cstate="print"/>
          <a:srcRect/>
          <a:stretch>
            <a:fillRect/>
          </a:stretch>
        </p:blipFill>
        <p:spPr bwMode="auto">
          <a:xfrm>
            <a:off x="1295400" y="587375"/>
            <a:ext cx="7010400" cy="6270625"/>
          </a:xfrm>
          <a:prstGeom prst="rect">
            <a:avLst/>
          </a:prstGeom>
          <a:noFill/>
          <a:ln w="9525">
            <a:noFill/>
            <a:miter lim="800000"/>
            <a:headEnd/>
            <a:tailEnd/>
          </a:ln>
        </p:spPr>
      </p:pic>
      <p:sp>
        <p:nvSpPr>
          <p:cNvPr id="88068" name="Text Box 6"/>
          <p:cNvSpPr txBox="1">
            <a:spLocks noChangeArrowheads="1"/>
          </p:cNvSpPr>
          <p:nvPr/>
        </p:nvSpPr>
        <p:spPr bwMode="auto">
          <a:xfrm>
            <a:off x="0" y="20638"/>
            <a:ext cx="3409950"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a:t>
            </a:r>
            <a:r>
              <a:rPr lang="en-US" altLang="zh-CN" sz="2400" b="1">
                <a:latin typeface="Times New Roman" pitchFamily="18" charset="0"/>
              </a:rPr>
              <a:t>2</a:t>
            </a:r>
            <a:r>
              <a:rPr lang="zh-CN" altLang="en-US" sz="2400" b="1">
                <a:latin typeface="Times New Roman" pitchFamily="18" charset="0"/>
              </a:rPr>
              <a:t>）、其它厌氧呼吸：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 calcmode="lin" valueType="num">
                                      <p:cBhvr additive="base">
                                        <p:cTn id="7" dur="500" fill="hold"/>
                                        <p:tgtEl>
                                          <p:spTgt spid="84996"/>
                                        </p:tgtEl>
                                        <p:attrNameLst>
                                          <p:attrName>ppt_x</p:attrName>
                                        </p:attrNameLst>
                                      </p:cBhvr>
                                      <p:tavLst>
                                        <p:tav tm="0">
                                          <p:val>
                                            <p:strVal val="0-#ppt_w/2"/>
                                          </p:val>
                                        </p:tav>
                                        <p:tav tm="100000">
                                          <p:val>
                                            <p:strVal val="#ppt_x"/>
                                          </p:val>
                                        </p:tav>
                                      </p:tavLst>
                                    </p:anim>
                                    <p:anim calcmode="lin" valueType="num">
                                      <p:cBhvr additive="base">
                                        <p:cTn id="8" dur="500" fill="hold"/>
                                        <p:tgtEl>
                                          <p:spTgt spid="849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84997"/>
                                        </p:tgtEl>
                                        <p:attrNameLst>
                                          <p:attrName>style.visibility</p:attrName>
                                        </p:attrNameLst>
                                      </p:cBhvr>
                                      <p:to>
                                        <p:strVal val="visible"/>
                                      </p:to>
                                    </p:set>
                                    <p:anim calcmode="lin" valueType="num">
                                      <p:cBhvr additive="base">
                                        <p:cTn id="13" dur="500" fill="hold"/>
                                        <p:tgtEl>
                                          <p:spTgt spid="84997"/>
                                        </p:tgtEl>
                                        <p:attrNameLst>
                                          <p:attrName>ppt_x</p:attrName>
                                        </p:attrNameLst>
                                      </p:cBhvr>
                                      <p:tavLst>
                                        <p:tav tm="0">
                                          <p:val>
                                            <p:strVal val="1+#ppt_w/2"/>
                                          </p:val>
                                        </p:tav>
                                        <p:tav tm="100000">
                                          <p:val>
                                            <p:strVal val="#ppt_x"/>
                                          </p:val>
                                        </p:tav>
                                      </p:tavLst>
                                    </p:anim>
                                    <p:anim calcmode="lin" valueType="num">
                                      <p:cBhvr additive="base">
                                        <p:cTn id="14" dur="500" fill="hold"/>
                                        <p:tgtEl>
                                          <p:spTgt spid="849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descr="b8-13"/>
          <p:cNvPicPr>
            <a:picLocks noChangeAspect="1" noChangeArrowheads="1"/>
          </p:cNvPicPr>
          <p:nvPr/>
        </p:nvPicPr>
        <p:blipFill>
          <a:blip r:embed="rId2" cstate="print"/>
          <a:srcRect/>
          <a:stretch>
            <a:fillRect/>
          </a:stretch>
        </p:blipFill>
        <p:spPr bwMode="auto">
          <a:xfrm>
            <a:off x="-228600" y="344488"/>
            <a:ext cx="9372600" cy="6513512"/>
          </a:xfrm>
          <a:prstGeom prst="rect">
            <a:avLst/>
          </a:prstGeom>
          <a:noFill/>
          <a:ln w="9525">
            <a:noFill/>
            <a:miter lim="800000"/>
            <a:headEnd/>
            <a:tailEnd/>
          </a:ln>
        </p:spPr>
      </p:pic>
      <p:sp>
        <p:nvSpPr>
          <p:cNvPr id="89091" name="Text Box 5"/>
          <p:cNvSpPr txBox="1">
            <a:spLocks noChangeArrowheads="1"/>
          </p:cNvSpPr>
          <p:nvPr/>
        </p:nvSpPr>
        <p:spPr bwMode="auto">
          <a:xfrm>
            <a:off x="1143000" y="762000"/>
            <a:ext cx="8032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锰离子</a:t>
            </a:r>
            <a:endParaRPr lang="zh-CN" altLang="en-US" sz="2400">
              <a:latin typeface="宋体" pitchFamily="2" charset="-122"/>
            </a:endParaRPr>
          </a:p>
        </p:txBody>
      </p:sp>
      <p:sp>
        <p:nvSpPr>
          <p:cNvPr id="89092" name="Text Box 6"/>
          <p:cNvSpPr txBox="1">
            <a:spLocks noChangeArrowheads="1"/>
          </p:cNvSpPr>
          <p:nvPr/>
        </p:nvSpPr>
        <p:spPr bwMode="auto">
          <a:xfrm>
            <a:off x="1177925" y="1219200"/>
            <a:ext cx="12096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三价铁离子</a:t>
            </a:r>
            <a:endParaRPr lang="zh-CN" altLang="en-US" sz="2400">
              <a:latin typeface="宋体" pitchFamily="2" charset="-122"/>
            </a:endParaRPr>
          </a:p>
        </p:txBody>
      </p:sp>
      <p:sp>
        <p:nvSpPr>
          <p:cNvPr id="89093" name="Text Box 7"/>
          <p:cNvSpPr txBox="1">
            <a:spLocks noChangeArrowheads="1"/>
          </p:cNvSpPr>
          <p:nvPr/>
        </p:nvSpPr>
        <p:spPr bwMode="auto">
          <a:xfrm>
            <a:off x="1143000" y="1828800"/>
            <a:ext cx="8032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硒酸盐</a:t>
            </a:r>
            <a:endParaRPr lang="zh-CN" altLang="en-US" sz="2400">
              <a:latin typeface="宋体" pitchFamily="2" charset="-122"/>
            </a:endParaRPr>
          </a:p>
        </p:txBody>
      </p:sp>
      <p:sp>
        <p:nvSpPr>
          <p:cNvPr id="89094" name="Text Box 8"/>
          <p:cNvSpPr txBox="1">
            <a:spLocks noChangeArrowheads="1"/>
          </p:cNvSpPr>
          <p:nvPr/>
        </p:nvSpPr>
        <p:spPr bwMode="auto">
          <a:xfrm>
            <a:off x="1143000" y="2895600"/>
            <a:ext cx="10064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二甲亚砜</a:t>
            </a:r>
            <a:endParaRPr lang="zh-CN" altLang="en-US" sz="2400">
              <a:latin typeface="宋体" pitchFamily="2" charset="-122"/>
            </a:endParaRPr>
          </a:p>
        </p:txBody>
      </p:sp>
      <p:sp>
        <p:nvSpPr>
          <p:cNvPr id="89095" name="Text Box 9"/>
          <p:cNvSpPr txBox="1">
            <a:spLocks noChangeArrowheads="1"/>
          </p:cNvSpPr>
          <p:nvPr/>
        </p:nvSpPr>
        <p:spPr bwMode="auto">
          <a:xfrm>
            <a:off x="1143000" y="3429000"/>
            <a:ext cx="8032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砷酸盐</a:t>
            </a:r>
            <a:endParaRPr lang="zh-CN" altLang="en-US" sz="2400">
              <a:latin typeface="宋体" pitchFamily="2" charset="-122"/>
            </a:endParaRPr>
          </a:p>
        </p:txBody>
      </p:sp>
      <p:sp>
        <p:nvSpPr>
          <p:cNvPr id="89096" name="Text Box 10"/>
          <p:cNvSpPr txBox="1">
            <a:spLocks noChangeArrowheads="1"/>
          </p:cNvSpPr>
          <p:nvPr/>
        </p:nvSpPr>
        <p:spPr bwMode="auto">
          <a:xfrm>
            <a:off x="1143000" y="4606925"/>
            <a:ext cx="10064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三甲基胺</a:t>
            </a:r>
            <a:endParaRPr lang="zh-CN" altLang="en-US" sz="2400">
              <a:latin typeface="宋体" pitchFamily="2" charset="-122"/>
            </a:endParaRPr>
          </a:p>
        </p:txBody>
      </p:sp>
      <p:sp>
        <p:nvSpPr>
          <p:cNvPr id="89097" name="Text Box 11"/>
          <p:cNvSpPr txBox="1">
            <a:spLocks noChangeArrowheads="1"/>
          </p:cNvSpPr>
          <p:nvPr/>
        </p:nvSpPr>
        <p:spPr bwMode="auto">
          <a:xfrm>
            <a:off x="1143000" y="5154613"/>
            <a:ext cx="10064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Times New Roman" pitchFamily="18" charset="0"/>
              </a:rPr>
              <a:t>延胡索酸</a:t>
            </a:r>
            <a:endParaRPr lang="zh-CN" altLang="en-US" sz="2400">
              <a:latin typeface="Times New Roman" pitchFamily="18" charset="0"/>
            </a:endParaRPr>
          </a:p>
        </p:txBody>
      </p:sp>
      <p:sp>
        <p:nvSpPr>
          <p:cNvPr id="89098" name="Text Box 12"/>
          <p:cNvSpPr txBox="1">
            <a:spLocks noChangeArrowheads="1"/>
          </p:cNvSpPr>
          <p:nvPr/>
        </p:nvSpPr>
        <p:spPr bwMode="auto">
          <a:xfrm>
            <a:off x="1143000" y="5791200"/>
            <a:ext cx="803275" cy="346075"/>
          </a:xfrm>
          <a:prstGeom prst="rect">
            <a:avLst/>
          </a:prstGeom>
          <a:solidFill>
            <a:srgbClr val="0000FF"/>
          </a:solidFill>
          <a:ln w="9525">
            <a:solidFill>
              <a:srgbClr val="FF0000"/>
            </a:solidFill>
            <a:miter lim="800000"/>
            <a:headEnd/>
            <a:tailEnd/>
          </a:ln>
        </p:spPr>
        <p:txBody>
          <a:bodyPr wrap="none">
            <a:spAutoFit/>
          </a:bodyPr>
          <a:lstStyle/>
          <a:p>
            <a:r>
              <a:rPr lang="zh-CN" altLang="en-US" sz="1600">
                <a:latin typeface="宋体" pitchFamily="2" charset="-122"/>
              </a:rPr>
              <a:t>甘氨酸</a:t>
            </a:r>
            <a:endParaRPr lang="zh-CN" altLang="en-US" sz="2400">
              <a:latin typeface="宋体" pitchFamily="2" charset="-122"/>
            </a:endParaRPr>
          </a:p>
        </p:txBody>
      </p:sp>
      <p:sp>
        <p:nvSpPr>
          <p:cNvPr id="89099" name="Text Box 13"/>
          <p:cNvSpPr txBox="1">
            <a:spLocks noChangeArrowheads="1"/>
          </p:cNvSpPr>
          <p:nvPr/>
        </p:nvSpPr>
        <p:spPr bwMode="auto">
          <a:xfrm>
            <a:off x="0" y="20638"/>
            <a:ext cx="3409950" cy="466725"/>
          </a:xfrm>
          <a:prstGeom prst="rect">
            <a:avLst/>
          </a:prstGeom>
          <a:solidFill>
            <a:schemeClr val="bg2"/>
          </a:solidFill>
          <a:ln w="9525">
            <a:solidFill>
              <a:schemeClr val="accent1"/>
            </a:solidFill>
            <a:miter lim="800000"/>
            <a:headEnd/>
            <a:tailEnd/>
          </a:ln>
        </p:spPr>
        <p:txBody>
          <a:bodyPr wrap="none">
            <a:spAutoFit/>
          </a:bodyPr>
          <a:lstStyle/>
          <a:p>
            <a:r>
              <a:rPr lang="zh-CN" altLang="en-US" sz="2400" b="1">
                <a:latin typeface="Times New Roman" pitchFamily="18" charset="0"/>
              </a:rPr>
              <a:t>（</a:t>
            </a:r>
            <a:r>
              <a:rPr lang="en-US" altLang="zh-CN" sz="2400" b="1">
                <a:latin typeface="Times New Roman" pitchFamily="18" charset="0"/>
              </a:rPr>
              <a:t>2</a:t>
            </a:r>
            <a:r>
              <a:rPr lang="zh-CN" altLang="en-US" sz="2400" b="1">
                <a:latin typeface="Times New Roman" pitchFamily="18" charset="0"/>
              </a:rPr>
              <a:t>）、其它厌氧呼吸：</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p:cNvSpPr txBox="1">
            <a:spLocks noChangeArrowheads="1"/>
          </p:cNvSpPr>
          <p:nvPr/>
        </p:nvSpPr>
        <p:spPr bwMode="auto">
          <a:xfrm>
            <a:off x="2268538" y="549275"/>
            <a:ext cx="4111625" cy="519113"/>
          </a:xfrm>
          <a:prstGeom prst="rect">
            <a:avLst/>
          </a:prstGeom>
          <a:noFill/>
          <a:ln w="9525">
            <a:noFill/>
            <a:miter lim="800000"/>
            <a:headEnd/>
            <a:tailEnd/>
          </a:ln>
        </p:spPr>
        <p:txBody>
          <a:bodyPr wrap="none">
            <a:spAutoFit/>
          </a:bodyPr>
          <a:lstStyle/>
          <a:p>
            <a:r>
              <a:rPr lang="zh-CN" altLang="en-US" sz="2800" b="1">
                <a:solidFill>
                  <a:schemeClr val="folHlink"/>
                </a:solidFill>
                <a:latin typeface="Times New Roman" pitchFamily="18" charset="0"/>
              </a:rPr>
              <a:t>有关“鬼火”的生物学解释</a:t>
            </a:r>
            <a:endParaRPr lang="zh-CN" altLang="en-US" sz="2800" b="1">
              <a:latin typeface="Times New Roman" pitchFamily="18" charset="0"/>
            </a:endParaRPr>
          </a:p>
        </p:txBody>
      </p:sp>
      <p:sp>
        <p:nvSpPr>
          <p:cNvPr id="90115" name="Text Box 5"/>
          <p:cNvSpPr txBox="1">
            <a:spLocks noChangeArrowheads="1"/>
          </p:cNvSpPr>
          <p:nvPr/>
        </p:nvSpPr>
        <p:spPr bwMode="auto">
          <a:xfrm>
            <a:off x="468313" y="1268413"/>
            <a:ext cx="8194675" cy="4737100"/>
          </a:xfrm>
          <a:prstGeom prst="rect">
            <a:avLst/>
          </a:prstGeom>
          <a:solidFill>
            <a:schemeClr val="bg2"/>
          </a:solidFill>
          <a:ln w="44450">
            <a:solidFill>
              <a:srgbClr val="FF0000"/>
            </a:solidFill>
            <a:miter lim="800000"/>
            <a:headEnd/>
            <a:tailEnd/>
          </a:ln>
        </p:spPr>
        <p:txBody>
          <a:bodyPr wrap="none">
            <a:spAutoFit/>
          </a:bodyPr>
          <a:lstStyle/>
          <a:p>
            <a:pPr>
              <a:lnSpc>
                <a:spcPct val="140000"/>
              </a:lnSpc>
            </a:pPr>
            <a:r>
              <a:rPr lang="zh-CN" altLang="en-US" sz="2400" b="1">
                <a:latin typeface="Times New Roman" pitchFamily="18" charset="0"/>
              </a:rPr>
              <a:t>在无氧条件下，某些微生物在没有氧、氮或硫作为呼吸作用</a:t>
            </a:r>
          </a:p>
          <a:p>
            <a:pPr>
              <a:lnSpc>
                <a:spcPct val="140000"/>
              </a:lnSpc>
            </a:pPr>
            <a:r>
              <a:rPr lang="zh-CN" altLang="en-US" sz="2400" b="1">
                <a:latin typeface="Times New Roman" pitchFamily="18" charset="0"/>
              </a:rPr>
              <a:t>的最终电子受体时，可以磷酸盐代替，其结果是生成磷化氢</a:t>
            </a:r>
          </a:p>
          <a:p>
            <a:pPr>
              <a:lnSpc>
                <a:spcPct val="140000"/>
              </a:lnSpc>
            </a:pPr>
            <a:r>
              <a:rPr lang="zh-CN" altLang="en-US" sz="2400" b="1">
                <a:latin typeface="Times New Roman" pitchFamily="18" charset="0"/>
              </a:rPr>
              <a:t>（</a:t>
            </a:r>
            <a:r>
              <a:rPr lang="en-US" altLang="zh-CN" sz="2400" b="1">
                <a:latin typeface="Times New Roman" pitchFamily="18" charset="0"/>
              </a:rPr>
              <a:t>PH</a:t>
            </a:r>
            <a:r>
              <a:rPr lang="en-US" altLang="zh-CN" sz="2000" b="1" baseline="-34000">
                <a:latin typeface="Times New Roman" pitchFamily="18" charset="0"/>
              </a:rPr>
              <a:t>3</a:t>
            </a:r>
            <a:r>
              <a:rPr lang="zh-CN" altLang="en-US" sz="2400" b="1">
                <a:latin typeface="Times New Roman" pitchFamily="18" charset="0"/>
              </a:rPr>
              <a:t>），一种易燃气体。当有机物腐败变质时，经常会发</a:t>
            </a:r>
          </a:p>
          <a:p>
            <a:pPr>
              <a:lnSpc>
                <a:spcPct val="140000"/>
              </a:lnSpc>
            </a:pPr>
            <a:r>
              <a:rPr lang="zh-CN" altLang="en-US" sz="2400" b="1">
                <a:latin typeface="Times New Roman" pitchFamily="18" charset="0"/>
              </a:rPr>
              <a:t>生这种情况。</a:t>
            </a:r>
          </a:p>
          <a:p>
            <a:pPr>
              <a:lnSpc>
                <a:spcPct val="140000"/>
              </a:lnSpc>
            </a:pPr>
            <a:endParaRPr lang="zh-CN" altLang="en-US" sz="2400" b="1">
              <a:latin typeface="Times New Roman" pitchFamily="18" charset="0"/>
            </a:endParaRPr>
          </a:p>
          <a:p>
            <a:pPr>
              <a:lnSpc>
                <a:spcPct val="140000"/>
              </a:lnSpc>
            </a:pPr>
            <a:r>
              <a:rPr lang="zh-CN" altLang="en-US" sz="2400" b="1">
                <a:latin typeface="Times New Roman" pitchFamily="18" charset="0"/>
              </a:rPr>
              <a:t>若埋葬尸体的坟墓封口不严时，这种气体就很易逸出。农村</a:t>
            </a:r>
          </a:p>
          <a:p>
            <a:pPr>
              <a:lnSpc>
                <a:spcPct val="140000"/>
              </a:lnSpc>
            </a:pPr>
            <a:r>
              <a:rPr lang="zh-CN" altLang="en-US" sz="2400" b="1">
                <a:latin typeface="Times New Roman" pitchFamily="18" charset="0"/>
              </a:rPr>
              <a:t>的墓地通常位于山坡上，埋葬着大量尸体。在夜晚，气体燃</a:t>
            </a:r>
          </a:p>
          <a:p>
            <a:pPr>
              <a:lnSpc>
                <a:spcPct val="140000"/>
              </a:lnSpc>
            </a:pPr>
            <a:r>
              <a:rPr lang="zh-CN" altLang="en-US" sz="2400" b="1">
                <a:latin typeface="Times New Roman" pitchFamily="18" charset="0"/>
              </a:rPr>
              <a:t>烧会发出绿幽幽的光。长期以来人们无法正确地解释这种现</a:t>
            </a:r>
          </a:p>
          <a:p>
            <a:pPr>
              <a:lnSpc>
                <a:spcPct val="140000"/>
              </a:lnSpc>
            </a:pPr>
            <a:r>
              <a:rPr lang="zh-CN" altLang="en-US" sz="2400" b="1">
                <a:latin typeface="Times New Roman" pitchFamily="18" charset="0"/>
              </a:rPr>
              <a:t>象，将其称之为“鬼火”。</a:t>
            </a:r>
          </a:p>
        </p:txBody>
      </p:sp>
      <p:sp>
        <p:nvSpPr>
          <p:cNvPr id="90116" name="Text Box 6"/>
          <p:cNvSpPr txBox="1">
            <a:spLocks noChangeArrowheads="1"/>
          </p:cNvSpPr>
          <p:nvPr/>
        </p:nvSpPr>
        <p:spPr bwMode="auto">
          <a:xfrm>
            <a:off x="7265988" y="0"/>
            <a:ext cx="1878012"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2</a:t>
            </a:r>
            <a:r>
              <a:rPr lang="zh-CN" altLang="en-US" sz="2400" b="1">
                <a:solidFill>
                  <a:schemeClr val="bg1"/>
                </a:solidFill>
                <a:latin typeface="Times New Roman" pitchFamily="18" charset="0"/>
              </a:rPr>
              <a:t>、</a:t>
            </a:r>
            <a:r>
              <a:rPr lang="zh-CN" altLang="en-US" sz="2400" b="1">
                <a:solidFill>
                  <a:schemeClr val="bg1"/>
                </a:solidFill>
              </a:rPr>
              <a:t>无氧呼吸</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p:cNvSpPr txBox="1">
            <a:spLocks noChangeArrowheads="1"/>
          </p:cNvSpPr>
          <p:nvPr/>
        </p:nvSpPr>
        <p:spPr bwMode="auto">
          <a:xfrm>
            <a:off x="0" y="333375"/>
            <a:ext cx="3724275"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a:t>
            </a:r>
            <a:r>
              <a:rPr lang="zh-CN" altLang="en-US" sz="2400" b="1">
                <a:solidFill>
                  <a:schemeClr val="bg1"/>
                </a:solidFill>
              </a:rPr>
              <a:t>发酵（</a:t>
            </a:r>
            <a:r>
              <a:rPr lang="en-US" altLang="zh-CN" sz="2400" b="1">
                <a:solidFill>
                  <a:schemeClr val="bg1"/>
                </a:solidFill>
              </a:rPr>
              <a:t>fermentation</a:t>
            </a:r>
            <a:r>
              <a:rPr lang="zh-CN" altLang="en-US" sz="2400" b="1">
                <a:solidFill>
                  <a:schemeClr val="bg1"/>
                </a:solidFill>
              </a:rPr>
              <a:t>）</a:t>
            </a:r>
          </a:p>
        </p:txBody>
      </p:sp>
      <p:sp>
        <p:nvSpPr>
          <p:cNvPr id="88069" name="Rectangle 5"/>
          <p:cNvSpPr>
            <a:spLocks noChangeArrowheads="1"/>
          </p:cNvSpPr>
          <p:nvPr/>
        </p:nvSpPr>
        <p:spPr bwMode="auto">
          <a:xfrm>
            <a:off x="611188" y="1484313"/>
            <a:ext cx="8027987" cy="831850"/>
          </a:xfrm>
          <a:prstGeom prst="rect">
            <a:avLst/>
          </a:prstGeom>
          <a:solidFill>
            <a:srgbClr val="969696"/>
          </a:solidFill>
          <a:ln w="9525">
            <a:solidFill>
              <a:srgbClr val="FFFF00"/>
            </a:solidFill>
            <a:miter lim="800000"/>
            <a:headEnd/>
            <a:tailEnd/>
          </a:ln>
        </p:spPr>
        <p:txBody>
          <a:bodyPr>
            <a:spAutoFit/>
          </a:bodyPr>
          <a:lstStyle/>
          <a:p>
            <a:r>
              <a:rPr lang="zh-CN" altLang="en-US" sz="2400" b="1">
                <a:solidFill>
                  <a:srgbClr val="FF3300"/>
                </a:solidFill>
              </a:rPr>
              <a:t>广义：</a:t>
            </a:r>
            <a:r>
              <a:rPr lang="zh-CN" altLang="en-US" sz="2400" b="1"/>
              <a:t>任何利用</a:t>
            </a:r>
            <a:r>
              <a:rPr lang="zh-CN" altLang="en-US" sz="2400" b="1">
                <a:solidFill>
                  <a:srgbClr val="000066"/>
                </a:solidFill>
              </a:rPr>
              <a:t>好氧或厌氧微生物</a:t>
            </a:r>
            <a:r>
              <a:rPr lang="zh-CN" altLang="en-US" sz="2400" b="1"/>
              <a:t>来生产有用代谢产物的一类生产活动</a:t>
            </a:r>
            <a:r>
              <a:rPr lang="zh-CN" altLang="en-US" sz="2400"/>
              <a:t>。</a:t>
            </a:r>
          </a:p>
        </p:txBody>
      </p:sp>
      <p:sp>
        <p:nvSpPr>
          <p:cNvPr id="88070" name="Rectangle 6"/>
          <p:cNvSpPr>
            <a:spLocks noChangeArrowheads="1"/>
          </p:cNvSpPr>
          <p:nvPr/>
        </p:nvSpPr>
        <p:spPr bwMode="auto">
          <a:xfrm>
            <a:off x="611188" y="2636838"/>
            <a:ext cx="8064500" cy="1196975"/>
          </a:xfrm>
          <a:prstGeom prst="rect">
            <a:avLst/>
          </a:prstGeom>
          <a:solidFill>
            <a:srgbClr val="FFFF99"/>
          </a:solidFill>
          <a:ln w="9525">
            <a:solidFill>
              <a:schemeClr val="tx1"/>
            </a:solidFill>
            <a:miter lim="800000"/>
            <a:headEnd/>
            <a:tailEnd/>
          </a:ln>
        </p:spPr>
        <p:txBody>
          <a:bodyPr>
            <a:spAutoFit/>
          </a:bodyPr>
          <a:lstStyle/>
          <a:p>
            <a:r>
              <a:rPr lang="zh-CN" altLang="en-US" sz="2400" b="1">
                <a:solidFill>
                  <a:srgbClr val="FF3300"/>
                </a:solidFill>
              </a:rPr>
              <a:t>狭义</a:t>
            </a:r>
            <a:r>
              <a:rPr lang="zh-CN" altLang="en-US" sz="2400"/>
              <a:t>：</a:t>
            </a:r>
            <a:r>
              <a:rPr lang="zh-CN" altLang="en-US" sz="2400" b="1"/>
              <a:t>在生物氧化或能量代谢中，仅指</a:t>
            </a:r>
            <a:r>
              <a:rPr lang="zh-CN" altLang="en-US" sz="2400" b="1">
                <a:solidFill>
                  <a:srgbClr val="3333CC"/>
                </a:solidFill>
              </a:rPr>
              <a:t>无氧下</a:t>
            </a:r>
            <a:r>
              <a:rPr lang="en-US" altLang="zh-CN" sz="2400" b="1"/>
              <a:t>,</a:t>
            </a:r>
            <a:r>
              <a:rPr lang="zh-CN" altLang="en-US" sz="2400" b="1"/>
              <a:t>底物脱氢所产生的还原力</a:t>
            </a:r>
            <a:r>
              <a:rPr lang="zh-CN" altLang="en-US" sz="2400" b="1">
                <a:solidFill>
                  <a:srgbClr val="3333CC"/>
                </a:solidFill>
              </a:rPr>
              <a:t>不经呼吸链传递</a:t>
            </a:r>
            <a:r>
              <a:rPr lang="zh-CN" altLang="en-US" sz="2400" b="1"/>
              <a:t>、直接交给某一</a:t>
            </a:r>
            <a:r>
              <a:rPr lang="zh-CN" altLang="en-US" sz="2400" b="1">
                <a:solidFill>
                  <a:srgbClr val="3333CC"/>
                </a:solidFill>
              </a:rPr>
              <a:t>内源氧化性中间物</a:t>
            </a:r>
            <a:r>
              <a:rPr lang="zh-CN" altLang="en-US" sz="2400" b="1">
                <a:solidFill>
                  <a:schemeClr val="tx2"/>
                </a:solidFill>
              </a:rPr>
              <a:t>的一种生物氧化</a:t>
            </a:r>
            <a:r>
              <a:rPr lang="zh-CN" altLang="en-US" sz="2400" b="1"/>
              <a:t>，</a:t>
            </a:r>
          </a:p>
        </p:txBody>
      </p:sp>
      <p:grpSp>
        <p:nvGrpSpPr>
          <p:cNvPr id="91141" name="Group 18"/>
          <p:cNvGrpSpPr>
            <a:grpSpLocks/>
          </p:cNvGrpSpPr>
          <p:nvPr/>
        </p:nvGrpSpPr>
        <p:grpSpPr bwMode="auto">
          <a:xfrm>
            <a:off x="468313" y="4292600"/>
            <a:ext cx="7077075" cy="1717675"/>
            <a:chOff x="295" y="2704"/>
            <a:chExt cx="4458" cy="1082"/>
          </a:xfrm>
        </p:grpSpPr>
        <p:sp>
          <p:nvSpPr>
            <p:cNvPr id="91142" name="Line 9"/>
            <p:cNvSpPr>
              <a:spLocks noChangeShapeType="1"/>
            </p:cNvSpPr>
            <p:nvPr/>
          </p:nvSpPr>
          <p:spPr bwMode="auto">
            <a:xfrm>
              <a:off x="1480" y="3021"/>
              <a:ext cx="1644" cy="0"/>
            </a:xfrm>
            <a:prstGeom prst="line">
              <a:avLst/>
            </a:prstGeom>
            <a:noFill/>
            <a:ln w="38100">
              <a:solidFill>
                <a:srgbClr val="FF3300"/>
              </a:solidFill>
              <a:prstDash val="lgDash"/>
              <a:round/>
              <a:headEnd/>
              <a:tailEnd type="triangle" w="med" len="med"/>
            </a:ln>
          </p:spPr>
          <p:txBody>
            <a:bodyPr wrap="none" anchor="ctr"/>
            <a:lstStyle/>
            <a:p>
              <a:endParaRPr lang="zh-CN" altLang="en-US"/>
            </a:p>
          </p:txBody>
        </p:sp>
        <p:sp>
          <p:nvSpPr>
            <p:cNvPr id="91143" name="Line 10"/>
            <p:cNvSpPr>
              <a:spLocks noChangeShapeType="1"/>
            </p:cNvSpPr>
            <p:nvPr/>
          </p:nvSpPr>
          <p:spPr bwMode="auto">
            <a:xfrm>
              <a:off x="887" y="3007"/>
              <a:ext cx="216" cy="0"/>
            </a:xfrm>
            <a:prstGeom prst="line">
              <a:avLst/>
            </a:prstGeom>
            <a:noFill/>
            <a:ln w="38100">
              <a:solidFill>
                <a:srgbClr val="FF3300"/>
              </a:solidFill>
              <a:round/>
              <a:headEnd/>
              <a:tailEnd/>
            </a:ln>
          </p:spPr>
          <p:txBody>
            <a:bodyPr wrap="none" anchor="ctr"/>
            <a:lstStyle/>
            <a:p>
              <a:endParaRPr lang="zh-CN" altLang="en-US"/>
            </a:p>
          </p:txBody>
        </p:sp>
        <p:sp>
          <p:nvSpPr>
            <p:cNvPr id="91144" name="AutoShape 11"/>
            <p:cNvSpPr>
              <a:spLocks noChangeArrowheads="1"/>
            </p:cNvSpPr>
            <p:nvPr/>
          </p:nvSpPr>
          <p:spPr bwMode="auto">
            <a:xfrm>
              <a:off x="1487" y="3019"/>
              <a:ext cx="1416" cy="444"/>
            </a:xfrm>
            <a:prstGeom prst="curvedDownArrow">
              <a:avLst>
                <a:gd name="adj1" fmla="val 63784"/>
                <a:gd name="adj2" fmla="val 127568"/>
                <a:gd name="adj3" fmla="val 33333"/>
              </a:avLst>
            </a:prstGeom>
            <a:solidFill>
              <a:srgbClr val="FFFF99"/>
            </a:solidFill>
            <a:ln w="38100">
              <a:solidFill>
                <a:srgbClr val="FF3300"/>
              </a:solidFill>
              <a:miter lim="800000"/>
              <a:headEnd/>
              <a:tailEnd/>
            </a:ln>
          </p:spPr>
          <p:txBody>
            <a:bodyPr wrap="none" anchor="ctr"/>
            <a:lstStyle/>
            <a:p>
              <a:endParaRPr lang="zh-CN" altLang="en-US"/>
            </a:p>
          </p:txBody>
        </p:sp>
        <p:sp>
          <p:nvSpPr>
            <p:cNvPr id="91145" name="Rectangle 12"/>
            <p:cNvSpPr>
              <a:spLocks noChangeArrowheads="1"/>
            </p:cNvSpPr>
            <p:nvPr/>
          </p:nvSpPr>
          <p:spPr bwMode="auto">
            <a:xfrm>
              <a:off x="1661" y="2704"/>
              <a:ext cx="964" cy="231"/>
            </a:xfrm>
            <a:prstGeom prst="rect">
              <a:avLst/>
            </a:prstGeom>
            <a:noFill/>
            <a:ln w="38100">
              <a:noFill/>
              <a:miter lim="800000"/>
              <a:headEnd/>
              <a:tailEnd/>
            </a:ln>
          </p:spPr>
          <p:txBody>
            <a:bodyPr wrap="none">
              <a:spAutoFit/>
            </a:bodyPr>
            <a:lstStyle/>
            <a:p>
              <a:pPr algn="ctr">
                <a:lnSpc>
                  <a:spcPct val="90000"/>
                </a:lnSpc>
                <a:spcBef>
                  <a:spcPct val="20000"/>
                </a:spcBef>
                <a:buClr>
                  <a:schemeClr val="bg2"/>
                </a:buClr>
                <a:buFont typeface="Monotype Sorts" pitchFamily="2" charset="2"/>
                <a:buNone/>
              </a:pPr>
              <a:r>
                <a:rPr kumimoji="1" lang="zh-CN" altLang="en-US" sz="2000" b="1">
                  <a:solidFill>
                    <a:srgbClr val="CC0066"/>
                  </a:solidFill>
                  <a:latin typeface="Times New Roman" pitchFamily="18" charset="0"/>
                </a:rPr>
                <a:t>无</a:t>
              </a:r>
              <a:r>
                <a:rPr kumimoji="1" lang="en-US" altLang="zh-CN" sz="2000" b="1">
                  <a:solidFill>
                    <a:srgbClr val="CC0066"/>
                  </a:solidFill>
                  <a:latin typeface="Times New Roman" pitchFamily="18" charset="0"/>
                </a:rPr>
                <a:t>O2</a:t>
              </a:r>
              <a:r>
                <a:rPr kumimoji="1" lang="zh-CN" altLang="en-US" sz="2000" b="1">
                  <a:solidFill>
                    <a:srgbClr val="CC0066"/>
                  </a:solidFill>
                  <a:latin typeface="Times New Roman" pitchFamily="18" charset="0"/>
                </a:rPr>
                <a:t>条件下</a:t>
              </a:r>
            </a:p>
          </p:txBody>
        </p:sp>
        <p:sp>
          <p:nvSpPr>
            <p:cNvPr id="91146" name="Rectangle 13"/>
            <p:cNvSpPr>
              <a:spLocks noChangeArrowheads="1"/>
            </p:cNvSpPr>
            <p:nvPr/>
          </p:nvSpPr>
          <p:spPr bwMode="auto">
            <a:xfrm>
              <a:off x="295" y="2894"/>
              <a:ext cx="502" cy="173"/>
            </a:xfrm>
            <a:prstGeom prst="rect">
              <a:avLst/>
            </a:prstGeom>
            <a:noFill/>
            <a:ln w="38100">
              <a:noFill/>
              <a:miter lim="800000"/>
              <a:headEnd/>
              <a:tailEnd/>
            </a:ln>
          </p:spPr>
          <p:txBody>
            <a:bodyPr>
              <a:spAutoFit/>
            </a:bodyPr>
            <a:lstStyle/>
            <a:p>
              <a:pPr algn="ctr">
                <a:lnSpc>
                  <a:spcPct val="50000"/>
                </a:lnSpc>
                <a:spcBef>
                  <a:spcPct val="20000"/>
                </a:spcBef>
                <a:buClr>
                  <a:schemeClr val="bg2"/>
                </a:buClr>
                <a:buFont typeface="Monotype Sorts" pitchFamily="2" charset="2"/>
                <a:buNone/>
              </a:pPr>
              <a:r>
                <a:rPr kumimoji="1" lang="zh-CN" altLang="en-US" sz="2400" b="1">
                  <a:solidFill>
                    <a:schemeClr val="hlink"/>
                  </a:solidFill>
                  <a:latin typeface="Times New Roman" pitchFamily="18" charset="0"/>
                </a:rPr>
                <a:t>底物</a:t>
              </a:r>
            </a:p>
          </p:txBody>
        </p:sp>
        <p:sp>
          <p:nvSpPr>
            <p:cNvPr id="91147" name="Rectangle 14"/>
            <p:cNvSpPr>
              <a:spLocks noChangeArrowheads="1"/>
            </p:cNvSpPr>
            <p:nvPr/>
          </p:nvSpPr>
          <p:spPr bwMode="auto">
            <a:xfrm>
              <a:off x="1142" y="2923"/>
              <a:ext cx="329" cy="173"/>
            </a:xfrm>
            <a:prstGeom prst="rect">
              <a:avLst/>
            </a:prstGeom>
            <a:noFill/>
            <a:ln w="38100">
              <a:noFill/>
              <a:miter lim="800000"/>
              <a:headEnd/>
              <a:tailEnd/>
            </a:ln>
          </p:spPr>
          <p:txBody>
            <a:bodyPr wrap="none">
              <a:spAutoFit/>
            </a:bodyPr>
            <a:lstStyle/>
            <a:p>
              <a:pPr algn="ctr">
                <a:lnSpc>
                  <a:spcPct val="50000"/>
                </a:lnSpc>
                <a:spcBef>
                  <a:spcPct val="20000"/>
                </a:spcBef>
                <a:buClr>
                  <a:schemeClr val="bg2"/>
                </a:buClr>
                <a:buFont typeface="Monotype Sorts" pitchFamily="2" charset="2"/>
                <a:buNone/>
              </a:pPr>
              <a:r>
                <a:rPr kumimoji="1" lang="en-US" altLang="zh-CN" sz="2400" b="1">
                  <a:solidFill>
                    <a:schemeClr val="hlink"/>
                  </a:solidFill>
                  <a:latin typeface="Times New Roman" pitchFamily="18" charset="0"/>
                </a:rPr>
                <a:t>H</a:t>
              </a:r>
              <a:r>
                <a:rPr kumimoji="1" lang="en-US" altLang="zh-CN" sz="2400" b="1" baseline="-25000">
                  <a:solidFill>
                    <a:schemeClr val="hlink"/>
                  </a:solidFill>
                  <a:latin typeface="Times New Roman" pitchFamily="18" charset="0"/>
                </a:rPr>
                <a:t>2</a:t>
              </a:r>
            </a:p>
          </p:txBody>
        </p:sp>
        <p:sp>
          <p:nvSpPr>
            <p:cNvPr id="91148" name="Rectangle 15"/>
            <p:cNvSpPr>
              <a:spLocks noChangeArrowheads="1"/>
            </p:cNvSpPr>
            <p:nvPr/>
          </p:nvSpPr>
          <p:spPr bwMode="auto">
            <a:xfrm>
              <a:off x="3067" y="2976"/>
              <a:ext cx="1575" cy="173"/>
            </a:xfrm>
            <a:prstGeom prst="rect">
              <a:avLst/>
            </a:prstGeom>
            <a:noFill/>
            <a:ln w="38100">
              <a:noFill/>
              <a:miter lim="800000"/>
              <a:headEnd/>
              <a:tailEnd/>
            </a:ln>
          </p:spPr>
          <p:txBody>
            <a:bodyPr wrap="none">
              <a:spAutoFit/>
            </a:bodyPr>
            <a:lstStyle/>
            <a:p>
              <a:pPr algn="ctr">
                <a:lnSpc>
                  <a:spcPct val="50000"/>
                </a:lnSpc>
                <a:spcBef>
                  <a:spcPct val="20000"/>
                </a:spcBef>
                <a:buClr>
                  <a:schemeClr val="bg2"/>
                </a:buClr>
                <a:buFont typeface="Monotype Sorts" pitchFamily="2" charset="2"/>
                <a:buNone/>
              </a:pPr>
              <a:r>
                <a:rPr kumimoji="1" lang="zh-CN" altLang="en-US" sz="2400" b="1">
                  <a:solidFill>
                    <a:schemeClr val="hlink"/>
                  </a:solidFill>
                  <a:latin typeface="Times New Roman" pitchFamily="18" charset="0"/>
                </a:rPr>
                <a:t>底物  </a:t>
              </a:r>
              <a:r>
                <a:rPr kumimoji="1" lang="en-US" altLang="zh-CN" sz="2400" b="1">
                  <a:solidFill>
                    <a:schemeClr val="hlink"/>
                  </a:solidFill>
                  <a:latin typeface="Times New Roman" pitchFamily="18" charset="0"/>
                </a:rPr>
                <a:t>+  </a:t>
              </a:r>
              <a:r>
                <a:rPr kumimoji="1" lang="zh-CN" altLang="en-US" sz="2400" b="1">
                  <a:solidFill>
                    <a:schemeClr val="hlink"/>
                  </a:solidFill>
                  <a:latin typeface="Times New Roman" pitchFamily="18" charset="0"/>
                </a:rPr>
                <a:t>少量能量</a:t>
              </a:r>
            </a:p>
          </p:txBody>
        </p:sp>
        <p:sp>
          <p:nvSpPr>
            <p:cNvPr id="91149" name="Rectangle 16"/>
            <p:cNvSpPr>
              <a:spLocks noChangeArrowheads="1"/>
            </p:cNvSpPr>
            <p:nvPr/>
          </p:nvSpPr>
          <p:spPr bwMode="auto">
            <a:xfrm>
              <a:off x="1162" y="3475"/>
              <a:ext cx="3591" cy="311"/>
            </a:xfrm>
            <a:prstGeom prst="rect">
              <a:avLst/>
            </a:prstGeom>
            <a:noFill/>
            <a:ln w="38100">
              <a:noFill/>
              <a:miter lim="800000"/>
              <a:headEnd/>
              <a:tailEnd/>
            </a:ln>
          </p:spPr>
          <p:txBody>
            <a:bodyPr wrap="none">
              <a:spAutoFit/>
            </a:bodyPr>
            <a:lstStyle/>
            <a:p>
              <a:pPr algn="ctr">
                <a:lnSpc>
                  <a:spcPct val="110000"/>
                </a:lnSpc>
                <a:spcBef>
                  <a:spcPct val="20000"/>
                </a:spcBef>
                <a:buClr>
                  <a:schemeClr val="bg2"/>
                </a:buClr>
                <a:buFont typeface="Monotype Sorts" pitchFamily="2" charset="2"/>
                <a:buNone/>
              </a:pPr>
              <a:r>
                <a:rPr kumimoji="1" lang="zh-CN" altLang="en-US" sz="2400" b="1">
                  <a:solidFill>
                    <a:schemeClr val="hlink"/>
                  </a:solidFill>
                  <a:latin typeface="Times New Roman" pitchFamily="18" charset="0"/>
                </a:rPr>
                <a:t>中间代谢物   中间代谢物     </a:t>
              </a:r>
              <a:r>
                <a:rPr kumimoji="1" lang="en-US" altLang="zh-CN" sz="2400" b="1">
                  <a:solidFill>
                    <a:schemeClr val="hlink"/>
                  </a:solidFill>
                  <a:latin typeface="Times New Roman" pitchFamily="18" charset="0"/>
                </a:rPr>
                <a:t>H</a:t>
              </a:r>
              <a:r>
                <a:rPr kumimoji="1" lang="en-US" altLang="zh-CN" sz="2400" b="1" baseline="-25000">
                  <a:solidFill>
                    <a:schemeClr val="hlink"/>
                  </a:solidFill>
                  <a:latin typeface="Times New Roman" pitchFamily="18" charset="0"/>
                </a:rPr>
                <a:t>2</a:t>
              </a:r>
              <a:r>
                <a:rPr kumimoji="1" lang="en-US" altLang="zh-CN" sz="2400" b="1">
                  <a:solidFill>
                    <a:schemeClr val="hlink"/>
                  </a:solidFill>
                  <a:latin typeface="Times New Roman" pitchFamily="18" charset="0"/>
                </a:rPr>
                <a:t> (</a:t>
              </a:r>
              <a:r>
                <a:rPr kumimoji="1" lang="zh-CN" altLang="en-US" sz="2400" b="1">
                  <a:solidFill>
                    <a:srgbClr val="FF3300"/>
                  </a:solidFill>
                  <a:latin typeface="Times New Roman" pitchFamily="18" charset="0"/>
                </a:rPr>
                <a:t>发酵产物</a:t>
              </a:r>
              <a:r>
                <a:rPr kumimoji="1" lang="en-US" altLang="zh-CN" sz="2400" b="1">
                  <a:solidFill>
                    <a:schemeClr val="hlink"/>
                  </a:solidFill>
                  <a:latin typeface="Times New Roman" pitchFamily="18" charset="0"/>
                </a:rPr>
                <a:t>)</a:t>
              </a:r>
            </a:p>
          </p:txBody>
        </p:sp>
        <p:sp>
          <p:nvSpPr>
            <p:cNvPr id="91150" name="Line 17"/>
            <p:cNvSpPr>
              <a:spLocks noChangeShapeType="1"/>
            </p:cNvSpPr>
            <p:nvPr/>
          </p:nvSpPr>
          <p:spPr bwMode="auto">
            <a:xfrm flipV="1">
              <a:off x="3289" y="3657"/>
              <a:ext cx="228" cy="12"/>
            </a:xfrm>
            <a:prstGeom prst="line">
              <a:avLst/>
            </a:prstGeom>
            <a:noFill/>
            <a:ln w="38100">
              <a:solidFill>
                <a:srgbClr val="FF3300"/>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9"/>
                                        </p:tgtEl>
                                        <p:attrNameLst>
                                          <p:attrName>style.visibility</p:attrName>
                                        </p:attrNameLst>
                                      </p:cBhvr>
                                      <p:to>
                                        <p:strVal val="visible"/>
                                      </p:to>
                                    </p:set>
                                    <p:anim calcmode="lin" valueType="num">
                                      <p:cBhvr additive="base">
                                        <p:cTn id="7" dur="500" fill="hold"/>
                                        <p:tgtEl>
                                          <p:spTgt spid="88069"/>
                                        </p:tgtEl>
                                        <p:attrNameLst>
                                          <p:attrName>ppt_x</p:attrName>
                                        </p:attrNameLst>
                                      </p:cBhvr>
                                      <p:tavLst>
                                        <p:tav tm="0">
                                          <p:val>
                                            <p:strVal val="0-#ppt_w/2"/>
                                          </p:val>
                                        </p:tav>
                                        <p:tav tm="100000">
                                          <p:val>
                                            <p:strVal val="#ppt_x"/>
                                          </p:val>
                                        </p:tav>
                                      </p:tavLst>
                                    </p:anim>
                                    <p:anim calcmode="lin" valueType="num">
                                      <p:cBhvr additive="base">
                                        <p:cTn id="8" dur="500" fill="hold"/>
                                        <p:tgtEl>
                                          <p:spTgt spid="880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8070"/>
                                        </p:tgtEl>
                                        <p:attrNameLst>
                                          <p:attrName>style.visibility</p:attrName>
                                        </p:attrNameLst>
                                      </p:cBhvr>
                                      <p:to>
                                        <p:strVal val="visible"/>
                                      </p:to>
                                    </p:set>
                                    <p:anim calcmode="lin" valueType="num">
                                      <p:cBhvr additive="base">
                                        <p:cTn id="13" dur="500" fill="hold"/>
                                        <p:tgtEl>
                                          <p:spTgt spid="88070"/>
                                        </p:tgtEl>
                                        <p:attrNameLst>
                                          <p:attrName>ppt_x</p:attrName>
                                        </p:attrNameLst>
                                      </p:cBhvr>
                                      <p:tavLst>
                                        <p:tav tm="0">
                                          <p:val>
                                            <p:strVal val="#ppt_x"/>
                                          </p:val>
                                        </p:tav>
                                        <p:tav tm="100000">
                                          <p:val>
                                            <p:strVal val="#ppt_x"/>
                                          </p:val>
                                        </p:tav>
                                      </p:tavLst>
                                    </p:anim>
                                    <p:anim calcmode="lin" valueType="num">
                                      <p:cBhvr additive="base">
                                        <p:cTn id="14" dur="500" fill="hold"/>
                                        <p:tgtEl>
                                          <p:spTgt spid="880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P spid="8807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468313" y="765175"/>
            <a:ext cx="1738312" cy="633413"/>
          </a:xfrm>
          <a:prstGeom prst="rect">
            <a:avLst/>
          </a:prstGeom>
          <a:solidFill>
            <a:srgbClr val="0000FF"/>
          </a:solidFill>
          <a:ln w="9525">
            <a:solidFill>
              <a:srgbClr val="FF0000"/>
            </a:solidFill>
            <a:miter lim="800000"/>
            <a:headEnd/>
            <a:tailEnd/>
          </a:ln>
        </p:spPr>
        <p:txBody>
          <a:bodyPr anchor="ctr"/>
          <a:lstStyle/>
          <a:p>
            <a:r>
              <a:rPr lang="zh-CN" altLang="en-US" sz="2800" b="1">
                <a:solidFill>
                  <a:schemeClr val="accent1"/>
                </a:solidFill>
              </a:rPr>
              <a:t>发酵特点</a:t>
            </a:r>
          </a:p>
        </p:txBody>
      </p:sp>
      <p:sp>
        <p:nvSpPr>
          <p:cNvPr id="92163" name="Rectangle 5"/>
          <p:cNvSpPr>
            <a:spLocks noChangeArrowheads="1"/>
          </p:cNvSpPr>
          <p:nvPr/>
        </p:nvSpPr>
        <p:spPr bwMode="auto">
          <a:xfrm>
            <a:off x="250825" y="1773238"/>
            <a:ext cx="8459788" cy="4114800"/>
          </a:xfrm>
          <a:prstGeom prst="rect">
            <a:avLst/>
          </a:prstGeom>
          <a:solidFill>
            <a:srgbClr val="C0C0C0"/>
          </a:solidFill>
          <a:ln w="9525">
            <a:solidFill>
              <a:srgbClr val="FFCC00"/>
            </a:solidFill>
            <a:miter lim="800000"/>
            <a:headEnd/>
            <a:tailEnd/>
          </a:ln>
        </p:spPr>
        <p:txBody>
          <a:bodyPr/>
          <a:lstStyle/>
          <a:p>
            <a:pPr marL="342900" indent="-342900">
              <a:spcBef>
                <a:spcPct val="20000"/>
              </a:spcBef>
              <a:buFontTx/>
              <a:buChar char="•"/>
            </a:pPr>
            <a:r>
              <a:rPr lang="zh-CN" altLang="en-US" sz="3200" b="1">
                <a:solidFill>
                  <a:srgbClr val="FF3300"/>
                </a:solidFill>
              </a:rPr>
              <a:t>产能少：</a:t>
            </a:r>
            <a:r>
              <a:rPr lang="zh-CN" altLang="en-US" sz="2400" b="1"/>
              <a:t>发酵作用是一类</a:t>
            </a:r>
            <a:r>
              <a:rPr lang="zh-CN" altLang="en-US" sz="2400" b="1">
                <a:solidFill>
                  <a:srgbClr val="3333CC"/>
                </a:solidFill>
              </a:rPr>
              <a:t>产生少量</a:t>
            </a:r>
            <a:r>
              <a:rPr lang="en-US" altLang="zh-CN" sz="2400" b="1" i="1">
                <a:solidFill>
                  <a:srgbClr val="FF3300"/>
                </a:solidFill>
              </a:rPr>
              <a:t>ATP</a:t>
            </a:r>
            <a:r>
              <a:rPr lang="zh-CN" altLang="en-US" sz="2400" b="1"/>
              <a:t>的过程</a:t>
            </a:r>
            <a:r>
              <a:rPr lang="zh-CN" altLang="en-US" sz="3200"/>
              <a:t>。</a:t>
            </a:r>
          </a:p>
          <a:p>
            <a:pPr marL="342900" indent="-342900">
              <a:spcBef>
                <a:spcPct val="20000"/>
              </a:spcBef>
              <a:buFontTx/>
              <a:buChar char="•"/>
            </a:pPr>
            <a:r>
              <a:rPr lang="zh-CN" altLang="en-US" sz="3200" b="1">
                <a:solidFill>
                  <a:srgbClr val="FF3300"/>
                </a:solidFill>
              </a:rPr>
              <a:t>受体异：</a:t>
            </a:r>
            <a:r>
              <a:rPr lang="zh-CN" altLang="en-US" sz="2400" b="1"/>
              <a:t>其特点为</a:t>
            </a:r>
            <a:r>
              <a:rPr lang="zh-CN" altLang="en-US" sz="2400" b="1">
                <a:solidFill>
                  <a:srgbClr val="3333CC"/>
                </a:solidFill>
              </a:rPr>
              <a:t>有机底物的降解过程中的</a:t>
            </a:r>
          </a:p>
          <a:p>
            <a:pPr marL="342900" indent="-342900">
              <a:spcBef>
                <a:spcPct val="20000"/>
              </a:spcBef>
              <a:buFontTx/>
              <a:buChar char="•"/>
            </a:pPr>
            <a:r>
              <a:rPr lang="zh-CN" altLang="en-US" sz="2400" b="1">
                <a:solidFill>
                  <a:srgbClr val="3333CC"/>
                </a:solidFill>
              </a:rPr>
              <a:t>                      中间产物既作氢供体，又作氢受体</a:t>
            </a:r>
            <a:r>
              <a:rPr lang="zh-CN" altLang="en-US" sz="3200"/>
              <a:t>。</a:t>
            </a:r>
          </a:p>
          <a:p>
            <a:pPr marL="342900" indent="-342900">
              <a:spcBef>
                <a:spcPct val="20000"/>
              </a:spcBef>
              <a:buFontTx/>
              <a:buChar char="•"/>
            </a:pPr>
            <a:r>
              <a:rPr lang="zh-CN" altLang="en-US" sz="3200" b="1">
                <a:solidFill>
                  <a:srgbClr val="FF3300"/>
                </a:solidFill>
              </a:rPr>
              <a:t>底物水平的磷酸化：</a:t>
            </a:r>
            <a:r>
              <a:rPr lang="zh-CN" altLang="en-US" sz="2400" b="1"/>
              <a:t>导致</a:t>
            </a:r>
            <a:r>
              <a:rPr lang="en-US" altLang="zh-CN" sz="2400" b="1" i="1"/>
              <a:t>ADP</a:t>
            </a:r>
            <a:r>
              <a:rPr lang="zh-CN" altLang="en-US" sz="2400" b="1"/>
              <a:t>磷酸化则称为</a:t>
            </a:r>
          </a:p>
          <a:p>
            <a:pPr marL="342900" indent="-342900">
              <a:spcBef>
                <a:spcPct val="20000"/>
              </a:spcBef>
              <a:buFontTx/>
              <a:buChar char="•"/>
            </a:pPr>
            <a:r>
              <a:rPr lang="zh-CN" altLang="en-US" sz="2400" b="1">
                <a:solidFill>
                  <a:srgbClr val="3333CC"/>
                </a:solidFill>
              </a:rPr>
              <a:t>                                                 底物水平的磷酸化</a:t>
            </a:r>
            <a:r>
              <a:rPr lang="zh-CN" altLang="en-US" sz="3200" b="1">
                <a:solidFill>
                  <a:srgbClr val="3333CC"/>
                </a:solidFill>
              </a:rPr>
              <a:t>。</a:t>
            </a:r>
            <a:endParaRPr lang="zh-CN" altLang="en-US" sz="3200"/>
          </a:p>
          <a:p>
            <a:pPr marL="342900" indent="-342900">
              <a:spcBef>
                <a:spcPct val="20000"/>
              </a:spcBef>
              <a:buFontTx/>
              <a:buChar char="•"/>
            </a:pPr>
            <a:r>
              <a:rPr lang="zh-CN" altLang="en-US" sz="3200" b="1">
                <a:solidFill>
                  <a:srgbClr val="FF3300"/>
                </a:solidFill>
              </a:rPr>
              <a:t>产物多：</a:t>
            </a:r>
            <a:r>
              <a:rPr lang="zh-CN" altLang="en-US" sz="2400" b="1"/>
              <a:t>经</a:t>
            </a:r>
            <a:r>
              <a:rPr lang="en-US" altLang="zh-CN" sz="2400" b="1" i="1"/>
              <a:t>EMP</a:t>
            </a:r>
            <a:r>
              <a:rPr lang="zh-CN" altLang="en-US" sz="2400" b="1"/>
              <a:t>途经的</a:t>
            </a:r>
            <a:r>
              <a:rPr lang="zh-CN" altLang="en-US" sz="2400" b="1">
                <a:solidFill>
                  <a:srgbClr val="3333CC"/>
                </a:solidFill>
              </a:rPr>
              <a:t>发酵生成产物多</a:t>
            </a:r>
            <a:r>
              <a:rPr lang="zh-CN" altLang="en-US" sz="3200"/>
              <a:t>。</a:t>
            </a:r>
          </a:p>
          <a:p>
            <a:pPr marL="342900" indent="-342900">
              <a:spcBef>
                <a:spcPct val="20000"/>
              </a:spcBef>
              <a:buFontTx/>
              <a:buChar char="•"/>
            </a:pPr>
            <a:r>
              <a:rPr lang="zh-CN" altLang="en-US" sz="3200" b="1">
                <a:solidFill>
                  <a:srgbClr val="FF3300"/>
                </a:solidFill>
              </a:rPr>
              <a:t>氧有阻遏作用：</a:t>
            </a:r>
            <a:r>
              <a:rPr lang="zh-CN" altLang="en-US" sz="2400" b="1"/>
              <a:t>在兼性菌发酵中有时</a:t>
            </a:r>
            <a:r>
              <a:rPr lang="zh-CN" altLang="en-US" sz="2400" b="1">
                <a:solidFill>
                  <a:srgbClr val="3333CC"/>
                </a:solidFill>
              </a:rPr>
              <a:t>氧有</a:t>
            </a:r>
            <a:r>
              <a:rPr lang="zh-CN" altLang="en-US" sz="2400" b="1">
                <a:solidFill>
                  <a:srgbClr val="FF3300"/>
                </a:solidFill>
              </a:rPr>
              <a:t>阻遏</a:t>
            </a:r>
            <a:r>
              <a:rPr lang="zh-CN" altLang="en-US" sz="2400" b="1">
                <a:solidFill>
                  <a:srgbClr val="3333CC"/>
                </a:solidFill>
              </a:rPr>
              <a:t>作用</a:t>
            </a:r>
            <a:r>
              <a:rPr lang="zh-CN" altLang="en-US" sz="3200"/>
              <a:t>。</a:t>
            </a:r>
            <a:endParaRPr lang="zh-CN" altLang="en-US" sz="2400" b="1"/>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468313" y="549275"/>
            <a:ext cx="2170112" cy="706438"/>
          </a:xfrm>
          <a:prstGeom prst="rect">
            <a:avLst/>
          </a:prstGeom>
          <a:solidFill>
            <a:srgbClr val="0000FF"/>
          </a:solidFill>
          <a:ln w="9525">
            <a:solidFill>
              <a:srgbClr val="FF0000"/>
            </a:solidFill>
            <a:miter lim="800000"/>
            <a:headEnd/>
            <a:tailEnd/>
          </a:ln>
        </p:spPr>
        <p:txBody>
          <a:bodyPr anchor="ctr"/>
          <a:lstStyle/>
          <a:p>
            <a:r>
              <a:rPr lang="zh-CN" altLang="en-US" sz="2800" b="1">
                <a:solidFill>
                  <a:schemeClr val="accent1"/>
                </a:solidFill>
              </a:rPr>
              <a:t>发酵的种类</a:t>
            </a:r>
          </a:p>
        </p:txBody>
      </p:sp>
      <p:sp>
        <p:nvSpPr>
          <p:cNvPr id="93187" name="Rectangle 5"/>
          <p:cNvSpPr>
            <a:spLocks noChangeArrowheads="1"/>
          </p:cNvSpPr>
          <p:nvPr/>
        </p:nvSpPr>
        <p:spPr bwMode="auto">
          <a:xfrm>
            <a:off x="611188" y="1557338"/>
            <a:ext cx="7772400" cy="4430712"/>
          </a:xfrm>
          <a:prstGeom prst="rect">
            <a:avLst/>
          </a:prstGeom>
          <a:solidFill>
            <a:srgbClr val="C0C0C0"/>
          </a:solidFill>
          <a:ln w="9525">
            <a:solidFill>
              <a:srgbClr val="FFCC00"/>
            </a:solidFill>
            <a:miter lim="800000"/>
            <a:headEnd/>
            <a:tailEnd/>
          </a:ln>
        </p:spPr>
        <p:txBody>
          <a:bodyPr/>
          <a:lstStyle/>
          <a:p>
            <a:pPr marL="342900" indent="-342900">
              <a:lnSpc>
                <a:spcPct val="140000"/>
              </a:lnSpc>
              <a:spcBef>
                <a:spcPct val="20000"/>
              </a:spcBef>
              <a:buFontTx/>
              <a:buChar char="•"/>
            </a:pPr>
            <a:r>
              <a:rPr lang="zh-CN" altLang="en-US" sz="3200" b="1">
                <a:solidFill>
                  <a:srgbClr val="FF3300"/>
                </a:solidFill>
              </a:rPr>
              <a:t>途径分：</a:t>
            </a:r>
            <a:r>
              <a:rPr lang="zh-CN" altLang="en-US" sz="2400" b="1"/>
              <a:t>以</a:t>
            </a:r>
            <a:r>
              <a:rPr lang="zh-CN" altLang="en-US" sz="2400" b="1">
                <a:solidFill>
                  <a:srgbClr val="FF3300"/>
                </a:solidFill>
              </a:rPr>
              <a:t>脱氢途径分</a:t>
            </a:r>
            <a:r>
              <a:rPr lang="zh-CN" altLang="en-US" sz="2400" b="1"/>
              <a:t>：由</a:t>
            </a:r>
          </a:p>
          <a:p>
            <a:pPr marL="342900" indent="-342900">
              <a:lnSpc>
                <a:spcPct val="120000"/>
              </a:lnSpc>
              <a:spcBef>
                <a:spcPct val="20000"/>
              </a:spcBef>
              <a:buFontTx/>
              <a:buChar char="•"/>
            </a:pPr>
            <a:r>
              <a:rPr lang="zh-CN" altLang="en-US" sz="2400" b="1"/>
              <a:t>                     </a:t>
            </a:r>
            <a:r>
              <a:rPr lang="en-US" altLang="zh-CN" sz="2400" b="1" i="1">
                <a:solidFill>
                  <a:srgbClr val="3333CC"/>
                </a:solidFill>
              </a:rPr>
              <a:t>EMP</a:t>
            </a:r>
            <a:r>
              <a:rPr lang="zh-CN" altLang="en-US" sz="2400" b="1">
                <a:solidFill>
                  <a:srgbClr val="3333CC"/>
                </a:solidFill>
              </a:rPr>
              <a:t>途径的丙酮酸的各种发酵</a:t>
            </a:r>
            <a:r>
              <a:rPr lang="zh-CN" altLang="en-US" sz="2400" b="1"/>
              <a:t>；经</a:t>
            </a:r>
          </a:p>
          <a:p>
            <a:pPr marL="342900" indent="-342900">
              <a:lnSpc>
                <a:spcPct val="120000"/>
              </a:lnSpc>
              <a:spcBef>
                <a:spcPct val="20000"/>
              </a:spcBef>
              <a:buFontTx/>
              <a:buChar char="•"/>
            </a:pPr>
            <a:r>
              <a:rPr lang="zh-CN" altLang="en-US" sz="2400" b="1"/>
              <a:t>                     </a:t>
            </a:r>
            <a:r>
              <a:rPr lang="en-US" altLang="zh-CN" sz="2400" b="1" i="1">
                <a:solidFill>
                  <a:srgbClr val="3333CC"/>
                </a:solidFill>
              </a:rPr>
              <a:t>HMP</a:t>
            </a:r>
            <a:r>
              <a:rPr lang="zh-CN" altLang="en-US" sz="2400" b="1">
                <a:solidFill>
                  <a:srgbClr val="3333CC"/>
                </a:solidFill>
              </a:rPr>
              <a:t>途径发酵</a:t>
            </a:r>
            <a:r>
              <a:rPr lang="zh-CN" altLang="en-US" sz="2400" b="1"/>
              <a:t>和</a:t>
            </a:r>
            <a:r>
              <a:rPr lang="en-US" altLang="zh-CN" sz="2400" b="1" i="1">
                <a:solidFill>
                  <a:srgbClr val="3333CC"/>
                </a:solidFill>
              </a:rPr>
              <a:t>ED</a:t>
            </a:r>
            <a:r>
              <a:rPr lang="zh-CN" altLang="en-US" sz="2400" b="1">
                <a:solidFill>
                  <a:srgbClr val="3333CC"/>
                </a:solidFill>
              </a:rPr>
              <a:t>途径</a:t>
            </a:r>
            <a:r>
              <a:rPr lang="zh-CN" altLang="en-US" sz="2400" b="1"/>
              <a:t>进行的发酵及</a:t>
            </a:r>
          </a:p>
          <a:p>
            <a:pPr marL="342900" indent="-342900">
              <a:lnSpc>
                <a:spcPct val="80000"/>
              </a:lnSpc>
              <a:spcBef>
                <a:spcPct val="20000"/>
              </a:spcBef>
              <a:buFontTx/>
              <a:buChar char="•"/>
            </a:pPr>
            <a:r>
              <a:rPr lang="zh-CN" altLang="en-US" sz="2400" b="1"/>
              <a:t>                     </a:t>
            </a:r>
            <a:r>
              <a:rPr lang="zh-CN" altLang="en-US" sz="2400" b="1">
                <a:solidFill>
                  <a:srgbClr val="3333CC"/>
                </a:solidFill>
              </a:rPr>
              <a:t>氨基酸发酵</a:t>
            </a:r>
            <a:r>
              <a:rPr lang="zh-CN" altLang="en-US" sz="2400" b="1"/>
              <a:t>等</a:t>
            </a:r>
            <a:r>
              <a:rPr lang="zh-CN" altLang="en-US" sz="3200"/>
              <a:t>。</a:t>
            </a:r>
          </a:p>
          <a:p>
            <a:pPr marL="342900" indent="-342900">
              <a:lnSpc>
                <a:spcPct val="120000"/>
              </a:lnSpc>
              <a:spcBef>
                <a:spcPct val="20000"/>
              </a:spcBef>
              <a:buFontTx/>
              <a:buChar char="•"/>
            </a:pPr>
            <a:r>
              <a:rPr lang="zh-CN" altLang="en-US" sz="3200" b="1">
                <a:solidFill>
                  <a:srgbClr val="FF3300"/>
                </a:solidFill>
              </a:rPr>
              <a:t>产物分：</a:t>
            </a:r>
            <a:r>
              <a:rPr lang="zh-CN" altLang="en-US" sz="2400" b="1"/>
              <a:t>以发酵</a:t>
            </a:r>
            <a:r>
              <a:rPr lang="zh-CN" altLang="en-US" sz="2400" b="1">
                <a:solidFill>
                  <a:srgbClr val="FF3300"/>
                </a:solidFill>
              </a:rPr>
              <a:t>生成物来命名</a:t>
            </a:r>
            <a:r>
              <a:rPr lang="zh-CN" altLang="en-US" sz="2400" b="1"/>
              <a:t>各发酵名称</a:t>
            </a:r>
            <a:r>
              <a:rPr lang="zh-CN" altLang="en-US" sz="3200"/>
              <a:t>：</a:t>
            </a:r>
          </a:p>
          <a:p>
            <a:pPr marL="342900" indent="-342900">
              <a:lnSpc>
                <a:spcPct val="120000"/>
              </a:lnSpc>
              <a:spcBef>
                <a:spcPct val="20000"/>
              </a:spcBef>
              <a:buFontTx/>
              <a:buChar char="•"/>
            </a:pPr>
            <a:r>
              <a:rPr lang="zh-CN" altLang="en-US" sz="3200" b="1">
                <a:solidFill>
                  <a:srgbClr val="FF3300"/>
                </a:solidFill>
              </a:rPr>
              <a:t>产物的异同：</a:t>
            </a:r>
            <a:r>
              <a:rPr lang="zh-CN" altLang="en-US" sz="2400" b="1"/>
              <a:t>以发酵的</a:t>
            </a:r>
            <a:r>
              <a:rPr lang="zh-CN" altLang="en-US" sz="2400" b="1">
                <a:solidFill>
                  <a:srgbClr val="FF3300"/>
                </a:solidFill>
              </a:rPr>
              <a:t>主要产物的异同</a:t>
            </a:r>
            <a:r>
              <a:rPr lang="zh-CN" altLang="en-US" sz="2400" b="1"/>
              <a:t>来定名</a:t>
            </a:r>
            <a:r>
              <a:rPr lang="zh-CN" altLang="en-US" sz="3200"/>
              <a:t>：</a:t>
            </a:r>
          </a:p>
          <a:p>
            <a:pPr marL="342900" indent="-342900">
              <a:lnSpc>
                <a:spcPct val="120000"/>
              </a:lnSpc>
              <a:spcBef>
                <a:spcPct val="20000"/>
              </a:spcBef>
              <a:buFontTx/>
              <a:buChar char="•"/>
            </a:pPr>
            <a:r>
              <a:rPr lang="zh-CN" altLang="en-US" sz="3200" b="1">
                <a:solidFill>
                  <a:srgbClr val="FF3300"/>
                </a:solidFill>
              </a:rPr>
              <a:t>产生菌：</a:t>
            </a:r>
            <a:r>
              <a:rPr lang="zh-CN" altLang="en-US" sz="2400" b="1"/>
              <a:t>以发酵产物的</a:t>
            </a:r>
            <a:r>
              <a:rPr lang="zh-CN" altLang="en-US" sz="2400" b="1">
                <a:solidFill>
                  <a:srgbClr val="FF3300"/>
                </a:solidFill>
              </a:rPr>
              <a:t>产生菌</a:t>
            </a:r>
            <a:r>
              <a:rPr lang="zh-CN" altLang="en-US" sz="2400" b="1"/>
              <a:t>来定名</a:t>
            </a:r>
            <a:r>
              <a:rPr lang="zh-CN" altLang="en-US" sz="3200"/>
              <a:t>：</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4"/>
          <p:cNvSpPr txBox="1">
            <a:spLocks noChangeArrowheads="1"/>
          </p:cNvSpPr>
          <p:nvPr/>
        </p:nvSpPr>
        <p:spPr bwMode="auto">
          <a:xfrm>
            <a:off x="0" y="188913"/>
            <a:ext cx="6108700" cy="457200"/>
          </a:xfrm>
          <a:prstGeom prst="rect">
            <a:avLst/>
          </a:prstGeom>
          <a:noFill/>
          <a:ln w="9525">
            <a:noFill/>
            <a:miter lim="800000"/>
            <a:headEnd/>
            <a:tailEnd/>
          </a:ln>
        </p:spPr>
        <p:txBody>
          <a:bodyPr wrap="none">
            <a:spAutoFit/>
          </a:bodyPr>
          <a:lstStyle/>
          <a:p>
            <a:r>
              <a:rPr lang="en-US" altLang="zh-CN" sz="2400" b="1">
                <a:solidFill>
                  <a:schemeClr val="hlink"/>
                </a:solidFill>
                <a:latin typeface="Times New Roman" pitchFamily="18" charset="0"/>
              </a:rPr>
              <a:t>(1)EMP</a:t>
            </a:r>
            <a:r>
              <a:rPr lang="zh-CN" altLang="en-US" sz="2400" b="1">
                <a:solidFill>
                  <a:schemeClr val="hlink"/>
                </a:solidFill>
                <a:latin typeface="Times New Roman" pitchFamily="18" charset="0"/>
              </a:rPr>
              <a:t>途径（</a:t>
            </a:r>
            <a:r>
              <a:rPr lang="en-US" altLang="zh-CN" sz="2400" b="1">
                <a:solidFill>
                  <a:schemeClr val="hlink"/>
                </a:solidFill>
                <a:latin typeface="Times New Roman" pitchFamily="18" charset="0"/>
              </a:rPr>
              <a:t>Embden-Meyerhof pathway</a:t>
            </a:r>
            <a:r>
              <a:rPr lang="zh-CN" altLang="en-US" sz="2400" b="1">
                <a:solidFill>
                  <a:schemeClr val="hlink"/>
                </a:solidFill>
                <a:latin typeface="Times New Roman" pitchFamily="18" charset="0"/>
              </a:rPr>
              <a:t>）</a:t>
            </a:r>
          </a:p>
        </p:txBody>
      </p:sp>
      <p:pic>
        <p:nvPicPr>
          <p:cNvPr id="94211" name="Picture 5" descr="zyf-f5"/>
          <p:cNvPicPr>
            <a:picLocks noChangeAspect="1" noChangeArrowheads="1"/>
          </p:cNvPicPr>
          <p:nvPr/>
        </p:nvPicPr>
        <p:blipFill>
          <a:blip r:embed="rId2" cstate="print"/>
          <a:srcRect/>
          <a:stretch>
            <a:fillRect/>
          </a:stretch>
        </p:blipFill>
        <p:spPr bwMode="auto">
          <a:xfrm>
            <a:off x="0" y="914400"/>
            <a:ext cx="9144000" cy="589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descr="fanyi-f9"/>
          <p:cNvPicPr>
            <a:picLocks noChangeAspect="1" noChangeArrowheads="1"/>
          </p:cNvPicPr>
          <p:nvPr/>
        </p:nvPicPr>
        <p:blipFill>
          <a:blip r:embed="rId2" cstate="print"/>
          <a:srcRect/>
          <a:stretch>
            <a:fillRect/>
          </a:stretch>
        </p:blipFill>
        <p:spPr bwMode="auto">
          <a:xfrm>
            <a:off x="0" y="0"/>
            <a:ext cx="4835525" cy="5029200"/>
          </a:xfrm>
          <a:prstGeom prst="rect">
            <a:avLst/>
          </a:prstGeom>
          <a:noFill/>
          <a:ln w="9525">
            <a:noFill/>
            <a:miter lim="800000"/>
            <a:headEnd/>
            <a:tailEnd/>
          </a:ln>
        </p:spPr>
      </p:pic>
      <p:pic>
        <p:nvPicPr>
          <p:cNvPr id="95235" name="Picture 5" descr="zyf-f5"/>
          <p:cNvPicPr>
            <a:picLocks noChangeAspect="1" noChangeArrowheads="1"/>
          </p:cNvPicPr>
          <p:nvPr/>
        </p:nvPicPr>
        <p:blipFill>
          <a:blip r:embed="rId3" cstate="print"/>
          <a:srcRect/>
          <a:stretch>
            <a:fillRect/>
          </a:stretch>
        </p:blipFill>
        <p:spPr bwMode="auto">
          <a:xfrm>
            <a:off x="0" y="3863975"/>
            <a:ext cx="7924800" cy="2994025"/>
          </a:xfrm>
          <a:prstGeom prst="rect">
            <a:avLst/>
          </a:prstGeom>
          <a:noFill/>
          <a:ln w="9525">
            <a:noFill/>
            <a:miter lim="800000"/>
            <a:headEnd/>
            <a:tailEnd/>
          </a:ln>
        </p:spPr>
      </p:pic>
      <p:sp>
        <p:nvSpPr>
          <p:cNvPr id="92166" name="Text Box 6"/>
          <p:cNvSpPr txBox="1">
            <a:spLocks noChangeArrowheads="1"/>
          </p:cNvSpPr>
          <p:nvPr/>
        </p:nvSpPr>
        <p:spPr bwMode="auto">
          <a:xfrm>
            <a:off x="4419600" y="2614613"/>
            <a:ext cx="4878388" cy="455612"/>
          </a:xfrm>
          <a:prstGeom prst="rect">
            <a:avLst/>
          </a:prstGeom>
          <a:solidFill>
            <a:schemeClr val="bg2"/>
          </a:solidFill>
          <a:ln w="28575">
            <a:solidFill>
              <a:srgbClr val="FF6600"/>
            </a:solidFill>
            <a:miter lim="800000"/>
            <a:headEnd/>
            <a:tailEnd/>
          </a:ln>
        </p:spPr>
        <p:txBody>
          <a:bodyPr wrap="none">
            <a:spAutoFit/>
          </a:bodyPr>
          <a:lstStyle/>
          <a:p>
            <a:r>
              <a:rPr lang="zh-CN" altLang="en-US" sz="2200" b="1">
                <a:latin typeface="Times New Roman" pitchFamily="18" charset="0"/>
              </a:rPr>
              <a:t>日本人肠内酵母感染导致醉酒（</a:t>
            </a:r>
            <a:r>
              <a:rPr lang="en-US" altLang="zh-CN" sz="2200" b="1">
                <a:latin typeface="Times New Roman" pitchFamily="18" charset="0"/>
              </a:rPr>
              <a:t>P99</a:t>
            </a:r>
            <a:r>
              <a:rPr lang="zh-CN" altLang="en-US" sz="2200" b="1">
                <a:latin typeface="Times New Roman" pitchFamily="18" charset="0"/>
              </a:rPr>
              <a:t>）</a:t>
            </a:r>
            <a:endParaRPr lang="zh-CN" altLang="en-US" sz="2400" b="1">
              <a:latin typeface="Times New Roman" pitchFamily="18" charset="0"/>
            </a:endParaRPr>
          </a:p>
        </p:txBody>
      </p:sp>
      <p:sp>
        <p:nvSpPr>
          <p:cNvPr id="92167" name="Line 7"/>
          <p:cNvSpPr>
            <a:spLocks noChangeShapeType="1"/>
          </p:cNvSpPr>
          <p:nvPr/>
        </p:nvSpPr>
        <p:spPr bwMode="auto">
          <a:xfrm flipH="1">
            <a:off x="2971800" y="3200400"/>
            <a:ext cx="3581400" cy="2743200"/>
          </a:xfrm>
          <a:prstGeom prst="line">
            <a:avLst/>
          </a:prstGeom>
          <a:noFill/>
          <a:ln w="57150">
            <a:solidFill>
              <a:srgbClr val="0000FF"/>
            </a:solidFill>
            <a:round/>
            <a:headEnd/>
            <a:tailEnd type="triangle" w="med" len="med"/>
          </a:ln>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2166"/>
                                        </p:tgtEl>
                                        <p:attrNameLst>
                                          <p:attrName>style.visibility</p:attrName>
                                        </p:attrNameLst>
                                      </p:cBhvr>
                                      <p:to>
                                        <p:strVal val="visible"/>
                                      </p:to>
                                    </p:set>
                                    <p:anim calcmode="lin" valueType="num">
                                      <p:cBhvr additive="base">
                                        <p:cTn id="7" dur="500" fill="hold"/>
                                        <p:tgtEl>
                                          <p:spTgt spid="92166"/>
                                        </p:tgtEl>
                                        <p:attrNameLst>
                                          <p:attrName>ppt_x</p:attrName>
                                        </p:attrNameLst>
                                      </p:cBhvr>
                                      <p:tavLst>
                                        <p:tav tm="0">
                                          <p:val>
                                            <p:strVal val="1+#ppt_w/2"/>
                                          </p:val>
                                        </p:tav>
                                        <p:tav tm="100000">
                                          <p:val>
                                            <p:strVal val="#ppt_x"/>
                                          </p:val>
                                        </p:tav>
                                      </p:tavLst>
                                    </p:anim>
                                    <p:anim calcmode="lin" valueType="num">
                                      <p:cBhvr additive="base">
                                        <p:cTn id="8" dur="500" fill="hold"/>
                                        <p:tgtEl>
                                          <p:spTgt spid="921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2167"/>
                                        </p:tgtEl>
                                        <p:attrNameLst>
                                          <p:attrName>style.visibility</p:attrName>
                                        </p:attrNameLst>
                                      </p:cBhvr>
                                      <p:to>
                                        <p:strVal val="visible"/>
                                      </p:to>
                                    </p:set>
                                    <p:anim calcmode="lin" valueType="num">
                                      <p:cBhvr additive="base">
                                        <p:cTn id="12" dur="500" fill="hold"/>
                                        <p:tgtEl>
                                          <p:spTgt spid="92167"/>
                                        </p:tgtEl>
                                        <p:attrNameLst>
                                          <p:attrName>ppt_x</p:attrName>
                                        </p:attrNameLst>
                                      </p:cBhvr>
                                      <p:tavLst>
                                        <p:tav tm="0">
                                          <p:val>
                                            <p:strVal val="0-#ppt_w/2"/>
                                          </p:val>
                                        </p:tav>
                                        <p:tav tm="100000">
                                          <p:val>
                                            <p:strVal val="#ppt_x"/>
                                          </p:val>
                                        </p:tav>
                                      </p:tavLst>
                                    </p:anim>
                                    <p:anim calcmode="lin" valueType="num">
                                      <p:cBhvr additive="base">
                                        <p:cTn id="13" dur="500" fill="hold"/>
                                        <p:tgtEl>
                                          <p:spTgt spid="92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autoUpdateAnimBg="0"/>
      <p:bldP spid="9216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p:cNvSpPr txBox="1">
            <a:spLocks noChangeArrowheads="1"/>
          </p:cNvSpPr>
          <p:nvPr/>
        </p:nvSpPr>
        <p:spPr bwMode="auto">
          <a:xfrm>
            <a:off x="2286000" y="6172200"/>
            <a:ext cx="3895725" cy="492125"/>
          </a:xfrm>
          <a:prstGeom prst="rect">
            <a:avLst/>
          </a:prstGeom>
          <a:solidFill>
            <a:schemeClr val="bg2"/>
          </a:solidFill>
          <a:ln w="34925">
            <a:solidFill>
              <a:srgbClr val="FF0000"/>
            </a:solidFill>
            <a:miter lim="800000"/>
            <a:headEnd/>
            <a:tailEnd/>
          </a:ln>
        </p:spPr>
        <p:txBody>
          <a:bodyPr wrap="none">
            <a:spAutoFit/>
          </a:bodyPr>
          <a:lstStyle/>
          <a:p>
            <a:r>
              <a:rPr lang="zh-CN" altLang="en-US" sz="2400" b="1">
                <a:latin typeface="Times New Roman" pitchFamily="18" charset="0"/>
              </a:rPr>
              <a:t>微生物学与第一次世界大战</a:t>
            </a:r>
          </a:p>
        </p:txBody>
      </p:sp>
      <p:sp>
        <p:nvSpPr>
          <p:cNvPr id="96259" name="Text Box 5"/>
          <p:cNvSpPr txBox="1">
            <a:spLocks noChangeArrowheads="1"/>
          </p:cNvSpPr>
          <p:nvPr/>
        </p:nvSpPr>
        <p:spPr bwMode="auto">
          <a:xfrm>
            <a:off x="-176213" y="1295400"/>
            <a:ext cx="2184401" cy="823913"/>
          </a:xfrm>
          <a:prstGeom prst="rect">
            <a:avLst/>
          </a:prstGeom>
          <a:noFill/>
          <a:ln w="9525">
            <a:noFill/>
            <a:miter lim="800000"/>
            <a:headEnd/>
            <a:tailEnd/>
          </a:ln>
        </p:spPr>
        <p:txBody>
          <a:bodyPr wrap="none">
            <a:spAutoFit/>
          </a:bodyPr>
          <a:lstStyle/>
          <a:p>
            <a:pPr algn="ctr"/>
            <a:r>
              <a:rPr lang="zh-CN" altLang="en-US" sz="2800" b="1">
                <a:solidFill>
                  <a:schemeClr val="bg1"/>
                </a:solidFill>
                <a:latin typeface="Times New Roman" pitchFamily="18" charset="0"/>
              </a:rPr>
              <a:t>德国：</a:t>
            </a:r>
          </a:p>
          <a:p>
            <a:pPr algn="ctr"/>
            <a:r>
              <a:rPr lang="zh-CN" altLang="zh-CN" sz="2000" b="1">
                <a:solidFill>
                  <a:schemeClr val="folHlink"/>
                </a:solidFill>
                <a:latin typeface="Times New Roman" pitchFamily="18" charset="0"/>
              </a:rPr>
              <a:t>（</a:t>
            </a:r>
            <a:r>
              <a:rPr lang="en-US" altLang="zh-CN" sz="2000" b="1">
                <a:solidFill>
                  <a:schemeClr val="folHlink"/>
                </a:solidFill>
                <a:latin typeface="Times New Roman" pitchFamily="18" charset="0"/>
              </a:rPr>
              <a:t>Carl Neuberg</a:t>
            </a:r>
            <a:r>
              <a:rPr lang="zh-CN" altLang="en-US" sz="2000" b="1">
                <a:solidFill>
                  <a:schemeClr val="folHlink"/>
                </a:solidFill>
                <a:latin typeface="Times New Roman" pitchFamily="18" charset="0"/>
              </a:rPr>
              <a:t>）</a:t>
            </a:r>
            <a:endParaRPr lang="zh-CN" altLang="en-US" sz="2400" b="1">
              <a:latin typeface="Times New Roman" pitchFamily="18" charset="0"/>
            </a:endParaRPr>
          </a:p>
        </p:txBody>
      </p:sp>
      <p:sp>
        <p:nvSpPr>
          <p:cNvPr id="96260" name="Text Box 6"/>
          <p:cNvSpPr txBox="1">
            <a:spLocks noChangeArrowheads="1"/>
          </p:cNvSpPr>
          <p:nvPr/>
        </p:nvSpPr>
        <p:spPr bwMode="auto">
          <a:xfrm>
            <a:off x="517525" y="2663825"/>
            <a:ext cx="955675" cy="406400"/>
          </a:xfrm>
          <a:prstGeom prst="rect">
            <a:avLst/>
          </a:prstGeom>
          <a:solidFill>
            <a:srgbClr val="0000FF"/>
          </a:solidFill>
          <a:ln w="9525">
            <a:solidFill>
              <a:schemeClr val="tx2"/>
            </a:solidFill>
            <a:miter lim="800000"/>
            <a:headEnd/>
            <a:tailEnd/>
          </a:ln>
        </p:spPr>
        <p:txBody>
          <a:bodyPr wrap="none">
            <a:spAutoFit/>
          </a:bodyPr>
          <a:lstStyle/>
          <a:p>
            <a:r>
              <a:rPr lang="zh-CN" altLang="en-US" sz="2000">
                <a:solidFill>
                  <a:schemeClr val="bg1"/>
                </a:solidFill>
                <a:latin typeface="Times New Roman" pitchFamily="18" charset="0"/>
              </a:rPr>
              <a:t>丙酮酸</a:t>
            </a:r>
          </a:p>
        </p:txBody>
      </p:sp>
      <p:sp>
        <p:nvSpPr>
          <p:cNvPr id="96261" name="Line 7"/>
          <p:cNvSpPr>
            <a:spLocks noChangeShapeType="1"/>
          </p:cNvSpPr>
          <p:nvPr/>
        </p:nvSpPr>
        <p:spPr bwMode="auto">
          <a:xfrm>
            <a:off x="1600200" y="2895600"/>
            <a:ext cx="1828800" cy="0"/>
          </a:xfrm>
          <a:prstGeom prst="line">
            <a:avLst/>
          </a:prstGeom>
          <a:noFill/>
          <a:ln w="50800">
            <a:solidFill>
              <a:srgbClr val="008000"/>
            </a:solidFill>
            <a:round/>
            <a:headEnd/>
            <a:tailEnd type="triangle" w="med" len="med"/>
          </a:ln>
        </p:spPr>
        <p:txBody>
          <a:bodyPr wrap="none" anchor="ctr">
            <a:spAutoFit/>
          </a:bodyPr>
          <a:lstStyle/>
          <a:p>
            <a:endParaRPr lang="zh-CN" altLang="en-US"/>
          </a:p>
        </p:txBody>
      </p:sp>
      <p:sp>
        <p:nvSpPr>
          <p:cNvPr id="96262" name="AutoShape 8"/>
          <p:cNvSpPr>
            <a:spLocks noChangeArrowheads="1"/>
          </p:cNvSpPr>
          <p:nvPr/>
        </p:nvSpPr>
        <p:spPr bwMode="auto">
          <a:xfrm>
            <a:off x="2133600" y="2514600"/>
            <a:ext cx="609600" cy="381000"/>
          </a:xfrm>
          <a:custGeom>
            <a:avLst/>
            <a:gdLst>
              <a:gd name="T0" fmla="*/ 346826037 w 21600"/>
              <a:gd name="T1" fmla="*/ 0 h 21600"/>
              <a:gd name="T2" fmla="*/ 208086264 w 21600"/>
              <a:gd name="T3" fmla="*/ 39513549 h 21600"/>
              <a:gd name="T4" fmla="*/ 0 w 21600"/>
              <a:gd name="T5" fmla="*/ 98789490 h 21600"/>
              <a:gd name="T6" fmla="*/ 208086264 w 21600"/>
              <a:gd name="T7" fmla="*/ 118540664 h 21600"/>
              <a:gd name="T8" fmla="*/ 416172528 w 21600"/>
              <a:gd name="T9" fmla="*/ 82319783 h 21600"/>
              <a:gd name="T10" fmla="*/ 485542386 w 21600"/>
              <a:gd name="T11" fmla="*/ 39513549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FF00"/>
          </a:solidFill>
          <a:ln w="9525">
            <a:noFill/>
            <a:miter lim="800000"/>
            <a:headEnd/>
            <a:tailEnd/>
          </a:ln>
        </p:spPr>
        <p:txBody>
          <a:bodyPr wrap="none" anchor="ctr">
            <a:spAutoFit/>
          </a:bodyPr>
          <a:lstStyle/>
          <a:p>
            <a:endParaRPr lang="zh-CN" altLang="en-US"/>
          </a:p>
        </p:txBody>
      </p:sp>
      <p:sp>
        <p:nvSpPr>
          <p:cNvPr id="96263" name="Text Box 9"/>
          <p:cNvSpPr txBox="1">
            <a:spLocks noChangeArrowheads="1"/>
          </p:cNvSpPr>
          <p:nvPr/>
        </p:nvSpPr>
        <p:spPr bwMode="auto">
          <a:xfrm>
            <a:off x="2362200" y="1752600"/>
            <a:ext cx="590550" cy="457200"/>
          </a:xfrm>
          <a:prstGeom prst="rect">
            <a:avLst/>
          </a:prstGeom>
          <a:noFill/>
          <a:ln w="9525">
            <a:noFill/>
            <a:miter lim="800000"/>
            <a:headEnd/>
            <a:tailEnd/>
          </a:ln>
        </p:spPr>
        <p:txBody>
          <a:bodyPr wrap="none">
            <a:spAutoFit/>
          </a:bodyPr>
          <a:lstStyle/>
          <a:p>
            <a:r>
              <a:rPr lang="en-US" altLang="zh-CN" sz="2400">
                <a:solidFill>
                  <a:schemeClr val="folHlink"/>
                </a:solidFill>
                <a:latin typeface="宋体" pitchFamily="2" charset="-122"/>
              </a:rPr>
              <a:t>CO</a:t>
            </a:r>
            <a:r>
              <a:rPr lang="en-US" altLang="zh-CN" sz="2400" baseline="-25000">
                <a:solidFill>
                  <a:schemeClr val="folHlink"/>
                </a:solidFill>
                <a:latin typeface="宋体" pitchFamily="2" charset="-122"/>
              </a:rPr>
              <a:t>2</a:t>
            </a:r>
          </a:p>
        </p:txBody>
      </p:sp>
      <p:sp>
        <p:nvSpPr>
          <p:cNvPr id="96264" name="Text Box 10"/>
          <p:cNvSpPr txBox="1">
            <a:spLocks noChangeArrowheads="1"/>
          </p:cNvSpPr>
          <p:nvPr/>
        </p:nvSpPr>
        <p:spPr bwMode="auto">
          <a:xfrm>
            <a:off x="3565525" y="2663825"/>
            <a:ext cx="704850" cy="406400"/>
          </a:xfrm>
          <a:prstGeom prst="rect">
            <a:avLst/>
          </a:prstGeom>
          <a:solidFill>
            <a:srgbClr val="0000FF"/>
          </a:solidFill>
          <a:ln w="9525">
            <a:solidFill>
              <a:srgbClr val="FF00FF"/>
            </a:solidFill>
            <a:miter lim="800000"/>
            <a:headEnd/>
            <a:tailEnd/>
          </a:ln>
        </p:spPr>
        <p:txBody>
          <a:bodyPr wrap="none">
            <a:spAutoFit/>
          </a:bodyPr>
          <a:lstStyle/>
          <a:p>
            <a:r>
              <a:rPr lang="zh-CN" altLang="en-US" sz="2000" b="1">
                <a:solidFill>
                  <a:schemeClr val="bg1"/>
                </a:solidFill>
                <a:latin typeface="Times New Roman" pitchFamily="18" charset="0"/>
              </a:rPr>
              <a:t>乙醛</a:t>
            </a:r>
          </a:p>
        </p:txBody>
      </p:sp>
      <p:sp>
        <p:nvSpPr>
          <p:cNvPr id="96265" name="Line 11"/>
          <p:cNvSpPr>
            <a:spLocks noChangeShapeType="1"/>
          </p:cNvSpPr>
          <p:nvPr/>
        </p:nvSpPr>
        <p:spPr bwMode="auto">
          <a:xfrm>
            <a:off x="4343400" y="2895600"/>
            <a:ext cx="1828800" cy="0"/>
          </a:xfrm>
          <a:prstGeom prst="line">
            <a:avLst/>
          </a:prstGeom>
          <a:noFill/>
          <a:ln w="50800">
            <a:solidFill>
              <a:srgbClr val="008000"/>
            </a:solidFill>
            <a:round/>
            <a:headEnd/>
            <a:tailEnd type="triangle" w="med" len="med"/>
          </a:ln>
        </p:spPr>
        <p:txBody>
          <a:bodyPr anchor="ctr">
            <a:spAutoFit/>
          </a:bodyPr>
          <a:lstStyle/>
          <a:p>
            <a:endParaRPr lang="zh-CN" altLang="en-US"/>
          </a:p>
        </p:txBody>
      </p:sp>
      <p:sp>
        <p:nvSpPr>
          <p:cNvPr id="96266" name="Text Box 12"/>
          <p:cNvSpPr txBox="1">
            <a:spLocks noChangeArrowheads="1"/>
          </p:cNvSpPr>
          <p:nvPr/>
        </p:nvSpPr>
        <p:spPr bwMode="auto">
          <a:xfrm>
            <a:off x="4114800" y="2286000"/>
            <a:ext cx="920750" cy="396875"/>
          </a:xfrm>
          <a:prstGeom prst="rect">
            <a:avLst/>
          </a:prstGeom>
          <a:noFill/>
          <a:ln w="9525">
            <a:noFill/>
            <a:miter lim="800000"/>
            <a:headEnd/>
            <a:tailEnd/>
          </a:ln>
        </p:spPr>
        <p:txBody>
          <a:bodyPr wrap="none">
            <a:spAutoFit/>
          </a:bodyPr>
          <a:lstStyle/>
          <a:p>
            <a:r>
              <a:rPr lang="en-US" altLang="zh-CN" sz="2000">
                <a:solidFill>
                  <a:schemeClr val="folHlink"/>
                </a:solidFill>
                <a:latin typeface="Times New Roman" pitchFamily="18" charset="0"/>
              </a:rPr>
              <a:t>NADH</a:t>
            </a:r>
            <a:endParaRPr lang="en-US" altLang="zh-CN" sz="2800">
              <a:latin typeface="Times New Roman" pitchFamily="18" charset="0"/>
            </a:endParaRPr>
          </a:p>
        </p:txBody>
      </p:sp>
      <p:sp>
        <p:nvSpPr>
          <p:cNvPr id="96267" name="AutoShape 13"/>
          <p:cNvSpPr>
            <a:spLocks noChangeArrowheads="1"/>
          </p:cNvSpPr>
          <p:nvPr/>
        </p:nvSpPr>
        <p:spPr bwMode="auto">
          <a:xfrm>
            <a:off x="4876800" y="2667000"/>
            <a:ext cx="762000" cy="152400"/>
          </a:xfrm>
          <a:prstGeom prst="curvedUpArrow">
            <a:avLst>
              <a:gd name="adj1" fmla="val 100000"/>
              <a:gd name="adj2" fmla="val 200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96268" name="Text Box 14"/>
          <p:cNvSpPr txBox="1">
            <a:spLocks noChangeArrowheads="1"/>
          </p:cNvSpPr>
          <p:nvPr/>
        </p:nvSpPr>
        <p:spPr bwMode="auto">
          <a:xfrm>
            <a:off x="5622925" y="2224088"/>
            <a:ext cx="879475" cy="396875"/>
          </a:xfrm>
          <a:prstGeom prst="rect">
            <a:avLst/>
          </a:prstGeom>
          <a:noFill/>
          <a:ln w="9525">
            <a:noFill/>
            <a:miter lim="800000"/>
            <a:headEnd/>
            <a:tailEnd/>
          </a:ln>
        </p:spPr>
        <p:txBody>
          <a:bodyPr wrap="none">
            <a:spAutoFit/>
          </a:bodyPr>
          <a:lstStyle/>
          <a:p>
            <a:r>
              <a:rPr lang="en-US" altLang="zh-CN" sz="2000">
                <a:solidFill>
                  <a:schemeClr val="folHlink"/>
                </a:solidFill>
                <a:latin typeface="Times New Roman" pitchFamily="18" charset="0"/>
              </a:rPr>
              <a:t>NAD+</a:t>
            </a:r>
            <a:endParaRPr lang="en-US" altLang="zh-CN" sz="2400">
              <a:latin typeface="Times New Roman" pitchFamily="18" charset="0"/>
            </a:endParaRPr>
          </a:p>
        </p:txBody>
      </p:sp>
      <p:sp>
        <p:nvSpPr>
          <p:cNvPr id="96269" name="Text Box 15"/>
          <p:cNvSpPr txBox="1">
            <a:spLocks noChangeArrowheads="1"/>
          </p:cNvSpPr>
          <p:nvPr/>
        </p:nvSpPr>
        <p:spPr bwMode="auto">
          <a:xfrm>
            <a:off x="6613525" y="2663825"/>
            <a:ext cx="704850" cy="406400"/>
          </a:xfrm>
          <a:prstGeom prst="rect">
            <a:avLst/>
          </a:prstGeom>
          <a:solidFill>
            <a:srgbClr val="0000FF"/>
          </a:solidFill>
          <a:ln w="9525">
            <a:solidFill>
              <a:schemeClr val="accent1"/>
            </a:solidFill>
            <a:miter lim="800000"/>
            <a:headEnd/>
            <a:tailEnd/>
          </a:ln>
        </p:spPr>
        <p:txBody>
          <a:bodyPr wrap="none">
            <a:spAutoFit/>
          </a:bodyPr>
          <a:lstStyle/>
          <a:p>
            <a:r>
              <a:rPr lang="zh-CN" altLang="en-US" sz="2000" b="1">
                <a:solidFill>
                  <a:schemeClr val="bg1"/>
                </a:solidFill>
                <a:latin typeface="Times New Roman" pitchFamily="18" charset="0"/>
              </a:rPr>
              <a:t>乙醇</a:t>
            </a:r>
          </a:p>
        </p:txBody>
      </p:sp>
      <p:sp>
        <p:nvSpPr>
          <p:cNvPr id="96270" name="Line 16"/>
          <p:cNvSpPr>
            <a:spLocks noChangeShapeType="1"/>
          </p:cNvSpPr>
          <p:nvPr/>
        </p:nvSpPr>
        <p:spPr bwMode="auto">
          <a:xfrm>
            <a:off x="1143000" y="3429000"/>
            <a:ext cx="685800" cy="1143000"/>
          </a:xfrm>
          <a:prstGeom prst="line">
            <a:avLst/>
          </a:prstGeom>
          <a:noFill/>
          <a:ln w="25400">
            <a:solidFill>
              <a:srgbClr val="008000"/>
            </a:solidFill>
            <a:round/>
            <a:headEnd/>
            <a:tailEnd type="triangle" w="med" len="med"/>
          </a:ln>
        </p:spPr>
        <p:txBody>
          <a:bodyPr wrap="none" anchor="ctr">
            <a:spAutoFit/>
          </a:bodyPr>
          <a:lstStyle/>
          <a:p>
            <a:endParaRPr lang="zh-CN" altLang="en-US"/>
          </a:p>
        </p:txBody>
      </p:sp>
      <p:sp>
        <p:nvSpPr>
          <p:cNvPr id="96271" name="Text Box 17"/>
          <p:cNvSpPr txBox="1">
            <a:spLocks noChangeArrowheads="1"/>
          </p:cNvSpPr>
          <p:nvPr/>
        </p:nvSpPr>
        <p:spPr bwMode="auto">
          <a:xfrm>
            <a:off x="1965325" y="4492625"/>
            <a:ext cx="1982788" cy="406400"/>
          </a:xfrm>
          <a:prstGeom prst="rect">
            <a:avLst/>
          </a:prstGeom>
          <a:solidFill>
            <a:srgbClr val="008000"/>
          </a:solidFill>
          <a:ln w="9525">
            <a:solidFill>
              <a:srgbClr val="FF0000"/>
            </a:solidFill>
            <a:miter lim="800000"/>
            <a:headEnd/>
            <a:tailEnd/>
          </a:ln>
        </p:spPr>
        <p:txBody>
          <a:bodyPr wrap="none">
            <a:spAutoFit/>
          </a:bodyPr>
          <a:lstStyle/>
          <a:p>
            <a:r>
              <a:rPr lang="zh-CN" altLang="en-US" sz="2000" b="1">
                <a:solidFill>
                  <a:schemeClr val="bg1"/>
                </a:solidFill>
                <a:latin typeface="Times New Roman" pitchFamily="18" charset="0"/>
              </a:rPr>
              <a:t>磷酸</a:t>
            </a:r>
            <a:r>
              <a:rPr lang="zh-CN" altLang="en-US" sz="2000" b="1">
                <a:solidFill>
                  <a:schemeClr val="bg1"/>
                </a:solidFill>
                <a:latin typeface="宋体" pitchFamily="2" charset="-122"/>
              </a:rPr>
              <a:t>二羟基丙酮</a:t>
            </a:r>
            <a:endParaRPr lang="zh-CN" altLang="en-US" sz="2400" b="1">
              <a:solidFill>
                <a:schemeClr val="bg1"/>
              </a:solidFill>
              <a:latin typeface="宋体" pitchFamily="2" charset="-122"/>
            </a:endParaRPr>
          </a:p>
        </p:txBody>
      </p:sp>
      <p:sp>
        <p:nvSpPr>
          <p:cNvPr id="96272" name="Line 18"/>
          <p:cNvSpPr>
            <a:spLocks noChangeShapeType="1"/>
          </p:cNvSpPr>
          <p:nvPr/>
        </p:nvSpPr>
        <p:spPr bwMode="auto">
          <a:xfrm>
            <a:off x="4114800" y="4724400"/>
            <a:ext cx="1752600" cy="0"/>
          </a:xfrm>
          <a:prstGeom prst="line">
            <a:avLst/>
          </a:prstGeom>
          <a:noFill/>
          <a:ln w="25400">
            <a:solidFill>
              <a:srgbClr val="008000"/>
            </a:solidFill>
            <a:round/>
            <a:headEnd/>
            <a:tailEnd type="triangle" w="med" len="med"/>
          </a:ln>
        </p:spPr>
        <p:txBody>
          <a:bodyPr wrap="none" anchor="ctr">
            <a:spAutoFit/>
          </a:bodyPr>
          <a:lstStyle/>
          <a:p>
            <a:endParaRPr lang="zh-CN" altLang="en-US"/>
          </a:p>
        </p:txBody>
      </p:sp>
      <p:sp>
        <p:nvSpPr>
          <p:cNvPr id="96273" name="AutoShape 19"/>
          <p:cNvSpPr>
            <a:spLocks noChangeArrowheads="1"/>
          </p:cNvSpPr>
          <p:nvPr/>
        </p:nvSpPr>
        <p:spPr bwMode="auto">
          <a:xfrm>
            <a:off x="4495800" y="4495800"/>
            <a:ext cx="762000" cy="152400"/>
          </a:xfrm>
          <a:prstGeom prst="curvedUpArrow">
            <a:avLst>
              <a:gd name="adj1" fmla="val 100000"/>
              <a:gd name="adj2" fmla="val 200000"/>
              <a:gd name="adj3" fmla="val 33333"/>
            </a:avLst>
          </a:prstGeom>
          <a:solidFill>
            <a:srgbClr val="00FF00"/>
          </a:solidFill>
          <a:ln w="9525">
            <a:noFill/>
            <a:miter lim="800000"/>
            <a:headEnd/>
            <a:tailEnd/>
          </a:ln>
        </p:spPr>
        <p:txBody>
          <a:bodyPr wrap="none" anchor="ctr">
            <a:spAutoFit/>
          </a:bodyPr>
          <a:lstStyle/>
          <a:p>
            <a:endParaRPr lang="zh-CN" altLang="en-US"/>
          </a:p>
        </p:txBody>
      </p:sp>
      <p:sp>
        <p:nvSpPr>
          <p:cNvPr id="96274" name="Text Box 20"/>
          <p:cNvSpPr txBox="1">
            <a:spLocks noChangeArrowheads="1"/>
          </p:cNvSpPr>
          <p:nvPr/>
        </p:nvSpPr>
        <p:spPr bwMode="auto">
          <a:xfrm>
            <a:off x="3886200" y="4038600"/>
            <a:ext cx="920750" cy="396875"/>
          </a:xfrm>
          <a:prstGeom prst="rect">
            <a:avLst/>
          </a:prstGeom>
          <a:noFill/>
          <a:ln w="9525">
            <a:noFill/>
            <a:miter lim="800000"/>
            <a:headEnd/>
            <a:tailEnd/>
          </a:ln>
        </p:spPr>
        <p:txBody>
          <a:bodyPr wrap="none">
            <a:spAutoFit/>
          </a:bodyPr>
          <a:lstStyle/>
          <a:p>
            <a:r>
              <a:rPr lang="en-US" altLang="zh-CN" sz="2000">
                <a:solidFill>
                  <a:schemeClr val="folHlink"/>
                </a:solidFill>
                <a:latin typeface="Times New Roman" pitchFamily="18" charset="0"/>
              </a:rPr>
              <a:t>NADH</a:t>
            </a:r>
            <a:endParaRPr lang="en-US" altLang="zh-CN" sz="2800">
              <a:latin typeface="Times New Roman" pitchFamily="18" charset="0"/>
            </a:endParaRPr>
          </a:p>
        </p:txBody>
      </p:sp>
      <p:sp>
        <p:nvSpPr>
          <p:cNvPr id="96275" name="Text Box 21"/>
          <p:cNvSpPr txBox="1">
            <a:spLocks noChangeArrowheads="1"/>
          </p:cNvSpPr>
          <p:nvPr/>
        </p:nvSpPr>
        <p:spPr bwMode="auto">
          <a:xfrm>
            <a:off x="4953000" y="4038600"/>
            <a:ext cx="879475" cy="396875"/>
          </a:xfrm>
          <a:prstGeom prst="rect">
            <a:avLst/>
          </a:prstGeom>
          <a:noFill/>
          <a:ln w="9525">
            <a:noFill/>
            <a:miter lim="800000"/>
            <a:headEnd/>
            <a:tailEnd/>
          </a:ln>
        </p:spPr>
        <p:txBody>
          <a:bodyPr wrap="none">
            <a:spAutoFit/>
          </a:bodyPr>
          <a:lstStyle/>
          <a:p>
            <a:r>
              <a:rPr lang="en-US" altLang="zh-CN" sz="2000">
                <a:solidFill>
                  <a:schemeClr val="folHlink"/>
                </a:solidFill>
                <a:latin typeface="Times New Roman" pitchFamily="18" charset="0"/>
              </a:rPr>
              <a:t>NAD+</a:t>
            </a:r>
            <a:endParaRPr lang="en-US" altLang="zh-CN" sz="2400">
              <a:latin typeface="Times New Roman" pitchFamily="18" charset="0"/>
            </a:endParaRPr>
          </a:p>
        </p:txBody>
      </p:sp>
      <p:sp>
        <p:nvSpPr>
          <p:cNvPr id="96276" name="Text Box 22"/>
          <p:cNvSpPr txBox="1">
            <a:spLocks noChangeArrowheads="1"/>
          </p:cNvSpPr>
          <p:nvPr/>
        </p:nvSpPr>
        <p:spPr bwMode="auto">
          <a:xfrm>
            <a:off x="6003925" y="4568825"/>
            <a:ext cx="1216025" cy="406400"/>
          </a:xfrm>
          <a:prstGeom prst="rect">
            <a:avLst/>
          </a:prstGeom>
          <a:solidFill>
            <a:srgbClr val="008000"/>
          </a:solidFill>
          <a:ln w="9525">
            <a:solidFill>
              <a:srgbClr val="FF00FF"/>
            </a:solidFill>
            <a:miter lim="800000"/>
            <a:headEnd/>
            <a:tailEnd/>
          </a:ln>
        </p:spPr>
        <p:txBody>
          <a:bodyPr wrap="none">
            <a:spAutoFit/>
          </a:bodyPr>
          <a:lstStyle/>
          <a:p>
            <a:r>
              <a:rPr lang="zh-CN" altLang="en-US" sz="2000" b="1">
                <a:solidFill>
                  <a:schemeClr val="bg1"/>
                </a:solidFill>
                <a:latin typeface="宋体" pitchFamily="2" charset="-122"/>
              </a:rPr>
              <a:t>磷酸甘油</a:t>
            </a:r>
            <a:endParaRPr lang="zh-CN" altLang="en-US" sz="2400" b="1">
              <a:solidFill>
                <a:schemeClr val="bg1"/>
              </a:solidFill>
              <a:latin typeface="宋体" pitchFamily="2" charset="-122"/>
            </a:endParaRPr>
          </a:p>
        </p:txBody>
      </p:sp>
      <p:sp>
        <p:nvSpPr>
          <p:cNvPr id="96277" name="Line 23"/>
          <p:cNvSpPr>
            <a:spLocks noChangeShapeType="1"/>
          </p:cNvSpPr>
          <p:nvPr/>
        </p:nvSpPr>
        <p:spPr bwMode="auto">
          <a:xfrm>
            <a:off x="7086600" y="5105400"/>
            <a:ext cx="685800" cy="1143000"/>
          </a:xfrm>
          <a:prstGeom prst="line">
            <a:avLst/>
          </a:prstGeom>
          <a:noFill/>
          <a:ln w="25400">
            <a:solidFill>
              <a:srgbClr val="008000"/>
            </a:solidFill>
            <a:round/>
            <a:headEnd/>
            <a:tailEnd type="triangle" w="med" len="med"/>
          </a:ln>
        </p:spPr>
        <p:txBody>
          <a:bodyPr wrap="none" anchor="ctr">
            <a:spAutoFit/>
          </a:bodyPr>
          <a:lstStyle/>
          <a:p>
            <a:endParaRPr lang="zh-CN" altLang="en-US"/>
          </a:p>
        </p:txBody>
      </p:sp>
      <p:sp>
        <p:nvSpPr>
          <p:cNvPr id="96278" name="Text Box 24"/>
          <p:cNvSpPr txBox="1">
            <a:spLocks noChangeArrowheads="1"/>
          </p:cNvSpPr>
          <p:nvPr/>
        </p:nvSpPr>
        <p:spPr bwMode="auto">
          <a:xfrm>
            <a:off x="8001000" y="6019800"/>
            <a:ext cx="701675" cy="406400"/>
          </a:xfrm>
          <a:prstGeom prst="rect">
            <a:avLst/>
          </a:prstGeom>
          <a:solidFill>
            <a:srgbClr val="008000"/>
          </a:solidFill>
          <a:ln w="9525">
            <a:solidFill>
              <a:srgbClr val="FF00FF"/>
            </a:solidFill>
            <a:miter lim="800000"/>
            <a:headEnd/>
            <a:tailEnd/>
          </a:ln>
        </p:spPr>
        <p:txBody>
          <a:bodyPr wrap="none">
            <a:spAutoFit/>
          </a:bodyPr>
          <a:lstStyle/>
          <a:p>
            <a:r>
              <a:rPr lang="zh-CN" altLang="en-US" sz="2000">
                <a:latin typeface="宋体" pitchFamily="2" charset="-122"/>
              </a:rPr>
              <a:t>甘油</a:t>
            </a:r>
            <a:endParaRPr lang="zh-CN" altLang="en-US" sz="2400">
              <a:latin typeface="宋体" pitchFamily="2" charset="-122"/>
            </a:endParaRPr>
          </a:p>
        </p:txBody>
      </p:sp>
      <p:sp>
        <p:nvSpPr>
          <p:cNvPr id="93209" name="Text Box 25"/>
          <p:cNvSpPr txBox="1">
            <a:spLocks noChangeArrowheads="1"/>
          </p:cNvSpPr>
          <p:nvPr/>
        </p:nvSpPr>
        <p:spPr bwMode="auto">
          <a:xfrm>
            <a:off x="3886200" y="990600"/>
            <a:ext cx="3702050" cy="508000"/>
          </a:xfrm>
          <a:prstGeom prst="rect">
            <a:avLst/>
          </a:prstGeom>
          <a:solidFill>
            <a:schemeClr val="bg2"/>
          </a:solidFill>
          <a:ln w="50800">
            <a:solidFill>
              <a:srgbClr val="FF9900"/>
            </a:solidFill>
            <a:miter lim="800000"/>
            <a:headEnd/>
            <a:tailEnd/>
          </a:ln>
        </p:spPr>
        <p:txBody>
          <a:bodyPr wrap="none">
            <a:spAutoFit/>
          </a:bodyPr>
          <a:lstStyle/>
          <a:p>
            <a:r>
              <a:rPr lang="en-US" altLang="zh-CN" sz="2400" b="1">
                <a:latin typeface="Times New Roman" pitchFamily="18" charset="0"/>
              </a:rPr>
              <a:t>3%</a:t>
            </a:r>
            <a:r>
              <a:rPr lang="zh-CN" altLang="en-US" sz="2400" b="1">
                <a:latin typeface="Times New Roman" pitchFamily="18" charset="0"/>
              </a:rPr>
              <a:t>的亚硫酸氢钠（</a:t>
            </a:r>
            <a:r>
              <a:rPr lang="en-US" altLang="zh-CN" sz="2400" b="1">
                <a:latin typeface="Times New Roman" pitchFamily="18" charset="0"/>
              </a:rPr>
              <a:t>pH7</a:t>
            </a:r>
            <a:r>
              <a:rPr lang="zh-CN" altLang="en-US" sz="2400" b="1">
                <a:latin typeface="Times New Roman" pitchFamily="18" charset="0"/>
              </a:rPr>
              <a:t>）</a:t>
            </a:r>
          </a:p>
        </p:txBody>
      </p:sp>
      <p:sp>
        <p:nvSpPr>
          <p:cNvPr id="93210" name="AutoShape 26"/>
          <p:cNvSpPr>
            <a:spLocks noChangeArrowheads="1"/>
          </p:cNvSpPr>
          <p:nvPr/>
        </p:nvSpPr>
        <p:spPr bwMode="auto">
          <a:xfrm>
            <a:off x="5334000" y="1676400"/>
            <a:ext cx="304800" cy="1752600"/>
          </a:xfrm>
          <a:prstGeom prst="downArrow">
            <a:avLst>
              <a:gd name="adj1" fmla="val 50000"/>
              <a:gd name="adj2" fmla="val 143750"/>
            </a:avLst>
          </a:prstGeom>
          <a:solidFill>
            <a:schemeClr val="accent1"/>
          </a:solidFill>
          <a:ln w="31750">
            <a:solidFill>
              <a:schemeClr val="tx2"/>
            </a:solidFill>
            <a:miter lim="800000"/>
            <a:headEnd/>
            <a:tailEnd/>
          </a:ln>
        </p:spPr>
        <p:txBody>
          <a:bodyPr wrap="none" anchor="ctr">
            <a:spAutoFit/>
          </a:bodyPr>
          <a:lstStyle/>
          <a:p>
            <a:endParaRPr lang="zh-CN" altLang="en-US"/>
          </a:p>
        </p:txBody>
      </p:sp>
      <p:sp>
        <p:nvSpPr>
          <p:cNvPr id="96281" name="Text Box 27"/>
          <p:cNvSpPr txBox="1">
            <a:spLocks noChangeArrowheads="1"/>
          </p:cNvSpPr>
          <p:nvPr/>
        </p:nvSpPr>
        <p:spPr bwMode="auto">
          <a:xfrm>
            <a:off x="457200" y="5334000"/>
            <a:ext cx="4614863" cy="457200"/>
          </a:xfrm>
          <a:prstGeom prst="rect">
            <a:avLst/>
          </a:prstGeom>
          <a:noFill/>
          <a:ln w="9525">
            <a:noFill/>
            <a:miter lim="800000"/>
            <a:headEnd/>
            <a:tailEnd/>
          </a:ln>
        </p:spPr>
        <p:txBody>
          <a:bodyPr wrap="none">
            <a:spAutoFit/>
          </a:bodyPr>
          <a:lstStyle/>
          <a:p>
            <a:r>
              <a:rPr lang="en-US" altLang="zh-CN" sz="2400" i="1">
                <a:solidFill>
                  <a:schemeClr val="bg1"/>
                </a:solidFill>
                <a:latin typeface="Times New Roman" pitchFamily="18" charset="0"/>
              </a:rPr>
              <a:t>Saccharomyces cerevisiae</a:t>
            </a:r>
            <a:r>
              <a:rPr lang="zh-CN" altLang="en-US" sz="2400" b="1" i="1">
                <a:solidFill>
                  <a:schemeClr val="bg1"/>
                </a:solidFill>
                <a:latin typeface="Times New Roman" pitchFamily="18" charset="0"/>
              </a:rPr>
              <a:t>厌氧发酵</a:t>
            </a:r>
          </a:p>
        </p:txBody>
      </p:sp>
      <p:sp>
        <p:nvSpPr>
          <p:cNvPr id="93212" name="Text Box 28"/>
          <p:cNvSpPr txBox="1">
            <a:spLocks noChangeArrowheads="1"/>
          </p:cNvSpPr>
          <p:nvPr/>
        </p:nvSpPr>
        <p:spPr bwMode="auto">
          <a:xfrm>
            <a:off x="4881563" y="-17463"/>
            <a:ext cx="3005137" cy="406401"/>
          </a:xfrm>
          <a:prstGeom prst="rect">
            <a:avLst/>
          </a:prstGeom>
          <a:solidFill>
            <a:srgbClr val="0000FF"/>
          </a:solidFill>
          <a:ln w="9525">
            <a:solidFill>
              <a:schemeClr val="tx2"/>
            </a:solidFill>
            <a:miter lim="800000"/>
            <a:headEnd/>
            <a:tailEnd/>
          </a:ln>
        </p:spPr>
        <p:txBody>
          <a:bodyPr wrap="none">
            <a:spAutoFit/>
          </a:bodyPr>
          <a:lstStyle/>
          <a:p>
            <a:r>
              <a:rPr lang="zh-CN" altLang="en-US" sz="2000" b="1">
                <a:solidFill>
                  <a:srgbClr val="FFCC66"/>
                </a:solidFill>
                <a:latin typeface="Times New Roman" pitchFamily="18" charset="0"/>
              </a:rPr>
              <a:t>酵母菌的一型和二型发酵</a:t>
            </a:r>
            <a:endParaRPr lang="zh-CN" altLang="en-US" sz="2800" b="1">
              <a:solidFill>
                <a:srgbClr val="FFCC66"/>
              </a:solidFill>
              <a:latin typeface="Times New Roman" pitchFamily="18" charset="0"/>
            </a:endParaRPr>
          </a:p>
        </p:txBody>
      </p:sp>
      <p:sp>
        <p:nvSpPr>
          <p:cNvPr id="93213" name="Text Box 29"/>
          <p:cNvSpPr txBox="1">
            <a:spLocks noChangeArrowheads="1"/>
          </p:cNvSpPr>
          <p:nvPr/>
        </p:nvSpPr>
        <p:spPr bwMode="auto">
          <a:xfrm>
            <a:off x="4572000" y="3429000"/>
            <a:ext cx="2228850" cy="396875"/>
          </a:xfrm>
          <a:prstGeom prst="rect">
            <a:avLst/>
          </a:prstGeom>
          <a:noFill/>
          <a:ln w="9525">
            <a:noFill/>
            <a:miter lim="800000"/>
            <a:headEnd/>
            <a:tailEnd/>
          </a:ln>
        </p:spPr>
        <p:txBody>
          <a:bodyPr wrap="none">
            <a:spAutoFit/>
          </a:bodyPr>
          <a:lstStyle/>
          <a:p>
            <a:r>
              <a:rPr lang="zh-CN" altLang="en-US" sz="2000" b="1">
                <a:solidFill>
                  <a:schemeClr val="bg1"/>
                </a:solidFill>
                <a:latin typeface="Times New Roman" pitchFamily="18" charset="0"/>
              </a:rPr>
              <a:t>（磺化羟基乙醛）</a:t>
            </a:r>
            <a:endParaRPr lang="zh-CN" altLang="en-US" sz="2800" b="1">
              <a:solidFill>
                <a:schemeClr val="bg1"/>
              </a:solidFill>
              <a:latin typeface="Times New Roman" pitchFamily="18" charset="0"/>
            </a:endParaRPr>
          </a:p>
        </p:txBody>
      </p:sp>
      <p:sp>
        <p:nvSpPr>
          <p:cNvPr id="96284" name="Text Box 30"/>
          <p:cNvSpPr txBox="1">
            <a:spLocks noChangeArrowheads="1"/>
          </p:cNvSpPr>
          <p:nvPr/>
        </p:nvSpPr>
        <p:spPr bwMode="auto">
          <a:xfrm>
            <a:off x="0" y="333375"/>
            <a:ext cx="3724275"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a:t>
            </a:r>
            <a:r>
              <a:rPr lang="zh-CN" altLang="en-US" sz="2400" b="1">
                <a:solidFill>
                  <a:schemeClr val="bg1"/>
                </a:solidFill>
              </a:rPr>
              <a:t>发酵（</a:t>
            </a:r>
            <a:r>
              <a:rPr lang="en-US" altLang="zh-CN" sz="2400" b="1">
                <a:solidFill>
                  <a:schemeClr val="bg1"/>
                </a:solidFill>
              </a:rPr>
              <a:t>fermentation</a:t>
            </a:r>
            <a:r>
              <a:rPr lang="zh-CN" altLang="en-US" sz="2400" b="1">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212"/>
                                        </p:tgtEl>
                                        <p:attrNameLst>
                                          <p:attrName>style.visibility</p:attrName>
                                        </p:attrNameLst>
                                      </p:cBhvr>
                                      <p:to>
                                        <p:strVal val="visible"/>
                                      </p:to>
                                    </p:set>
                                    <p:anim calcmode="lin" valueType="num">
                                      <p:cBhvr additive="base">
                                        <p:cTn id="7" dur="500" fill="hold"/>
                                        <p:tgtEl>
                                          <p:spTgt spid="93212"/>
                                        </p:tgtEl>
                                        <p:attrNameLst>
                                          <p:attrName>ppt_x</p:attrName>
                                        </p:attrNameLst>
                                      </p:cBhvr>
                                      <p:tavLst>
                                        <p:tav tm="0">
                                          <p:val>
                                            <p:strVal val="0-#ppt_w/2"/>
                                          </p:val>
                                        </p:tav>
                                        <p:tav tm="100000">
                                          <p:val>
                                            <p:strVal val="#ppt_x"/>
                                          </p:val>
                                        </p:tav>
                                      </p:tavLst>
                                    </p:anim>
                                    <p:anim calcmode="lin" valueType="num">
                                      <p:cBhvr additive="base">
                                        <p:cTn id="8" dur="500" fill="hold"/>
                                        <p:tgtEl>
                                          <p:spTgt spid="932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3209"/>
                                        </p:tgtEl>
                                        <p:attrNameLst>
                                          <p:attrName>style.visibility</p:attrName>
                                        </p:attrNameLst>
                                      </p:cBhvr>
                                      <p:to>
                                        <p:strVal val="visible"/>
                                      </p:to>
                                    </p:set>
                                    <p:anim calcmode="lin" valueType="num">
                                      <p:cBhvr additive="base">
                                        <p:cTn id="13" dur="500" fill="hold"/>
                                        <p:tgtEl>
                                          <p:spTgt spid="93209"/>
                                        </p:tgtEl>
                                        <p:attrNameLst>
                                          <p:attrName>ppt_x</p:attrName>
                                        </p:attrNameLst>
                                      </p:cBhvr>
                                      <p:tavLst>
                                        <p:tav tm="0">
                                          <p:val>
                                            <p:strVal val="#ppt_x"/>
                                          </p:val>
                                        </p:tav>
                                        <p:tav tm="100000">
                                          <p:val>
                                            <p:strVal val="#ppt_x"/>
                                          </p:val>
                                        </p:tav>
                                      </p:tavLst>
                                    </p:anim>
                                    <p:anim calcmode="lin" valueType="num">
                                      <p:cBhvr additive="base">
                                        <p:cTn id="14" dur="500" fill="hold"/>
                                        <p:tgtEl>
                                          <p:spTgt spid="9320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210"/>
                                        </p:tgtEl>
                                        <p:attrNameLst>
                                          <p:attrName>style.visibility</p:attrName>
                                        </p:attrNameLst>
                                      </p:cBhvr>
                                      <p:to>
                                        <p:strVal val="visible"/>
                                      </p:to>
                                    </p:set>
                                    <p:anim calcmode="lin" valueType="num">
                                      <p:cBhvr additive="base">
                                        <p:cTn id="19" dur="500" fill="hold"/>
                                        <p:tgtEl>
                                          <p:spTgt spid="93210"/>
                                        </p:tgtEl>
                                        <p:attrNameLst>
                                          <p:attrName>ppt_x</p:attrName>
                                        </p:attrNameLst>
                                      </p:cBhvr>
                                      <p:tavLst>
                                        <p:tav tm="0">
                                          <p:val>
                                            <p:strVal val="0-#ppt_w/2"/>
                                          </p:val>
                                        </p:tav>
                                        <p:tav tm="100000">
                                          <p:val>
                                            <p:strVal val="#ppt_x"/>
                                          </p:val>
                                        </p:tav>
                                      </p:tavLst>
                                    </p:anim>
                                    <p:anim calcmode="lin" valueType="num">
                                      <p:cBhvr additive="base">
                                        <p:cTn id="20" dur="500" fill="hold"/>
                                        <p:tgtEl>
                                          <p:spTgt spid="9321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93213"/>
                                        </p:tgtEl>
                                        <p:attrNameLst>
                                          <p:attrName>style.visibility</p:attrName>
                                        </p:attrNameLst>
                                      </p:cBhvr>
                                      <p:to>
                                        <p:strVal val="visible"/>
                                      </p:to>
                                    </p:set>
                                    <p:anim calcmode="lin" valueType="num">
                                      <p:cBhvr additive="base">
                                        <p:cTn id="24" dur="500" fill="hold"/>
                                        <p:tgtEl>
                                          <p:spTgt spid="93213"/>
                                        </p:tgtEl>
                                        <p:attrNameLst>
                                          <p:attrName>ppt_x</p:attrName>
                                        </p:attrNameLst>
                                      </p:cBhvr>
                                      <p:tavLst>
                                        <p:tav tm="0">
                                          <p:val>
                                            <p:strVal val="#ppt_x"/>
                                          </p:val>
                                        </p:tav>
                                        <p:tav tm="100000">
                                          <p:val>
                                            <p:strVal val="#ppt_x"/>
                                          </p:val>
                                        </p:tav>
                                      </p:tavLst>
                                    </p:anim>
                                    <p:anim calcmode="lin" valueType="num">
                                      <p:cBhvr additive="base">
                                        <p:cTn id="25" dur="500" fill="hold"/>
                                        <p:tgtEl>
                                          <p:spTgt spid="93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9" grpId="0" animBg="1" autoUpdateAnimBg="0"/>
      <p:bldP spid="93210" grpId="0" animBg="1"/>
      <p:bldP spid="93212" grpId="0" animBg="1" autoUpdateAnimBg="0"/>
      <p:bldP spid="9321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18"/>
          <p:cNvSpPr>
            <a:spLocks noChangeArrowheads="1"/>
          </p:cNvSpPr>
          <p:nvPr/>
        </p:nvSpPr>
        <p:spPr bwMode="auto">
          <a:xfrm>
            <a:off x="71438" y="2060575"/>
            <a:ext cx="8964612" cy="2952750"/>
          </a:xfrm>
          <a:prstGeom prst="roundRect">
            <a:avLst>
              <a:gd name="adj" fmla="val 16667"/>
            </a:avLst>
          </a:prstGeom>
          <a:solidFill>
            <a:schemeClr val="accent1"/>
          </a:solidFill>
          <a:ln w="28575" cap="rnd">
            <a:solidFill>
              <a:srgbClr val="00CC00"/>
            </a:solidFill>
            <a:prstDash val="sysDot"/>
            <a:round/>
            <a:headEnd/>
            <a:tailEnd/>
          </a:ln>
        </p:spPr>
        <p:txBody>
          <a:bodyPr wrap="none" anchor="ctr"/>
          <a:lstStyle/>
          <a:p>
            <a:endParaRPr lang="zh-CN" altLang="en-US"/>
          </a:p>
        </p:txBody>
      </p:sp>
      <p:sp>
        <p:nvSpPr>
          <p:cNvPr id="19459" name="Rectangle 5"/>
          <p:cNvSpPr>
            <a:spLocks noChangeArrowheads="1"/>
          </p:cNvSpPr>
          <p:nvPr/>
        </p:nvSpPr>
        <p:spPr bwMode="auto">
          <a:xfrm>
            <a:off x="395288" y="809625"/>
            <a:ext cx="8424862" cy="1106488"/>
          </a:xfrm>
          <a:prstGeom prst="rect">
            <a:avLst/>
          </a:prstGeom>
          <a:solidFill>
            <a:srgbClr val="A6F6F8"/>
          </a:solidFill>
          <a:ln w="9525">
            <a:solidFill>
              <a:srgbClr val="FF0000"/>
            </a:solidFill>
            <a:miter lim="800000"/>
            <a:headEnd/>
            <a:tailEnd/>
          </a:ln>
        </p:spPr>
        <p:txBody>
          <a:bodyPr>
            <a:spAutoFit/>
          </a:bodyPr>
          <a:lstStyle/>
          <a:p>
            <a:r>
              <a:rPr kumimoji="1" lang="zh-CN" altLang="en-US" sz="2400" b="1">
                <a:solidFill>
                  <a:srgbClr val="0000FF"/>
                </a:solidFill>
              </a:rPr>
              <a:t>生物氧化</a:t>
            </a:r>
            <a:r>
              <a:rPr kumimoji="1" lang="en-US" altLang="zh-CN" sz="2400" b="1">
                <a:solidFill>
                  <a:srgbClr val="0000FF"/>
                </a:solidFill>
              </a:rPr>
              <a:t>(biological oxidation) </a:t>
            </a:r>
            <a:r>
              <a:rPr kumimoji="1" lang="zh-CN" altLang="en-US" sz="2400" b="1">
                <a:solidFill>
                  <a:srgbClr val="0000FF"/>
                </a:solidFill>
              </a:rPr>
              <a:t>：是发生在活细胞内的一系列产能性氧化反应的总称。</a:t>
            </a:r>
            <a:r>
              <a:rPr kumimoji="1" lang="zh-CN" altLang="en-US" b="1"/>
              <a:t>氧化过程中能产生大量的能量，分段释放，并以高能键形式贮藏在</a:t>
            </a:r>
            <a:r>
              <a:rPr kumimoji="1" lang="en-US" altLang="zh-CN" b="1"/>
              <a:t>ATP</a:t>
            </a:r>
            <a:r>
              <a:rPr kumimoji="1" lang="zh-CN" altLang="en-US" b="1"/>
              <a:t>分子内，供需时使用。 </a:t>
            </a:r>
            <a:endParaRPr kumimoji="1" lang="zh-CN" altLang="en-US" sz="2400" b="1">
              <a:solidFill>
                <a:srgbClr val="0000FF"/>
              </a:solidFill>
            </a:endParaRPr>
          </a:p>
        </p:txBody>
      </p:sp>
      <p:sp>
        <p:nvSpPr>
          <p:cNvPr id="19460" name="Text Box 10"/>
          <p:cNvSpPr txBox="1">
            <a:spLocks noChangeArrowheads="1"/>
          </p:cNvSpPr>
          <p:nvPr/>
        </p:nvSpPr>
        <p:spPr bwMode="auto">
          <a:xfrm>
            <a:off x="-180975" y="4191000"/>
            <a:ext cx="91440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CC0000"/>
                </a:solidFill>
                <a:latin typeface="Times New Roman" pitchFamily="18" charset="0"/>
              </a:rPr>
              <a:t>      ③</a:t>
            </a:r>
            <a:r>
              <a:rPr kumimoji="1" lang="zh-CN" altLang="en-US" sz="2400" b="1">
                <a:solidFill>
                  <a:srgbClr val="CC0000"/>
                </a:solidFill>
                <a:latin typeface="Times New Roman" pitchFamily="18" charset="0"/>
              </a:rPr>
              <a:t>化合物脱氢或氢的传递</a:t>
            </a:r>
            <a:r>
              <a:rPr kumimoji="1" lang="en-US" altLang="zh-CN" sz="2400" b="1">
                <a:solidFill>
                  <a:srgbClr val="CC0000"/>
                </a:solidFill>
                <a:latin typeface="Times New Roman" pitchFamily="18" charset="0"/>
              </a:rPr>
              <a:t>:</a:t>
            </a:r>
            <a:r>
              <a:rPr kumimoji="1" lang="en-US" altLang="zh-CN" sz="2400" b="1">
                <a:latin typeface="Times New Roman" pitchFamily="18" charset="0"/>
              </a:rPr>
              <a:t>    CH</a:t>
            </a:r>
            <a:r>
              <a:rPr kumimoji="1" lang="en-US" altLang="zh-CN" sz="2400" b="1" baseline="-25000">
                <a:latin typeface="Times New Roman" pitchFamily="18" charset="0"/>
              </a:rPr>
              <a:t>3</a:t>
            </a:r>
            <a:r>
              <a:rPr kumimoji="1" lang="en-US" altLang="zh-CN" sz="2400" b="1">
                <a:latin typeface="Times New Roman" pitchFamily="18" charset="0"/>
              </a:rPr>
              <a:t>-CH</a:t>
            </a:r>
            <a:r>
              <a:rPr kumimoji="1" lang="en-US" altLang="zh-CN" sz="2400" b="1" baseline="-25000">
                <a:latin typeface="Times New Roman" pitchFamily="18" charset="0"/>
              </a:rPr>
              <a:t>2</a:t>
            </a:r>
            <a:r>
              <a:rPr kumimoji="1" lang="en-US" altLang="zh-CN" sz="2400" b="1">
                <a:latin typeface="Times New Roman" pitchFamily="18" charset="0"/>
              </a:rPr>
              <a:t>-OH                    CH</a:t>
            </a:r>
            <a:r>
              <a:rPr kumimoji="1" lang="en-US" altLang="zh-CN" sz="2400" b="1" baseline="-25000">
                <a:latin typeface="Times New Roman" pitchFamily="18" charset="0"/>
              </a:rPr>
              <a:t>3</a:t>
            </a:r>
            <a:r>
              <a:rPr kumimoji="1" lang="en-US" altLang="zh-CN" sz="2400" b="1">
                <a:latin typeface="Times New Roman" pitchFamily="18" charset="0"/>
              </a:rPr>
              <a:t>-CHO</a:t>
            </a:r>
          </a:p>
        </p:txBody>
      </p:sp>
      <p:grpSp>
        <p:nvGrpSpPr>
          <p:cNvPr id="19461" name="Group 17"/>
          <p:cNvGrpSpPr>
            <a:grpSpLocks/>
          </p:cNvGrpSpPr>
          <p:nvPr/>
        </p:nvGrpSpPr>
        <p:grpSpPr bwMode="auto">
          <a:xfrm>
            <a:off x="47625" y="2514600"/>
            <a:ext cx="8915400" cy="2530475"/>
            <a:chOff x="30" y="1584"/>
            <a:chExt cx="5616" cy="1594"/>
          </a:xfrm>
        </p:grpSpPr>
        <p:sp>
          <p:nvSpPr>
            <p:cNvPr id="19465" name="Text Box 6"/>
            <p:cNvSpPr txBox="1">
              <a:spLocks noChangeArrowheads="1"/>
            </p:cNvSpPr>
            <p:nvPr/>
          </p:nvSpPr>
          <p:spPr bwMode="auto">
            <a:xfrm>
              <a:off x="30" y="1584"/>
              <a:ext cx="5616" cy="633"/>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99"/>
                  </a:solidFill>
                  <a:latin typeface="Times New Roman" pitchFamily="18" charset="0"/>
                </a:rPr>
                <a:t>生物氧化的方式</a:t>
              </a:r>
              <a:r>
                <a:rPr kumimoji="1" lang="zh-CN" altLang="en-US" sz="2400">
                  <a:latin typeface="Times New Roman" pitchFamily="18" charset="0"/>
                </a:rPr>
                <a:t>：</a:t>
              </a:r>
            </a:p>
            <a:p>
              <a:pPr>
                <a:spcBef>
                  <a:spcPct val="50000"/>
                </a:spcBef>
              </a:pPr>
              <a:r>
                <a:rPr kumimoji="1" lang="zh-CN" altLang="en-US" sz="2400" b="1">
                  <a:solidFill>
                    <a:srgbClr val="CC0000"/>
                  </a:solidFill>
                  <a:latin typeface="Times New Roman" pitchFamily="18" charset="0"/>
                </a:rPr>
                <a:t>   ①和氧的直接化合：   </a:t>
              </a:r>
              <a:r>
                <a:rPr kumimoji="1" lang="zh-CN" altLang="en-US" sz="2400">
                  <a:latin typeface="Times New Roman" pitchFamily="18" charset="0"/>
                </a:rPr>
                <a:t> </a:t>
              </a:r>
              <a:r>
                <a:rPr kumimoji="1" lang="en-US" altLang="zh-CN" sz="2400" b="1">
                  <a:latin typeface="Times New Roman" pitchFamily="18" charset="0"/>
                </a:rPr>
                <a:t>C</a:t>
              </a:r>
              <a:r>
                <a:rPr kumimoji="1" lang="en-US" altLang="zh-CN" sz="2400" b="1" baseline="-25000">
                  <a:latin typeface="Times New Roman" pitchFamily="18" charset="0"/>
                </a:rPr>
                <a:t>6</a:t>
              </a:r>
              <a:r>
                <a:rPr kumimoji="1" lang="en-US" altLang="zh-CN" sz="2400" b="1">
                  <a:latin typeface="Times New Roman" pitchFamily="18" charset="0"/>
                </a:rPr>
                <a:t>H</a:t>
              </a:r>
              <a:r>
                <a:rPr kumimoji="1" lang="en-US" altLang="zh-CN" sz="2400" b="1" baseline="-25000">
                  <a:latin typeface="Times New Roman" pitchFamily="18" charset="0"/>
                </a:rPr>
                <a:t>12</a:t>
              </a:r>
              <a:r>
                <a:rPr kumimoji="1" lang="en-US" altLang="zh-CN" sz="2400" b="1">
                  <a:latin typeface="Times New Roman" pitchFamily="18" charset="0"/>
                </a:rPr>
                <a:t>O</a:t>
              </a:r>
              <a:r>
                <a:rPr kumimoji="1" lang="en-US" altLang="zh-CN" sz="2400" b="1" baseline="-25000">
                  <a:latin typeface="Times New Roman" pitchFamily="18" charset="0"/>
                </a:rPr>
                <a:t>6 </a:t>
              </a:r>
              <a:r>
                <a:rPr kumimoji="1" lang="en-US" altLang="zh-CN" sz="2400" b="1">
                  <a:latin typeface="Times New Roman" pitchFamily="18" charset="0"/>
                </a:rPr>
                <a:t>+ 6O</a:t>
              </a:r>
              <a:r>
                <a:rPr kumimoji="1" lang="en-US" altLang="zh-CN" sz="2400" b="1" baseline="-25000">
                  <a:latin typeface="Times New Roman" pitchFamily="18" charset="0"/>
                </a:rPr>
                <a:t>2  </a:t>
              </a:r>
              <a:r>
                <a:rPr kumimoji="1" lang="en-US" altLang="zh-CN" sz="2400" b="1">
                  <a:latin typeface="Times New Roman" pitchFamily="18" charset="0"/>
                </a:rPr>
                <a:t>→  6CO</a:t>
              </a:r>
              <a:r>
                <a:rPr kumimoji="1" lang="en-US" altLang="zh-CN" sz="2400" b="1" baseline="-25000">
                  <a:latin typeface="Times New Roman" pitchFamily="18" charset="0"/>
                </a:rPr>
                <a:t>2 </a:t>
              </a:r>
              <a:r>
                <a:rPr kumimoji="1" lang="en-US" altLang="zh-CN" sz="2400" b="1">
                  <a:latin typeface="Times New Roman" pitchFamily="18" charset="0"/>
                </a:rPr>
                <a:t>+  6H</a:t>
              </a:r>
              <a:r>
                <a:rPr kumimoji="1" lang="en-US" altLang="zh-CN" sz="2400" b="1" baseline="-25000">
                  <a:latin typeface="Times New Roman" pitchFamily="18" charset="0"/>
                </a:rPr>
                <a:t>2</a:t>
              </a:r>
              <a:r>
                <a:rPr kumimoji="1" lang="en-US" altLang="zh-CN" sz="2400" b="1">
                  <a:latin typeface="Times New Roman" pitchFamily="18" charset="0"/>
                </a:rPr>
                <a:t>O</a:t>
              </a:r>
              <a:endParaRPr kumimoji="1" lang="en-US" altLang="zh-CN" sz="2400" b="1" baseline="30000">
                <a:latin typeface="Times New Roman" pitchFamily="18" charset="0"/>
              </a:endParaRPr>
            </a:p>
          </p:txBody>
        </p:sp>
        <p:sp>
          <p:nvSpPr>
            <p:cNvPr id="19466" name="Text Box 7"/>
            <p:cNvSpPr txBox="1">
              <a:spLocks noChangeArrowheads="1"/>
            </p:cNvSpPr>
            <p:nvPr/>
          </p:nvSpPr>
          <p:spPr bwMode="auto">
            <a:xfrm>
              <a:off x="260" y="2653"/>
              <a:ext cx="4138" cy="288"/>
            </a:xfrm>
            <a:prstGeom prst="rect">
              <a:avLst/>
            </a:prstGeom>
            <a:noFill/>
            <a:ln w="9525">
              <a:noFill/>
              <a:miter lim="800000"/>
              <a:headEnd/>
              <a:tailEnd/>
            </a:ln>
          </p:spPr>
          <p:txBody>
            <a:bodyPr>
              <a:spAutoFit/>
            </a:bodyPr>
            <a:lstStyle/>
            <a:p>
              <a:endParaRPr kumimoji="1" lang="zh-CN" altLang="zh-CN" sz="2400">
                <a:latin typeface="Times New Roman" pitchFamily="18" charset="0"/>
              </a:endParaRPr>
            </a:p>
          </p:txBody>
        </p:sp>
        <p:sp>
          <p:nvSpPr>
            <p:cNvPr id="19467" name="Text Box 8"/>
            <p:cNvSpPr txBox="1">
              <a:spLocks noChangeArrowheads="1"/>
            </p:cNvSpPr>
            <p:nvPr/>
          </p:nvSpPr>
          <p:spPr bwMode="auto">
            <a:xfrm>
              <a:off x="174" y="2256"/>
              <a:ext cx="4128" cy="288"/>
            </a:xfrm>
            <a:prstGeom prst="rect">
              <a:avLst/>
            </a:prstGeom>
            <a:noFill/>
            <a:ln w="9525">
              <a:noFill/>
              <a:miter lim="800000"/>
              <a:headEnd/>
              <a:tailEnd/>
            </a:ln>
          </p:spPr>
          <p:txBody>
            <a:bodyPr>
              <a:spAutoFit/>
            </a:bodyPr>
            <a:lstStyle/>
            <a:p>
              <a:pPr>
                <a:spcBef>
                  <a:spcPct val="50000"/>
                </a:spcBef>
              </a:pPr>
              <a:r>
                <a:rPr kumimoji="1" lang="en-US" altLang="zh-CN" sz="2400" b="1">
                  <a:solidFill>
                    <a:srgbClr val="CC0000"/>
                  </a:solidFill>
                  <a:latin typeface="Times New Roman" pitchFamily="18" charset="0"/>
                </a:rPr>
                <a:t>②</a:t>
              </a:r>
              <a:r>
                <a:rPr kumimoji="1" lang="zh-CN" altLang="en-US" sz="2400" b="1">
                  <a:solidFill>
                    <a:srgbClr val="CC0000"/>
                  </a:solidFill>
                  <a:latin typeface="Times New Roman" pitchFamily="18" charset="0"/>
                </a:rPr>
                <a:t>失去电子：</a:t>
              </a:r>
              <a:r>
                <a:rPr kumimoji="1" lang="zh-CN" altLang="en-US" sz="2400" b="1">
                  <a:latin typeface="Times New Roman" pitchFamily="18" charset="0"/>
                </a:rPr>
                <a:t>                </a:t>
              </a:r>
              <a:r>
                <a:rPr kumimoji="1" lang="en-US" altLang="zh-CN" sz="2400" b="1">
                  <a:latin typeface="Times New Roman" pitchFamily="18" charset="0"/>
                </a:rPr>
                <a:t>Fe</a:t>
              </a:r>
              <a:r>
                <a:rPr kumimoji="1" lang="en-US" altLang="zh-CN" sz="2400" b="1" baseline="30000">
                  <a:latin typeface="Times New Roman" pitchFamily="18" charset="0"/>
                </a:rPr>
                <a:t>2+    </a:t>
              </a:r>
              <a:r>
                <a:rPr kumimoji="1" lang="en-US" altLang="zh-CN" sz="2400" b="1">
                  <a:latin typeface="Times New Roman" pitchFamily="18" charset="0"/>
                </a:rPr>
                <a:t>→  Fe</a:t>
              </a:r>
              <a:r>
                <a:rPr kumimoji="1" lang="en-US" altLang="zh-CN" sz="2400" b="1" baseline="30000">
                  <a:latin typeface="Times New Roman" pitchFamily="18" charset="0"/>
                </a:rPr>
                <a:t>3+</a:t>
              </a:r>
              <a:r>
                <a:rPr kumimoji="1" lang="en-US" altLang="zh-CN" sz="2400" b="1">
                  <a:latin typeface="Times New Roman" pitchFamily="18" charset="0"/>
                </a:rPr>
                <a:t>  +   e </a:t>
              </a:r>
              <a:r>
                <a:rPr kumimoji="1" lang="en-US" altLang="zh-CN" sz="2400" b="1" baseline="30000">
                  <a:latin typeface="Times New Roman" pitchFamily="18" charset="0"/>
                </a:rPr>
                <a:t>-</a:t>
              </a:r>
              <a:endParaRPr kumimoji="1" lang="en-US" altLang="zh-CN" sz="2400">
                <a:latin typeface="Times New Roman" pitchFamily="18" charset="0"/>
              </a:endParaRPr>
            </a:p>
          </p:txBody>
        </p:sp>
        <p:sp>
          <p:nvSpPr>
            <p:cNvPr id="19468" name="Text Box 9"/>
            <p:cNvSpPr txBox="1">
              <a:spLocks noChangeArrowheads="1"/>
            </p:cNvSpPr>
            <p:nvPr/>
          </p:nvSpPr>
          <p:spPr bwMode="auto">
            <a:xfrm>
              <a:off x="510" y="2688"/>
              <a:ext cx="4138" cy="288"/>
            </a:xfrm>
            <a:prstGeom prst="rect">
              <a:avLst/>
            </a:prstGeom>
            <a:noFill/>
            <a:ln w="9525">
              <a:noFill/>
              <a:miter lim="800000"/>
              <a:headEnd/>
              <a:tailEnd/>
            </a:ln>
          </p:spPr>
          <p:txBody>
            <a:bodyPr>
              <a:spAutoFit/>
            </a:bodyPr>
            <a:lstStyle/>
            <a:p>
              <a:endParaRPr kumimoji="1" lang="zh-CN" altLang="zh-CN" sz="2400">
                <a:latin typeface="Times New Roman" pitchFamily="18" charset="0"/>
              </a:endParaRPr>
            </a:p>
          </p:txBody>
        </p:sp>
        <p:sp>
          <p:nvSpPr>
            <p:cNvPr id="19469" name="Line 11"/>
            <p:cNvSpPr>
              <a:spLocks noChangeShapeType="1"/>
            </p:cNvSpPr>
            <p:nvPr/>
          </p:nvSpPr>
          <p:spPr bwMode="auto">
            <a:xfrm>
              <a:off x="3810" y="2784"/>
              <a:ext cx="816" cy="0"/>
            </a:xfrm>
            <a:prstGeom prst="line">
              <a:avLst/>
            </a:prstGeom>
            <a:noFill/>
            <a:ln w="28575">
              <a:solidFill>
                <a:schemeClr val="tx1"/>
              </a:solidFill>
              <a:round/>
              <a:headEnd/>
              <a:tailEnd type="triangle" w="med" len="med"/>
            </a:ln>
          </p:spPr>
          <p:txBody>
            <a:bodyPr/>
            <a:lstStyle/>
            <a:p>
              <a:endParaRPr lang="zh-CN" altLang="en-US"/>
            </a:p>
          </p:txBody>
        </p:sp>
        <p:sp>
          <p:nvSpPr>
            <p:cNvPr id="19470" name="Text Box 12"/>
            <p:cNvSpPr txBox="1">
              <a:spLocks noChangeArrowheads="1"/>
            </p:cNvSpPr>
            <p:nvPr/>
          </p:nvSpPr>
          <p:spPr bwMode="auto">
            <a:xfrm>
              <a:off x="3732" y="2928"/>
              <a:ext cx="576" cy="250"/>
            </a:xfrm>
            <a:prstGeom prst="rect">
              <a:avLst/>
            </a:prstGeom>
            <a:noFill/>
            <a:ln w="9525">
              <a:noFill/>
              <a:miter lim="800000"/>
              <a:headEnd/>
              <a:tailEnd/>
            </a:ln>
          </p:spPr>
          <p:txBody>
            <a:bodyPr>
              <a:spAutoFit/>
            </a:bodyPr>
            <a:lstStyle/>
            <a:p>
              <a:pPr>
                <a:spcBef>
                  <a:spcPct val="50000"/>
                </a:spcBef>
              </a:pPr>
              <a:r>
                <a:rPr kumimoji="1" lang="en-US" altLang="zh-CN" sz="2000" b="1">
                  <a:latin typeface="Times New Roman" pitchFamily="18" charset="0"/>
                </a:rPr>
                <a:t>NAD</a:t>
              </a:r>
            </a:p>
          </p:txBody>
        </p:sp>
        <p:grpSp>
          <p:nvGrpSpPr>
            <p:cNvPr id="19471" name="Group 13"/>
            <p:cNvGrpSpPr>
              <a:grpSpLocks/>
            </p:cNvGrpSpPr>
            <p:nvPr/>
          </p:nvGrpSpPr>
          <p:grpSpPr bwMode="auto">
            <a:xfrm>
              <a:off x="4021" y="2784"/>
              <a:ext cx="1104" cy="394"/>
              <a:chOff x="3744" y="2832"/>
              <a:chExt cx="1104" cy="394"/>
            </a:xfrm>
          </p:grpSpPr>
          <p:sp>
            <p:nvSpPr>
              <p:cNvPr id="19472" name="AutoShape 14"/>
              <p:cNvSpPr>
                <a:spLocks noChangeArrowheads="1"/>
              </p:cNvSpPr>
              <p:nvPr/>
            </p:nvSpPr>
            <p:spPr bwMode="auto">
              <a:xfrm>
                <a:off x="3744" y="2832"/>
                <a:ext cx="528" cy="144"/>
              </a:xfrm>
              <a:prstGeom prst="curvedDownArrow">
                <a:avLst>
                  <a:gd name="adj1" fmla="val 73333"/>
                  <a:gd name="adj2" fmla="val 146667"/>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sp>
            <p:nvSpPr>
              <p:cNvPr id="19473" name="Text Box 15"/>
              <p:cNvSpPr txBox="1">
                <a:spLocks noChangeArrowheads="1"/>
              </p:cNvSpPr>
              <p:nvPr/>
            </p:nvSpPr>
            <p:spPr bwMode="auto">
              <a:xfrm>
                <a:off x="4032" y="2976"/>
                <a:ext cx="816" cy="250"/>
              </a:xfrm>
              <a:prstGeom prst="rect">
                <a:avLst/>
              </a:prstGeom>
              <a:noFill/>
              <a:ln w="9525">
                <a:noFill/>
                <a:miter lim="800000"/>
                <a:headEnd/>
                <a:tailEnd/>
              </a:ln>
            </p:spPr>
            <p:txBody>
              <a:bodyPr>
                <a:spAutoFit/>
              </a:bodyPr>
              <a:lstStyle/>
              <a:p>
                <a:pPr>
                  <a:spcBef>
                    <a:spcPct val="50000"/>
                  </a:spcBef>
                </a:pPr>
                <a:r>
                  <a:rPr kumimoji="1" lang="en-US" altLang="zh-CN" sz="2000" b="1">
                    <a:latin typeface="Times New Roman" pitchFamily="18" charset="0"/>
                  </a:rPr>
                  <a:t>NADH</a:t>
                </a:r>
                <a:r>
                  <a:rPr kumimoji="1" lang="en-US" altLang="zh-CN" sz="2000" b="1" baseline="-25000">
                    <a:latin typeface="Times New Roman" pitchFamily="18" charset="0"/>
                  </a:rPr>
                  <a:t>2</a:t>
                </a:r>
              </a:p>
            </p:txBody>
          </p:sp>
        </p:grpSp>
      </p:grpSp>
      <p:sp>
        <p:nvSpPr>
          <p:cNvPr id="10256" name="Text Box 16"/>
          <p:cNvSpPr txBox="1">
            <a:spLocks noChangeArrowheads="1"/>
          </p:cNvSpPr>
          <p:nvPr/>
        </p:nvSpPr>
        <p:spPr bwMode="auto">
          <a:xfrm>
            <a:off x="468313" y="5300663"/>
            <a:ext cx="8280400" cy="1277937"/>
          </a:xfrm>
          <a:prstGeom prst="rect">
            <a:avLst/>
          </a:prstGeom>
          <a:noFill/>
          <a:ln w="28575">
            <a:solidFill>
              <a:schemeClr val="tx1"/>
            </a:solidFill>
            <a:prstDash val="sysDot"/>
            <a:miter lim="800000"/>
            <a:headEnd/>
            <a:tailEnd/>
          </a:ln>
        </p:spPr>
        <p:txBody>
          <a:bodyPr>
            <a:spAutoFit/>
          </a:bodyPr>
          <a:lstStyle/>
          <a:p>
            <a:r>
              <a:rPr lang="zh-CN" altLang="en-US" sz="2800" b="1" dirty="0">
                <a:solidFill>
                  <a:srgbClr val="0000FF"/>
                </a:solidFill>
                <a:latin typeface="黑体" pitchFamily="49" charset="-122"/>
                <a:ea typeface="黑体" pitchFamily="49" charset="-122"/>
              </a:rPr>
              <a:t>分解代谢</a:t>
            </a:r>
            <a:r>
              <a:rPr lang="zh-CN" altLang="en-US" sz="2400" b="1" dirty="0">
                <a:solidFill>
                  <a:schemeClr val="folHlink"/>
                </a:solidFill>
                <a:latin typeface="Times New Roman" pitchFamily="18" charset="0"/>
              </a:rPr>
              <a:t>实际上是物质在生物体内经过一系列连续的氧化</a:t>
            </a:r>
          </a:p>
          <a:p>
            <a:r>
              <a:rPr lang="zh-CN" altLang="en-US" sz="2400" b="1" dirty="0">
                <a:solidFill>
                  <a:schemeClr val="folHlink"/>
                </a:solidFill>
                <a:latin typeface="Times New Roman" pitchFamily="18" charset="0"/>
              </a:rPr>
              <a:t>还原反应，逐步分解并释放能量的过程，这个过程就是生物氧化，是一个产能代谢过程。</a:t>
            </a:r>
          </a:p>
        </p:txBody>
      </p:sp>
      <p:pic>
        <p:nvPicPr>
          <p:cNvPr id="10259" name="Picture 19" descr="zyf-f5"/>
          <p:cNvPicPr>
            <a:picLocks noChangeAspect="1" noChangeArrowheads="1"/>
          </p:cNvPicPr>
          <p:nvPr/>
        </p:nvPicPr>
        <p:blipFill>
          <a:blip r:embed="rId2" cstate="print"/>
          <a:srcRect/>
          <a:stretch>
            <a:fillRect/>
          </a:stretch>
        </p:blipFill>
        <p:spPr bwMode="auto">
          <a:xfrm>
            <a:off x="152400" y="692150"/>
            <a:ext cx="8991600" cy="4384675"/>
          </a:xfrm>
          <a:prstGeom prst="rect">
            <a:avLst/>
          </a:prstGeom>
          <a:noFill/>
          <a:ln w="9525">
            <a:noFill/>
            <a:miter lim="800000"/>
            <a:headEnd/>
            <a:tailEnd/>
          </a:ln>
        </p:spPr>
      </p:pic>
      <p:sp>
        <p:nvSpPr>
          <p:cNvPr id="19464" name="Text Box 20"/>
          <p:cNvSpPr txBox="1">
            <a:spLocks noChangeArrowheads="1"/>
          </p:cNvSpPr>
          <p:nvPr/>
        </p:nvSpPr>
        <p:spPr bwMode="auto">
          <a:xfrm>
            <a:off x="250825" y="101600"/>
            <a:ext cx="3398838" cy="519113"/>
          </a:xfrm>
          <a:prstGeom prst="rect">
            <a:avLst/>
          </a:prstGeom>
          <a:noFill/>
          <a:ln w="9525">
            <a:noFill/>
            <a:miter lim="800000"/>
            <a:headEnd/>
            <a:tailEnd/>
          </a:ln>
        </p:spPr>
        <p:txBody>
          <a:bodyPr wrap="none">
            <a:spAutoFit/>
          </a:bodyPr>
          <a:lstStyle/>
          <a:p>
            <a:r>
              <a:rPr lang="zh-CN" altLang="en-US" sz="2800" b="1" dirty="0">
                <a:latin typeface="Times New Roman" pitchFamily="18" charset="0"/>
              </a:rPr>
              <a:t>一．</a:t>
            </a:r>
            <a:r>
              <a:rPr kumimoji="1" lang="zh-CN" altLang="en-US" sz="2800" b="1" dirty="0"/>
              <a:t>生物氧化与产能</a:t>
            </a:r>
            <a:endParaRPr lang="zh-CN" altLang="en-US" sz="2800"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59"/>
                                        </p:tgtEl>
                                        <p:attrNameLst>
                                          <p:attrName>style.visibility</p:attrName>
                                        </p:attrNameLst>
                                      </p:cBhvr>
                                      <p:to>
                                        <p:strVal val="visible"/>
                                      </p:to>
                                    </p:set>
                                    <p:animEffect transition="in" filter="blinds(horizontal)">
                                      <p:cBhvr>
                                        <p:cTn id="7" dur="500"/>
                                        <p:tgtEl>
                                          <p:spTgt spid="102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0259"/>
                                        </p:tgtEl>
                                        <p:attrNameLst>
                                          <p:attrName>ppt_x</p:attrName>
                                        </p:attrNameLst>
                                      </p:cBhvr>
                                      <p:tavLst>
                                        <p:tav tm="0">
                                          <p:val>
                                            <p:strVal val="ppt_x"/>
                                          </p:val>
                                        </p:tav>
                                        <p:tav tm="100000">
                                          <p:val>
                                            <p:strVal val="ppt_x"/>
                                          </p:val>
                                        </p:tav>
                                      </p:tavLst>
                                    </p:anim>
                                    <p:anim calcmode="lin" valueType="num">
                                      <p:cBhvr additive="base">
                                        <p:cTn id="12" dur="500"/>
                                        <p:tgtEl>
                                          <p:spTgt spid="10259"/>
                                        </p:tgtEl>
                                        <p:attrNameLst>
                                          <p:attrName>ppt_y</p:attrName>
                                        </p:attrNameLst>
                                      </p:cBhvr>
                                      <p:tavLst>
                                        <p:tav tm="0">
                                          <p:val>
                                            <p:strVal val="ppt_y"/>
                                          </p:val>
                                        </p:tav>
                                        <p:tav tm="100000">
                                          <p:val>
                                            <p:strVal val="1+ppt_h/2"/>
                                          </p:val>
                                        </p:tav>
                                      </p:tavLst>
                                    </p:anim>
                                    <p:set>
                                      <p:cBhvr>
                                        <p:cTn id="13" dur="1" fill="hold">
                                          <p:stCondLst>
                                            <p:cond delay="499"/>
                                          </p:stCondLst>
                                        </p:cTn>
                                        <p:tgtEl>
                                          <p:spTgt spid="1025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256"/>
                                        </p:tgtEl>
                                        <p:attrNameLst>
                                          <p:attrName>style.visibility</p:attrName>
                                        </p:attrNameLst>
                                      </p:cBhvr>
                                      <p:to>
                                        <p:strVal val="visible"/>
                                      </p:to>
                                    </p:set>
                                    <p:animEffect transition="in" filter="diamond(in)">
                                      <p:cBhvr>
                                        <p:cTn id="18" dur="20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p:cNvSpPr txBox="1">
            <a:spLocks noChangeArrowheads="1"/>
          </p:cNvSpPr>
          <p:nvPr/>
        </p:nvSpPr>
        <p:spPr bwMode="auto">
          <a:xfrm>
            <a:off x="788988" y="457200"/>
            <a:ext cx="6962775" cy="1225550"/>
          </a:xfrm>
          <a:prstGeom prst="rect">
            <a:avLst/>
          </a:prstGeom>
          <a:solidFill>
            <a:schemeClr val="bg2"/>
          </a:solidFill>
          <a:ln w="38100">
            <a:solidFill>
              <a:srgbClr val="FF0000"/>
            </a:solidFill>
            <a:miter lim="800000"/>
            <a:headEnd/>
            <a:tailEnd/>
          </a:ln>
        </p:spPr>
        <p:txBody>
          <a:bodyPr wrap="none">
            <a:spAutoFit/>
          </a:bodyPr>
          <a:lstStyle/>
          <a:p>
            <a:pPr algn="ctr"/>
            <a:r>
              <a:rPr lang="zh-CN" altLang="en-US" sz="2400" b="1">
                <a:latin typeface="Times New Roman" pitchFamily="18" charset="0"/>
              </a:rPr>
              <a:t>第一次世界打战期间德国主要用这种方法生产甘油</a:t>
            </a:r>
          </a:p>
          <a:p>
            <a:pPr algn="ctr"/>
            <a:endParaRPr lang="zh-CN" altLang="en-US" sz="2400" b="1">
              <a:latin typeface="Times New Roman" pitchFamily="18" charset="0"/>
            </a:endParaRPr>
          </a:p>
          <a:p>
            <a:pPr algn="ctr"/>
            <a:r>
              <a:rPr lang="zh-CN" altLang="en-US" sz="2400" b="1">
                <a:latin typeface="Times New Roman" pitchFamily="18" charset="0"/>
              </a:rPr>
              <a:t>产量：</a:t>
            </a:r>
            <a:r>
              <a:rPr lang="en-US" altLang="zh-CN" sz="2400" b="1">
                <a:latin typeface="Times New Roman" pitchFamily="18" charset="0"/>
              </a:rPr>
              <a:t>1000</a:t>
            </a:r>
            <a:r>
              <a:rPr lang="zh-CN" altLang="en-US" sz="2400" b="1">
                <a:latin typeface="Times New Roman" pitchFamily="18" charset="0"/>
              </a:rPr>
              <a:t>吨</a:t>
            </a:r>
            <a:r>
              <a:rPr lang="en-US" altLang="zh-CN" sz="2400" b="1">
                <a:latin typeface="Times New Roman" pitchFamily="18" charset="0"/>
              </a:rPr>
              <a:t>/</a:t>
            </a:r>
            <a:r>
              <a:rPr lang="zh-CN" altLang="en-US" sz="2400" b="1">
                <a:latin typeface="Times New Roman" pitchFamily="18" charset="0"/>
              </a:rPr>
              <a:t>月</a:t>
            </a:r>
          </a:p>
        </p:txBody>
      </p:sp>
      <p:sp>
        <p:nvSpPr>
          <p:cNvPr id="94213" name="Text Box 5"/>
          <p:cNvSpPr txBox="1">
            <a:spLocks noChangeArrowheads="1"/>
          </p:cNvSpPr>
          <p:nvPr/>
        </p:nvSpPr>
        <p:spPr bwMode="auto">
          <a:xfrm>
            <a:off x="1941513" y="2209800"/>
            <a:ext cx="4819650" cy="1677988"/>
          </a:xfrm>
          <a:prstGeom prst="rect">
            <a:avLst/>
          </a:prstGeom>
          <a:solidFill>
            <a:srgbClr val="008000"/>
          </a:solidFill>
          <a:ln w="9525">
            <a:solidFill>
              <a:srgbClr val="FF9900"/>
            </a:solidFill>
            <a:miter lim="800000"/>
            <a:headEnd/>
            <a:tailEnd/>
          </a:ln>
        </p:spPr>
        <p:txBody>
          <a:bodyPr wrap="none">
            <a:spAutoFit/>
          </a:bodyPr>
          <a:lstStyle/>
          <a:p>
            <a:pPr algn="ctr" eaLnBrk="0" hangingPunct="0">
              <a:lnSpc>
                <a:spcPct val="144000"/>
              </a:lnSpc>
            </a:pPr>
            <a:r>
              <a:rPr lang="zh-CN" altLang="en-US" sz="2400" b="1">
                <a:solidFill>
                  <a:schemeClr val="bg1"/>
                </a:solidFill>
                <a:latin typeface="Times New Roman" pitchFamily="18" charset="0"/>
              </a:rPr>
              <a:t>目前的甘油生产方法：</a:t>
            </a:r>
          </a:p>
          <a:p>
            <a:pPr algn="ctr" eaLnBrk="0" hangingPunct="0">
              <a:lnSpc>
                <a:spcPct val="144000"/>
              </a:lnSpc>
            </a:pPr>
            <a:r>
              <a:rPr lang="zh-CN" altLang="en-US" sz="2400" b="1">
                <a:solidFill>
                  <a:schemeClr val="bg1"/>
                </a:solidFill>
                <a:latin typeface="Times New Roman" pitchFamily="18" charset="0"/>
              </a:rPr>
              <a:t>使用的微生物：</a:t>
            </a:r>
          </a:p>
          <a:p>
            <a:pPr algn="ctr" eaLnBrk="0" hangingPunct="0">
              <a:lnSpc>
                <a:spcPct val="144000"/>
              </a:lnSpc>
            </a:pPr>
            <a:r>
              <a:rPr lang="en-US" altLang="zh-CN" sz="2400" b="1">
                <a:solidFill>
                  <a:schemeClr val="bg1"/>
                </a:solidFill>
                <a:latin typeface="Times New Roman" pitchFamily="18" charset="0"/>
              </a:rPr>
              <a:t>Dunaliella aslina</a:t>
            </a:r>
            <a:r>
              <a:rPr lang="zh-CN" altLang="en-US" sz="2400" b="1">
                <a:solidFill>
                  <a:schemeClr val="bg1"/>
                </a:solidFill>
                <a:latin typeface="Times New Roman" pitchFamily="18" charset="0"/>
              </a:rPr>
              <a:t>（一种嗜盐藻类）</a:t>
            </a:r>
          </a:p>
        </p:txBody>
      </p:sp>
      <p:sp>
        <p:nvSpPr>
          <p:cNvPr id="94214" name="Text Box 6"/>
          <p:cNvSpPr txBox="1">
            <a:spLocks noChangeArrowheads="1"/>
          </p:cNvSpPr>
          <p:nvPr/>
        </p:nvSpPr>
        <p:spPr bwMode="auto">
          <a:xfrm>
            <a:off x="1143000" y="5791200"/>
            <a:ext cx="7240588" cy="627063"/>
          </a:xfrm>
          <a:prstGeom prst="rect">
            <a:avLst/>
          </a:prstGeom>
          <a:solidFill>
            <a:srgbClr val="0000FF"/>
          </a:solidFill>
          <a:ln w="9525">
            <a:solidFill>
              <a:srgbClr val="FF0000"/>
            </a:solidFill>
            <a:miter lim="800000"/>
            <a:headEnd/>
            <a:tailEnd/>
          </a:ln>
        </p:spPr>
        <p:txBody>
          <a:bodyPr wrap="none">
            <a:spAutoFit/>
          </a:bodyPr>
          <a:lstStyle/>
          <a:p>
            <a:pPr eaLnBrk="0" hangingPunct="0">
              <a:lnSpc>
                <a:spcPct val="144000"/>
              </a:lnSpc>
            </a:pPr>
            <a:r>
              <a:rPr lang="zh-CN" altLang="en-US" sz="2400" b="1">
                <a:solidFill>
                  <a:schemeClr val="bg1"/>
                </a:solidFill>
                <a:latin typeface="Times New Roman" pitchFamily="18" charset="0"/>
              </a:rPr>
              <a:t>胞内积累高浓度的甘油从而使细胞的渗透压保持平衡</a:t>
            </a:r>
          </a:p>
        </p:txBody>
      </p:sp>
      <p:sp>
        <p:nvSpPr>
          <p:cNvPr id="94215" name="Text Box 7"/>
          <p:cNvSpPr txBox="1">
            <a:spLocks noChangeArrowheads="1"/>
          </p:cNvSpPr>
          <p:nvPr/>
        </p:nvSpPr>
        <p:spPr bwMode="auto">
          <a:xfrm>
            <a:off x="1676400" y="4267200"/>
            <a:ext cx="6005513" cy="617538"/>
          </a:xfrm>
          <a:prstGeom prst="rect">
            <a:avLst/>
          </a:prstGeom>
          <a:noFill/>
          <a:ln w="9525">
            <a:noFill/>
            <a:miter lim="800000"/>
            <a:headEnd/>
            <a:tailEnd/>
          </a:ln>
        </p:spPr>
        <p:txBody>
          <a:bodyPr wrap="none">
            <a:spAutoFit/>
          </a:bodyPr>
          <a:lstStyle/>
          <a:p>
            <a:pPr eaLnBrk="0" hangingPunct="0">
              <a:lnSpc>
                <a:spcPct val="144000"/>
              </a:lnSpc>
            </a:pPr>
            <a:r>
              <a:rPr lang="zh-CN" altLang="en-US" sz="2400" b="1">
                <a:solidFill>
                  <a:schemeClr val="folHlink"/>
                </a:solidFill>
                <a:latin typeface="Times New Roman" pitchFamily="18" charset="0"/>
              </a:rPr>
              <a:t>生活在盐湖及海边的岩池等盐浓度很高环境</a:t>
            </a:r>
            <a:endParaRPr lang="zh-CN" altLang="en-US" sz="2800" b="1">
              <a:latin typeface="Times New Roman" pitchFamily="18" charset="0"/>
            </a:endParaRPr>
          </a:p>
        </p:txBody>
      </p:sp>
      <p:sp>
        <p:nvSpPr>
          <p:cNvPr id="94216" name="AutoShape 8"/>
          <p:cNvSpPr>
            <a:spLocks noChangeArrowheads="1"/>
          </p:cNvSpPr>
          <p:nvPr/>
        </p:nvSpPr>
        <p:spPr bwMode="auto">
          <a:xfrm>
            <a:off x="4114800" y="5029200"/>
            <a:ext cx="609600" cy="609600"/>
          </a:xfrm>
          <a:prstGeom prst="downArrow">
            <a:avLst>
              <a:gd name="adj1" fmla="val 50000"/>
              <a:gd name="adj2" fmla="val 25000"/>
            </a:avLst>
          </a:prstGeom>
          <a:solidFill>
            <a:srgbClr val="00FF00"/>
          </a:solidFill>
          <a:ln w="9525">
            <a:noFill/>
            <a:miter lim="800000"/>
            <a:headEnd/>
            <a:tailEnd/>
          </a:ln>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4213"/>
                                        </p:tgtEl>
                                        <p:attrNameLst>
                                          <p:attrName>style.visibility</p:attrName>
                                        </p:attrNameLst>
                                      </p:cBhvr>
                                      <p:to>
                                        <p:strVal val="visible"/>
                                      </p:to>
                                    </p:set>
                                    <p:anim calcmode="lin" valueType="num">
                                      <p:cBhvr additive="base">
                                        <p:cTn id="7" dur="500" fill="hold"/>
                                        <p:tgtEl>
                                          <p:spTgt spid="94213"/>
                                        </p:tgtEl>
                                        <p:attrNameLst>
                                          <p:attrName>ppt_x</p:attrName>
                                        </p:attrNameLst>
                                      </p:cBhvr>
                                      <p:tavLst>
                                        <p:tav tm="0">
                                          <p:val>
                                            <p:strVal val="1+#ppt_w/2"/>
                                          </p:val>
                                        </p:tav>
                                        <p:tav tm="100000">
                                          <p:val>
                                            <p:strVal val="#ppt_x"/>
                                          </p:val>
                                        </p:tav>
                                      </p:tavLst>
                                    </p:anim>
                                    <p:anim calcmode="lin" valueType="num">
                                      <p:cBhvr additive="base">
                                        <p:cTn id="8" dur="500" fill="hold"/>
                                        <p:tgtEl>
                                          <p:spTgt spid="942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15"/>
                                        </p:tgtEl>
                                        <p:attrNameLst>
                                          <p:attrName>style.visibility</p:attrName>
                                        </p:attrNameLst>
                                      </p:cBhvr>
                                      <p:to>
                                        <p:strVal val="visible"/>
                                      </p:to>
                                    </p:set>
                                    <p:anim calcmode="lin" valueType="num">
                                      <p:cBhvr additive="base">
                                        <p:cTn id="13" dur="500" fill="hold"/>
                                        <p:tgtEl>
                                          <p:spTgt spid="94215"/>
                                        </p:tgtEl>
                                        <p:attrNameLst>
                                          <p:attrName>ppt_x</p:attrName>
                                        </p:attrNameLst>
                                      </p:cBhvr>
                                      <p:tavLst>
                                        <p:tav tm="0">
                                          <p:val>
                                            <p:strVal val="0-#ppt_w/2"/>
                                          </p:val>
                                        </p:tav>
                                        <p:tav tm="100000">
                                          <p:val>
                                            <p:strVal val="#ppt_x"/>
                                          </p:val>
                                        </p:tav>
                                      </p:tavLst>
                                    </p:anim>
                                    <p:anim calcmode="lin" valueType="num">
                                      <p:cBhvr additive="base">
                                        <p:cTn id="14" dur="500" fill="hold"/>
                                        <p:tgtEl>
                                          <p:spTgt spid="942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4216"/>
                                        </p:tgtEl>
                                        <p:attrNameLst>
                                          <p:attrName>style.visibility</p:attrName>
                                        </p:attrNameLst>
                                      </p:cBhvr>
                                      <p:to>
                                        <p:strVal val="visible"/>
                                      </p:to>
                                    </p:set>
                                    <p:anim calcmode="lin" valueType="num">
                                      <p:cBhvr additive="base">
                                        <p:cTn id="19" dur="500" fill="hold"/>
                                        <p:tgtEl>
                                          <p:spTgt spid="94216"/>
                                        </p:tgtEl>
                                        <p:attrNameLst>
                                          <p:attrName>ppt_x</p:attrName>
                                        </p:attrNameLst>
                                      </p:cBhvr>
                                      <p:tavLst>
                                        <p:tav tm="0">
                                          <p:val>
                                            <p:strVal val="#ppt_x"/>
                                          </p:val>
                                        </p:tav>
                                        <p:tav tm="100000">
                                          <p:val>
                                            <p:strVal val="#ppt_x"/>
                                          </p:val>
                                        </p:tav>
                                      </p:tavLst>
                                    </p:anim>
                                    <p:anim calcmode="lin" valueType="num">
                                      <p:cBhvr additive="base">
                                        <p:cTn id="20" dur="500" fill="hold"/>
                                        <p:tgtEl>
                                          <p:spTgt spid="94216"/>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94214"/>
                                        </p:tgtEl>
                                        <p:attrNameLst>
                                          <p:attrName>style.visibility</p:attrName>
                                        </p:attrNameLst>
                                      </p:cBhvr>
                                      <p:to>
                                        <p:strVal val="visible"/>
                                      </p:to>
                                    </p:set>
                                    <p:anim calcmode="lin" valueType="num">
                                      <p:cBhvr additive="base">
                                        <p:cTn id="24" dur="500" fill="hold"/>
                                        <p:tgtEl>
                                          <p:spTgt spid="94214"/>
                                        </p:tgtEl>
                                        <p:attrNameLst>
                                          <p:attrName>ppt_x</p:attrName>
                                        </p:attrNameLst>
                                      </p:cBhvr>
                                      <p:tavLst>
                                        <p:tav tm="0">
                                          <p:val>
                                            <p:strVal val="0-#ppt_w/2"/>
                                          </p:val>
                                        </p:tav>
                                        <p:tav tm="100000">
                                          <p:val>
                                            <p:strVal val="#ppt_x"/>
                                          </p:val>
                                        </p:tav>
                                      </p:tavLst>
                                    </p:anim>
                                    <p:anim calcmode="lin" valueType="num">
                                      <p:cBhvr additive="base">
                                        <p:cTn id="25" dur="500" fill="hold"/>
                                        <p:tgtEl>
                                          <p:spTgt spid="94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nimBg="1" autoUpdateAnimBg="0"/>
      <p:bldP spid="94214" grpId="0" animBg="1" autoUpdateAnimBg="0"/>
      <p:bldP spid="94215" grpId="0" autoUpdateAnimBg="0"/>
      <p:bldP spid="942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p:cNvSpPr txBox="1">
            <a:spLocks noChangeArrowheads="1"/>
          </p:cNvSpPr>
          <p:nvPr/>
        </p:nvSpPr>
        <p:spPr bwMode="auto">
          <a:xfrm>
            <a:off x="304800" y="381000"/>
            <a:ext cx="3236913"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 发酵</a:t>
            </a:r>
            <a:r>
              <a:rPr lang="en-US" altLang="zh-CN" sz="2400" b="1">
                <a:solidFill>
                  <a:schemeClr val="bg1"/>
                </a:solidFill>
                <a:latin typeface="Times New Roman" pitchFamily="18" charset="0"/>
              </a:rPr>
              <a:t>(fermentation)</a:t>
            </a:r>
          </a:p>
        </p:txBody>
      </p:sp>
      <p:sp>
        <p:nvSpPr>
          <p:cNvPr id="98307" name="Text Box 5"/>
          <p:cNvSpPr txBox="1">
            <a:spLocks noChangeArrowheads="1"/>
          </p:cNvSpPr>
          <p:nvPr/>
        </p:nvSpPr>
        <p:spPr bwMode="auto">
          <a:xfrm>
            <a:off x="989013" y="1371600"/>
            <a:ext cx="1103312" cy="457200"/>
          </a:xfrm>
          <a:prstGeom prst="rect">
            <a:avLst/>
          </a:prstGeom>
          <a:noFill/>
          <a:ln w="9525">
            <a:noFill/>
            <a:miter lim="800000"/>
            <a:headEnd/>
            <a:tailEnd/>
          </a:ln>
        </p:spPr>
        <p:txBody>
          <a:bodyPr wrap="none">
            <a:spAutoFit/>
          </a:bodyPr>
          <a:lstStyle/>
          <a:p>
            <a:pPr algn="ctr"/>
            <a:r>
              <a:rPr lang="zh-CN" altLang="en-US" sz="2400" b="1">
                <a:solidFill>
                  <a:schemeClr val="bg1"/>
                </a:solidFill>
                <a:latin typeface="Times New Roman" pitchFamily="18" charset="0"/>
              </a:rPr>
              <a:t>英国：</a:t>
            </a:r>
          </a:p>
        </p:txBody>
      </p:sp>
      <p:sp>
        <p:nvSpPr>
          <p:cNvPr id="95238" name="Text Box 6"/>
          <p:cNvSpPr txBox="1">
            <a:spLocks noChangeArrowheads="1"/>
          </p:cNvSpPr>
          <p:nvPr/>
        </p:nvSpPr>
        <p:spPr bwMode="auto">
          <a:xfrm>
            <a:off x="457200" y="2514600"/>
            <a:ext cx="4779963" cy="457200"/>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有机溶剂丙酮和丁醇的需求增加：</a:t>
            </a:r>
            <a:endParaRPr lang="zh-CN" altLang="en-US" sz="2400" b="1">
              <a:latin typeface="Times New Roman" pitchFamily="18" charset="0"/>
            </a:endParaRPr>
          </a:p>
        </p:txBody>
      </p:sp>
      <p:sp>
        <p:nvSpPr>
          <p:cNvPr id="95239" name="Text Box 7"/>
          <p:cNvSpPr txBox="1">
            <a:spLocks noChangeArrowheads="1"/>
          </p:cNvSpPr>
          <p:nvPr/>
        </p:nvSpPr>
        <p:spPr bwMode="auto">
          <a:xfrm>
            <a:off x="5638800" y="2362200"/>
            <a:ext cx="3260725" cy="711200"/>
          </a:xfrm>
          <a:prstGeom prst="rect">
            <a:avLst/>
          </a:prstGeom>
          <a:solidFill>
            <a:srgbClr val="008000"/>
          </a:solidFill>
          <a:ln w="9525">
            <a:solidFill>
              <a:srgbClr val="FF9900"/>
            </a:solidFill>
            <a:miter lim="800000"/>
            <a:headEnd/>
            <a:tailEnd/>
          </a:ln>
        </p:spPr>
        <p:txBody>
          <a:bodyPr wrap="none">
            <a:spAutoFit/>
          </a:bodyPr>
          <a:lstStyle/>
          <a:p>
            <a:r>
              <a:rPr lang="zh-CN" altLang="en-US" sz="2000" b="1">
                <a:solidFill>
                  <a:schemeClr val="bg1"/>
                </a:solidFill>
                <a:latin typeface="Times New Roman" pitchFamily="18" charset="0"/>
              </a:rPr>
              <a:t>丙酮：用于生产人造橡胶；</a:t>
            </a:r>
          </a:p>
          <a:p>
            <a:r>
              <a:rPr lang="zh-CN" altLang="en-US" sz="2000" b="1">
                <a:solidFill>
                  <a:schemeClr val="bg1"/>
                </a:solidFill>
                <a:latin typeface="Times New Roman" pitchFamily="18" charset="0"/>
              </a:rPr>
              <a:t>丁醇：用于生产无烟火药；</a:t>
            </a:r>
          </a:p>
        </p:txBody>
      </p:sp>
      <p:sp>
        <p:nvSpPr>
          <p:cNvPr id="95240" name="Text Box 8"/>
          <p:cNvSpPr txBox="1">
            <a:spLocks noChangeArrowheads="1"/>
          </p:cNvSpPr>
          <p:nvPr/>
        </p:nvSpPr>
        <p:spPr bwMode="auto">
          <a:xfrm>
            <a:off x="762000" y="3810000"/>
            <a:ext cx="6931025" cy="1258888"/>
          </a:xfrm>
          <a:prstGeom prst="rect">
            <a:avLst/>
          </a:prstGeom>
          <a:solidFill>
            <a:schemeClr val="bg2"/>
          </a:solidFill>
          <a:ln w="9525">
            <a:solidFill>
              <a:schemeClr val="folHlink"/>
            </a:solidFill>
            <a:miter lim="800000"/>
            <a:headEnd/>
            <a:tailEnd/>
          </a:ln>
        </p:spPr>
        <p:txBody>
          <a:bodyPr wrap="none">
            <a:spAutoFit/>
          </a:bodyPr>
          <a:lstStyle/>
          <a:p>
            <a:r>
              <a:rPr lang="zh-CN" altLang="en-US" sz="2800" b="1">
                <a:latin typeface="Times New Roman" pitchFamily="18" charset="0"/>
              </a:rPr>
              <a:t>当时的常规生产方法：</a:t>
            </a:r>
            <a:r>
              <a:rPr lang="zh-CN" altLang="en-US" sz="2400" b="1">
                <a:latin typeface="Times New Roman" pitchFamily="18" charset="0"/>
              </a:rPr>
              <a:t>对木材进行干热分解</a:t>
            </a:r>
          </a:p>
          <a:p>
            <a:endParaRPr lang="zh-CN" altLang="en-US" sz="2400" b="1">
              <a:latin typeface="Times New Roman" pitchFamily="18" charset="0"/>
            </a:endParaRPr>
          </a:p>
          <a:p>
            <a:r>
              <a:rPr lang="zh-CN" altLang="en-US" sz="2400" b="1">
                <a:solidFill>
                  <a:schemeClr val="accent1"/>
                </a:solidFill>
                <a:latin typeface="Times New Roman" pitchFamily="18" charset="0"/>
              </a:rPr>
              <a:t>大约</a:t>
            </a:r>
            <a:r>
              <a:rPr lang="en-US" altLang="zh-CN" sz="2400" b="1">
                <a:solidFill>
                  <a:schemeClr val="accent1"/>
                </a:solidFill>
                <a:latin typeface="Times New Roman" pitchFamily="18" charset="0"/>
              </a:rPr>
              <a:t>80</a:t>
            </a:r>
            <a:r>
              <a:rPr lang="zh-CN" altLang="en-US" sz="2400" b="1">
                <a:solidFill>
                  <a:schemeClr val="accent1"/>
                </a:solidFill>
                <a:latin typeface="Times New Roman" pitchFamily="18" charset="0"/>
              </a:rPr>
              <a:t>到</a:t>
            </a:r>
            <a:r>
              <a:rPr lang="en-US" altLang="zh-CN" sz="2400" b="1">
                <a:solidFill>
                  <a:schemeClr val="accent1"/>
                </a:solidFill>
                <a:latin typeface="Times New Roman" pitchFamily="18" charset="0"/>
              </a:rPr>
              <a:t>100</a:t>
            </a:r>
            <a:r>
              <a:rPr lang="zh-CN" altLang="en-US" sz="2400" b="1">
                <a:solidFill>
                  <a:schemeClr val="accent1"/>
                </a:solidFill>
                <a:latin typeface="Times New Roman" pitchFamily="18" charset="0"/>
              </a:rPr>
              <a:t>吨桦树、</a:t>
            </a:r>
            <a:r>
              <a:rPr lang="zh-CN" altLang="en-US" sz="2400" b="1">
                <a:solidFill>
                  <a:schemeClr val="accent1"/>
                </a:solidFill>
                <a:latin typeface="宋体" pitchFamily="2" charset="-122"/>
              </a:rPr>
              <a:t>山毛榉、或枫木生产</a:t>
            </a:r>
            <a:r>
              <a:rPr lang="en-US" altLang="zh-CN" sz="2400" b="1">
                <a:solidFill>
                  <a:schemeClr val="accent1"/>
                </a:solidFill>
                <a:latin typeface="宋体" pitchFamily="2" charset="-122"/>
              </a:rPr>
              <a:t>1</a:t>
            </a:r>
            <a:r>
              <a:rPr lang="zh-CN" altLang="en-US" sz="2400" b="1">
                <a:solidFill>
                  <a:schemeClr val="accent1"/>
                </a:solidFill>
                <a:latin typeface="宋体" pitchFamily="2" charset="-122"/>
              </a:rPr>
              <a:t>吨丙酮</a:t>
            </a:r>
            <a:endParaRPr lang="zh-CN" altLang="en-US" sz="2400" b="1">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38"/>
                                        </p:tgtEl>
                                        <p:attrNameLst>
                                          <p:attrName>style.visibility</p:attrName>
                                        </p:attrNameLst>
                                      </p:cBhvr>
                                      <p:to>
                                        <p:strVal val="visible"/>
                                      </p:to>
                                    </p:set>
                                    <p:anim calcmode="lin" valueType="num">
                                      <p:cBhvr additive="base">
                                        <p:cTn id="7" dur="500" fill="hold"/>
                                        <p:tgtEl>
                                          <p:spTgt spid="95238"/>
                                        </p:tgtEl>
                                        <p:attrNameLst>
                                          <p:attrName>ppt_x</p:attrName>
                                        </p:attrNameLst>
                                      </p:cBhvr>
                                      <p:tavLst>
                                        <p:tav tm="0">
                                          <p:val>
                                            <p:strVal val="#ppt_x"/>
                                          </p:val>
                                        </p:tav>
                                        <p:tav tm="100000">
                                          <p:val>
                                            <p:strVal val="#ppt_x"/>
                                          </p:val>
                                        </p:tav>
                                      </p:tavLst>
                                    </p:anim>
                                    <p:anim calcmode="lin" valueType="num">
                                      <p:cBhvr additive="base">
                                        <p:cTn id="8"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9"/>
                                        </p:tgtEl>
                                        <p:attrNameLst>
                                          <p:attrName>style.visibility</p:attrName>
                                        </p:attrNameLst>
                                      </p:cBhvr>
                                      <p:to>
                                        <p:strVal val="visible"/>
                                      </p:to>
                                    </p:set>
                                    <p:anim calcmode="lin" valueType="num">
                                      <p:cBhvr additive="base">
                                        <p:cTn id="13" dur="500" fill="hold"/>
                                        <p:tgtEl>
                                          <p:spTgt spid="95239"/>
                                        </p:tgtEl>
                                        <p:attrNameLst>
                                          <p:attrName>ppt_x</p:attrName>
                                        </p:attrNameLst>
                                      </p:cBhvr>
                                      <p:tavLst>
                                        <p:tav tm="0">
                                          <p:val>
                                            <p:strVal val="0-#ppt_w/2"/>
                                          </p:val>
                                        </p:tav>
                                        <p:tav tm="100000">
                                          <p:val>
                                            <p:strVal val="#ppt_x"/>
                                          </p:val>
                                        </p:tav>
                                      </p:tavLst>
                                    </p:anim>
                                    <p:anim calcmode="lin" valueType="num">
                                      <p:cBhvr additive="base">
                                        <p:cTn id="14" dur="500" fill="hold"/>
                                        <p:tgtEl>
                                          <p:spTgt spid="9523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240"/>
                                        </p:tgtEl>
                                        <p:attrNameLst>
                                          <p:attrName>style.visibility</p:attrName>
                                        </p:attrNameLst>
                                      </p:cBhvr>
                                      <p:to>
                                        <p:strVal val="visible"/>
                                      </p:to>
                                    </p:set>
                                    <p:anim calcmode="lin" valueType="num">
                                      <p:cBhvr additive="base">
                                        <p:cTn id="19" dur="500" fill="hold"/>
                                        <p:tgtEl>
                                          <p:spTgt spid="95240"/>
                                        </p:tgtEl>
                                        <p:attrNameLst>
                                          <p:attrName>ppt_x</p:attrName>
                                        </p:attrNameLst>
                                      </p:cBhvr>
                                      <p:tavLst>
                                        <p:tav tm="0">
                                          <p:val>
                                            <p:strVal val="0-#ppt_w/2"/>
                                          </p:val>
                                        </p:tav>
                                        <p:tav tm="100000">
                                          <p:val>
                                            <p:strVal val="#ppt_x"/>
                                          </p:val>
                                        </p:tav>
                                      </p:tavLst>
                                    </p:anim>
                                    <p:anim calcmode="lin" valueType="num">
                                      <p:cBhvr additive="base">
                                        <p:cTn id="20" dur="500" fill="hold"/>
                                        <p:tgtEl>
                                          <p:spTgt spid="95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autoUpdateAnimBg="0"/>
      <p:bldP spid="95239" grpId="0" animBg="1" autoUpdateAnimBg="0"/>
      <p:bldP spid="95240"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4"/>
          <p:cNvSpPr txBox="1">
            <a:spLocks noChangeArrowheads="1"/>
          </p:cNvSpPr>
          <p:nvPr/>
        </p:nvSpPr>
        <p:spPr bwMode="auto">
          <a:xfrm>
            <a:off x="304800" y="6096000"/>
            <a:ext cx="3895725" cy="492125"/>
          </a:xfrm>
          <a:prstGeom prst="rect">
            <a:avLst/>
          </a:prstGeom>
          <a:solidFill>
            <a:schemeClr val="bg2"/>
          </a:solidFill>
          <a:ln w="34925">
            <a:solidFill>
              <a:srgbClr val="FF0000"/>
            </a:solidFill>
            <a:miter lim="800000"/>
            <a:headEnd/>
            <a:tailEnd/>
          </a:ln>
        </p:spPr>
        <p:txBody>
          <a:bodyPr wrap="none">
            <a:spAutoFit/>
          </a:bodyPr>
          <a:lstStyle/>
          <a:p>
            <a:r>
              <a:rPr lang="zh-CN" altLang="en-US" sz="2400" b="1">
                <a:latin typeface="Times New Roman" pitchFamily="18" charset="0"/>
              </a:rPr>
              <a:t>微生物学与第一次世界大战</a:t>
            </a:r>
          </a:p>
        </p:txBody>
      </p:sp>
      <p:sp>
        <p:nvSpPr>
          <p:cNvPr id="99331" name="Text Box 5"/>
          <p:cNvSpPr txBox="1">
            <a:spLocks noChangeArrowheads="1"/>
          </p:cNvSpPr>
          <p:nvPr/>
        </p:nvSpPr>
        <p:spPr bwMode="auto">
          <a:xfrm>
            <a:off x="304800" y="1371600"/>
            <a:ext cx="2470150" cy="762000"/>
          </a:xfrm>
          <a:prstGeom prst="rect">
            <a:avLst/>
          </a:prstGeom>
          <a:noFill/>
          <a:ln w="9525">
            <a:noFill/>
            <a:miter lim="800000"/>
            <a:headEnd/>
            <a:tailEnd/>
          </a:ln>
        </p:spPr>
        <p:txBody>
          <a:bodyPr wrap="none">
            <a:spAutoFit/>
          </a:bodyPr>
          <a:lstStyle/>
          <a:p>
            <a:pPr algn="ctr"/>
            <a:r>
              <a:rPr lang="zh-CN" altLang="en-US" sz="2400" b="1">
                <a:solidFill>
                  <a:schemeClr val="hlink"/>
                </a:solidFill>
                <a:latin typeface="Times New Roman" pitchFamily="18" charset="0"/>
              </a:rPr>
              <a:t>英国：</a:t>
            </a:r>
          </a:p>
          <a:p>
            <a:pPr algn="ctr"/>
            <a:r>
              <a:rPr lang="zh-CN" altLang="en-US" sz="2000">
                <a:solidFill>
                  <a:schemeClr val="folHlink"/>
                </a:solidFill>
                <a:latin typeface="Times New Roman" pitchFamily="18" charset="0"/>
              </a:rPr>
              <a:t>（</a:t>
            </a:r>
            <a:r>
              <a:rPr lang="en-US" altLang="zh-CN" sz="2000">
                <a:solidFill>
                  <a:schemeClr val="folHlink"/>
                </a:solidFill>
                <a:latin typeface="宋体" pitchFamily="2" charset="-122"/>
              </a:rPr>
              <a:t>Chaim Weizmann</a:t>
            </a:r>
            <a:r>
              <a:rPr lang="zh-CN" altLang="en-US" sz="2000">
                <a:solidFill>
                  <a:schemeClr val="folHlink"/>
                </a:solidFill>
                <a:latin typeface="Times New Roman" pitchFamily="18" charset="0"/>
              </a:rPr>
              <a:t>）</a:t>
            </a:r>
            <a:endParaRPr lang="zh-CN" altLang="en-US" sz="2400">
              <a:latin typeface="Times New Roman" pitchFamily="18" charset="0"/>
            </a:endParaRPr>
          </a:p>
        </p:txBody>
      </p:sp>
      <p:pic>
        <p:nvPicPr>
          <p:cNvPr id="99332" name="Picture 6" descr="fanyi-p177boxa"/>
          <p:cNvPicPr>
            <a:picLocks noChangeAspect="1" noChangeArrowheads="1"/>
          </p:cNvPicPr>
          <p:nvPr/>
        </p:nvPicPr>
        <p:blipFill>
          <a:blip r:embed="rId2" cstate="print"/>
          <a:srcRect/>
          <a:stretch>
            <a:fillRect/>
          </a:stretch>
        </p:blipFill>
        <p:spPr bwMode="auto">
          <a:xfrm>
            <a:off x="685800" y="2286000"/>
            <a:ext cx="8001000" cy="1463675"/>
          </a:xfrm>
          <a:prstGeom prst="rect">
            <a:avLst/>
          </a:prstGeom>
          <a:noFill/>
          <a:ln w="9525">
            <a:noFill/>
            <a:miter lim="800000"/>
            <a:headEnd/>
            <a:tailEnd/>
          </a:ln>
        </p:spPr>
      </p:pic>
      <p:sp>
        <p:nvSpPr>
          <p:cNvPr id="99333" name="Text Box 7"/>
          <p:cNvSpPr txBox="1">
            <a:spLocks noChangeArrowheads="1"/>
          </p:cNvSpPr>
          <p:nvPr/>
        </p:nvSpPr>
        <p:spPr bwMode="auto">
          <a:xfrm>
            <a:off x="228600" y="4343400"/>
            <a:ext cx="8615363" cy="822325"/>
          </a:xfrm>
          <a:prstGeom prst="rect">
            <a:avLst/>
          </a:prstGeom>
          <a:noFill/>
          <a:ln w="9525">
            <a:noFill/>
            <a:miter lim="800000"/>
            <a:headEnd/>
            <a:tailEnd/>
          </a:ln>
        </p:spPr>
        <p:txBody>
          <a:bodyPr wrap="none">
            <a:spAutoFit/>
          </a:bodyPr>
          <a:lstStyle/>
          <a:p>
            <a:r>
              <a:rPr lang="zh-CN" altLang="en-US" sz="2400" b="1">
                <a:solidFill>
                  <a:schemeClr val="hlink"/>
                </a:solidFill>
                <a:latin typeface="宋体" pitchFamily="2" charset="-122"/>
              </a:rPr>
              <a:t>丙酮丁醇羧菌发酵生产丙酮、丁醇（</a:t>
            </a:r>
            <a:r>
              <a:rPr lang="en-US" altLang="zh-CN" sz="2400" b="1">
                <a:solidFill>
                  <a:schemeClr val="hlink"/>
                </a:solidFill>
                <a:latin typeface="宋体" pitchFamily="2" charset="-122"/>
              </a:rPr>
              <a:t>1915</a:t>
            </a:r>
            <a:r>
              <a:rPr lang="zh-CN" altLang="en-US" sz="2400" b="1">
                <a:solidFill>
                  <a:schemeClr val="hlink"/>
                </a:solidFill>
                <a:latin typeface="宋体" pitchFamily="2" charset="-122"/>
              </a:rPr>
              <a:t>），每</a:t>
            </a:r>
            <a:r>
              <a:rPr lang="en-US" altLang="zh-CN" sz="2400" b="1">
                <a:solidFill>
                  <a:schemeClr val="hlink"/>
                </a:solidFill>
                <a:latin typeface="宋体" pitchFamily="2" charset="-122"/>
              </a:rPr>
              <a:t>100</a:t>
            </a:r>
            <a:r>
              <a:rPr lang="zh-CN" altLang="en-US" sz="2400" b="1">
                <a:solidFill>
                  <a:schemeClr val="hlink"/>
                </a:solidFill>
                <a:latin typeface="宋体" pitchFamily="2" charset="-122"/>
              </a:rPr>
              <a:t>吨谷物可以</a:t>
            </a:r>
          </a:p>
          <a:p>
            <a:r>
              <a:rPr lang="zh-CN" altLang="en-US" sz="2400" b="1">
                <a:solidFill>
                  <a:schemeClr val="hlink"/>
                </a:solidFill>
                <a:latin typeface="宋体" pitchFamily="2" charset="-122"/>
              </a:rPr>
              <a:t>生产出</a:t>
            </a:r>
            <a:r>
              <a:rPr lang="en-US" altLang="zh-CN" sz="2400" b="1">
                <a:solidFill>
                  <a:schemeClr val="hlink"/>
                </a:solidFill>
                <a:latin typeface="宋体" pitchFamily="2" charset="-122"/>
              </a:rPr>
              <a:t>12</a:t>
            </a:r>
            <a:r>
              <a:rPr lang="zh-CN" altLang="en-US" sz="2400" b="1">
                <a:solidFill>
                  <a:schemeClr val="hlink"/>
                </a:solidFill>
                <a:latin typeface="宋体" pitchFamily="2" charset="-122"/>
              </a:rPr>
              <a:t>吨丙酮和</a:t>
            </a:r>
            <a:r>
              <a:rPr lang="en-US" altLang="zh-CN" sz="2400" b="1">
                <a:solidFill>
                  <a:schemeClr val="hlink"/>
                </a:solidFill>
                <a:latin typeface="宋体" pitchFamily="2" charset="-122"/>
              </a:rPr>
              <a:t>24</a:t>
            </a:r>
            <a:r>
              <a:rPr lang="zh-CN" altLang="en-US" sz="2400" b="1">
                <a:solidFill>
                  <a:schemeClr val="hlink"/>
                </a:solidFill>
                <a:latin typeface="宋体" pitchFamily="2" charset="-122"/>
              </a:rPr>
              <a:t>吨的丁醇。</a:t>
            </a:r>
          </a:p>
        </p:txBody>
      </p:sp>
      <p:sp>
        <p:nvSpPr>
          <p:cNvPr id="99334" name="Text Box 8"/>
          <p:cNvSpPr txBox="1">
            <a:spLocks noChangeArrowheads="1"/>
          </p:cNvSpPr>
          <p:nvPr/>
        </p:nvSpPr>
        <p:spPr bwMode="auto">
          <a:xfrm>
            <a:off x="304800" y="381000"/>
            <a:ext cx="3236913"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 发酵</a:t>
            </a:r>
            <a:r>
              <a:rPr lang="en-US" altLang="zh-CN" sz="2400" b="1">
                <a:solidFill>
                  <a:schemeClr val="bg1"/>
                </a:solidFill>
                <a:latin typeface="Times New Roman" pitchFamily="18" charset="0"/>
              </a:rPr>
              <a:t>(fermentation)</a:t>
            </a:r>
          </a:p>
        </p:txBody>
      </p:sp>
      <p:sp>
        <p:nvSpPr>
          <p:cNvPr id="99335" name="Text Box 9"/>
          <p:cNvSpPr txBox="1">
            <a:spLocks noChangeArrowheads="1"/>
          </p:cNvSpPr>
          <p:nvPr/>
        </p:nvSpPr>
        <p:spPr bwMode="auto">
          <a:xfrm>
            <a:off x="3492500" y="1916113"/>
            <a:ext cx="1657350" cy="396875"/>
          </a:xfrm>
          <a:prstGeom prst="rect">
            <a:avLst/>
          </a:prstGeom>
          <a:noFill/>
          <a:ln w="9525" algn="ctr">
            <a:noFill/>
            <a:miter lim="800000"/>
            <a:headEnd/>
            <a:tailEnd/>
          </a:ln>
        </p:spPr>
        <p:txBody>
          <a:bodyPr>
            <a:spAutoFit/>
          </a:bodyPr>
          <a:lstStyle/>
          <a:p>
            <a:pPr>
              <a:spcBef>
                <a:spcPct val="50000"/>
              </a:spcBef>
            </a:pPr>
            <a:r>
              <a:rPr kumimoji="1" lang="zh-CN" altLang="en-US" sz="2000" b="1">
                <a:solidFill>
                  <a:schemeClr val="hlink"/>
                </a:solidFill>
                <a:latin typeface="Times New Roman" pitchFamily="18" charset="0"/>
                <a:ea typeface="楷体_GB2312" pitchFamily="49" charset="-122"/>
              </a:rPr>
              <a:t>乙酰乙酸</a:t>
            </a:r>
          </a:p>
        </p:txBody>
      </p:sp>
      <p:sp>
        <p:nvSpPr>
          <p:cNvPr id="99336" name="Text Box 10"/>
          <p:cNvSpPr txBox="1">
            <a:spLocks noChangeArrowheads="1"/>
          </p:cNvSpPr>
          <p:nvPr/>
        </p:nvSpPr>
        <p:spPr bwMode="auto">
          <a:xfrm>
            <a:off x="4356100" y="3716338"/>
            <a:ext cx="936625" cy="396875"/>
          </a:xfrm>
          <a:prstGeom prst="rect">
            <a:avLst/>
          </a:prstGeom>
          <a:noFill/>
          <a:ln w="9525" algn="ctr">
            <a:noFill/>
            <a:miter lim="800000"/>
            <a:headEnd/>
            <a:tailEnd/>
          </a:ln>
        </p:spPr>
        <p:txBody>
          <a:bodyPr>
            <a:spAutoFit/>
          </a:bodyPr>
          <a:lstStyle/>
          <a:p>
            <a:pPr>
              <a:spcBef>
                <a:spcPct val="50000"/>
              </a:spcBef>
            </a:pPr>
            <a:r>
              <a:rPr kumimoji="1" lang="zh-CN" altLang="en-US" sz="2000" b="1">
                <a:solidFill>
                  <a:schemeClr val="hlink"/>
                </a:solidFill>
                <a:latin typeface="Times New Roman" pitchFamily="18" charset="0"/>
                <a:ea typeface="楷体_GB2312" pitchFamily="49" charset="-122"/>
              </a:rPr>
              <a:t>丁酸</a:t>
            </a:r>
          </a:p>
        </p:txBody>
      </p:sp>
      <p:sp>
        <p:nvSpPr>
          <p:cNvPr id="99337" name="Text Box 11"/>
          <p:cNvSpPr txBox="1">
            <a:spLocks noChangeArrowheads="1"/>
          </p:cNvSpPr>
          <p:nvPr/>
        </p:nvSpPr>
        <p:spPr bwMode="auto">
          <a:xfrm>
            <a:off x="6804025" y="3789363"/>
            <a:ext cx="936625" cy="396875"/>
          </a:xfrm>
          <a:prstGeom prst="rect">
            <a:avLst/>
          </a:prstGeom>
          <a:noFill/>
          <a:ln w="9525" algn="ctr">
            <a:noFill/>
            <a:miter lim="800000"/>
            <a:headEnd/>
            <a:tailEnd/>
          </a:ln>
        </p:spPr>
        <p:txBody>
          <a:bodyPr>
            <a:spAutoFit/>
          </a:bodyPr>
          <a:lstStyle/>
          <a:p>
            <a:pPr>
              <a:spcBef>
                <a:spcPct val="50000"/>
              </a:spcBef>
            </a:pPr>
            <a:r>
              <a:rPr kumimoji="1" lang="zh-CN" altLang="en-US" sz="2000" b="1">
                <a:solidFill>
                  <a:schemeClr val="hlink"/>
                </a:solidFill>
                <a:latin typeface="Times New Roman" pitchFamily="18" charset="0"/>
                <a:ea typeface="楷体_GB2312" pitchFamily="49" charset="-122"/>
              </a:rPr>
              <a:t>丁醇</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
          <p:cNvSpPr txBox="1">
            <a:spLocks noChangeArrowheads="1"/>
          </p:cNvSpPr>
          <p:nvPr/>
        </p:nvSpPr>
        <p:spPr bwMode="auto">
          <a:xfrm>
            <a:off x="468313" y="1196975"/>
            <a:ext cx="8466137" cy="466725"/>
          </a:xfrm>
          <a:prstGeom prst="rect">
            <a:avLst/>
          </a:prstGeom>
          <a:solidFill>
            <a:schemeClr val="bg2"/>
          </a:solidFill>
          <a:ln w="9525">
            <a:solidFill>
              <a:srgbClr val="FF6600"/>
            </a:solidFill>
            <a:miter lim="800000"/>
            <a:headEnd/>
            <a:tailEnd/>
          </a:ln>
        </p:spPr>
        <p:txBody>
          <a:bodyPr wrap="none">
            <a:spAutoFit/>
          </a:bodyPr>
          <a:lstStyle/>
          <a:p>
            <a:r>
              <a:rPr lang="zh-CN" altLang="en-US" sz="2400" b="1">
                <a:latin typeface="Times New Roman" pitchFamily="18" charset="0"/>
              </a:rPr>
              <a:t>不同微生物发酵产物的不同，也是细菌分类鉴定的重要依据。</a:t>
            </a:r>
          </a:p>
        </p:txBody>
      </p:sp>
      <p:sp>
        <p:nvSpPr>
          <p:cNvPr id="97285" name="Text Box 5"/>
          <p:cNvSpPr txBox="1">
            <a:spLocks noChangeArrowheads="1"/>
          </p:cNvSpPr>
          <p:nvPr/>
        </p:nvSpPr>
        <p:spPr bwMode="auto">
          <a:xfrm>
            <a:off x="533400" y="2286000"/>
            <a:ext cx="1716088" cy="457200"/>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大肠杆菌：</a:t>
            </a:r>
            <a:endParaRPr lang="zh-CN" altLang="en-US" sz="2400" b="1" baseline="-25000">
              <a:latin typeface="Times New Roman" pitchFamily="18" charset="0"/>
            </a:endParaRPr>
          </a:p>
        </p:txBody>
      </p:sp>
      <p:sp>
        <p:nvSpPr>
          <p:cNvPr id="97286" name="Text Box 6"/>
          <p:cNvSpPr txBox="1">
            <a:spLocks noChangeArrowheads="1"/>
          </p:cNvSpPr>
          <p:nvPr/>
        </p:nvSpPr>
        <p:spPr bwMode="auto">
          <a:xfrm>
            <a:off x="762000" y="3048000"/>
            <a:ext cx="7770813" cy="831850"/>
          </a:xfrm>
          <a:prstGeom prst="rect">
            <a:avLst/>
          </a:prstGeom>
          <a:solidFill>
            <a:srgbClr val="0000FF"/>
          </a:solidFill>
          <a:ln w="9525">
            <a:solidFill>
              <a:srgbClr val="FF0000"/>
            </a:solidFill>
            <a:miter lim="800000"/>
            <a:headEnd/>
            <a:tailEnd/>
          </a:ln>
        </p:spPr>
        <p:txBody>
          <a:bodyPr>
            <a:spAutoFit/>
          </a:bodyPr>
          <a:lstStyle/>
          <a:p>
            <a:r>
              <a:rPr lang="zh-CN" altLang="en-US" sz="2400" b="1">
                <a:solidFill>
                  <a:schemeClr val="bg1"/>
                </a:solidFill>
                <a:latin typeface="Times New Roman" pitchFamily="18" charset="0"/>
              </a:rPr>
              <a:t>丙酮酸裂解生成乙酰</a:t>
            </a:r>
            <a:r>
              <a:rPr lang="en-US" altLang="zh-CN" sz="2400" b="1">
                <a:solidFill>
                  <a:schemeClr val="bg1"/>
                </a:solidFill>
                <a:latin typeface="Times New Roman" pitchFamily="18" charset="0"/>
              </a:rPr>
              <a:t>CoA</a:t>
            </a:r>
            <a:r>
              <a:rPr lang="zh-CN" altLang="en-US" sz="2400" b="1">
                <a:solidFill>
                  <a:schemeClr val="bg1"/>
                </a:solidFill>
                <a:latin typeface="Times New Roman" pitchFamily="18" charset="0"/>
              </a:rPr>
              <a:t>与甲酸，甲酸在酸性条件下可</a:t>
            </a:r>
          </a:p>
          <a:p>
            <a:r>
              <a:rPr lang="zh-CN" altLang="en-US" sz="2400" b="1">
                <a:solidFill>
                  <a:schemeClr val="bg1"/>
                </a:solidFill>
                <a:latin typeface="Times New Roman" pitchFamily="18" charset="0"/>
              </a:rPr>
              <a:t>进一步裂解生成</a:t>
            </a:r>
            <a:r>
              <a:rPr lang="en-US" altLang="zh-CN" sz="2400" b="1">
                <a:solidFill>
                  <a:schemeClr val="bg1"/>
                </a:solidFill>
                <a:latin typeface="Times New Roman" pitchFamily="18" charset="0"/>
              </a:rPr>
              <a:t>H</a:t>
            </a:r>
            <a:r>
              <a:rPr lang="en-US" altLang="zh-CN" sz="2400" b="1" baseline="-25000">
                <a:solidFill>
                  <a:schemeClr val="bg1"/>
                </a:solidFill>
                <a:latin typeface="Times New Roman" pitchFamily="18" charset="0"/>
              </a:rPr>
              <a:t>2</a:t>
            </a:r>
            <a:r>
              <a:rPr lang="zh-CN" altLang="en-US" sz="2400" b="1">
                <a:solidFill>
                  <a:schemeClr val="bg1"/>
                </a:solidFill>
                <a:latin typeface="Times New Roman" pitchFamily="18" charset="0"/>
              </a:rPr>
              <a:t>和</a:t>
            </a:r>
            <a:r>
              <a:rPr lang="en-US" altLang="zh-CN" sz="2400" b="1">
                <a:solidFill>
                  <a:schemeClr val="bg1"/>
                </a:solidFill>
                <a:latin typeface="Times New Roman" pitchFamily="18" charset="0"/>
              </a:rPr>
              <a:t>CO</a:t>
            </a:r>
            <a:r>
              <a:rPr lang="en-US" altLang="zh-CN" sz="2400" b="1" baseline="-25000">
                <a:solidFill>
                  <a:schemeClr val="bg1"/>
                </a:solidFill>
                <a:latin typeface="Times New Roman" pitchFamily="18" charset="0"/>
              </a:rPr>
              <a:t>2</a:t>
            </a:r>
          </a:p>
        </p:txBody>
      </p:sp>
      <p:sp>
        <p:nvSpPr>
          <p:cNvPr id="97287" name="Text Box 7"/>
          <p:cNvSpPr txBox="1">
            <a:spLocks noChangeArrowheads="1"/>
          </p:cNvSpPr>
          <p:nvPr/>
        </p:nvSpPr>
        <p:spPr bwMode="auto">
          <a:xfrm>
            <a:off x="2743200" y="2209800"/>
            <a:ext cx="1612900" cy="519113"/>
          </a:xfrm>
          <a:prstGeom prst="rect">
            <a:avLst/>
          </a:prstGeom>
          <a:noFill/>
          <a:ln w="9525">
            <a:noFill/>
            <a:miter lim="800000"/>
            <a:headEnd/>
            <a:tailEnd/>
          </a:ln>
        </p:spPr>
        <p:txBody>
          <a:bodyPr wrap="none">
            <a:spAutoFit/>
          </a:bodyPr>
          <a:lstStyle/>
          <a:p>
            <a:r>
              <a:rPr lang="zh-CN" altLang="en-US" sz="2800" b="1">
                <a:solidFill>
                  <a:schemeClr val="accent1"/>
                </a:solidFill>
                <a:latin typeface="Times New Roman" pitchFamily="18" charset="0"/>
              </a:rPr>
              <a:t>产酸产气</a:t>
            </a:r>
            <a:endParaRPr lang="zh-CN" altLang="en-US" sz="2800" b="1">
              <a:latin typeface="Times New Roman" pitchFamily="18" charset="0"/>
            </a:endParaRPr>
          </a:p>
        </p:txBody>
      </p:sp>
      <p:sp>
        <p:nvSpPr>
          <p:cNvPr id="97288" name="Text Box 8"/>
          <p:cNvSpPr txBox="1">
            <a:spLocks noChangeArrowheads="1"/>
          </p:cNvSpPr>
          <p:nvPr/>
        </p:nvSpPr>
        <p:spPr bwMode="auto">
          <a:xfrm>
            <a:off x="468313" y="4508500"/>
            <a:ext cx="1716087" cy="457200"/>
          </a:xfrm>
          <a:prstGeom prst="rect">
            <a:avLst/>
          </a:prstGeom>
          <a:noFill/>
          <a:ln w="9525">
            <a:noFill/>
            <a:miter lim="800000"/>
            <a:headEnd/>
            <a:tailEnd/>
          </a:ln>
        </p:spPr>
        <p:txBody>
          <a:bodyPr wrap="none">
            <a:spAutoFit/>
          </a:bodyPr>
          <a:lstStyle/>
          <a:p>
            <a:r>
              <a:rPr lang="zh-CN" altLang="en-US" sz="2400" b="1">
                <a:solidFill>
                  <a:schemeClr val="folHlink"/>
                </a:solidFill>
                <a:latin typeface="Times New Roman" pitchFamily="18" charset="0"/>
              </a:rPr>
              <a:t>志贺氏菌：</a:t>
            </a:r>
            <a:endParaRPr lang="zh-CN" altLang="en-US" sz="2400" b="1">
              <a:latin typeface="Times New Roman" pitchFamily="18" charset="0"/>
            </a:endParaRPr>
          </a:p>
        </p:txBody>
      </p:sp>
      <p:sp>
        <p:nvSpPr>
          <p:cNvPr id="97289" name="Text Box 9"/>
          <p:cNvSpPr txBox="1">
            <a:spLocks noChangeArrowheads="1"/>
          </p:cNvSpPr>
          <p:nvPr/>
        </p:nvSpPr>
        <p:spPr bwMode="auto">
          <a:xfrm>
            <a:off x="914400" y="5486400"/>
            <a:ext cx="7770813" cy="831850"/>
          </a:xfrm>
          <a:prstGeom prst="rect">
            <a:avLst/>
          </a:prstGeom>
          <a:solidFill>
            <a:srgbClr val="0000FF"/>
          </a:solidFill>
          <a:ln w="9525">
            <a:solidFill>
              <a:srgbClr val="FF0000"/>
            </a:solidFill>
            <a:miter lim="800000"/>
            <a:headEnd/>
            <a:tailEnd/>
          </a:ln>
        </p:spPr>
        <p:txBody>
          <a:bodyPr>
            <a:spAutoFit/>
          </a:bodyPr>
          <a:lstStyle/>
          <a:p>
            <a:r>
              <a:rPr lang="zh-CN" altLang="en-US" sz="2400" b="1">
                <a:solidFill>
                  <a:schemeClr val="bg1"/>
                </a:solidFill>
                <a:latin typeface="Times New Roman" pitchFamily="18" charset="0"/>
              </a:rPr>
              <a:t>丙酮酸裂解生成乙酰</a:t>
            </a:r>
            <a:r>
              <a:rPr lang="en-US" altLang="zh-CN" sz="2400" b="1">
                <a:solidFill>
                  <a:schemeClr val="bg1"/>
                </a:solidFill>
                <a:latin typeface="Times New Roman" pitchFamily="18" charset="0"/>
              </a:rPr>
              <a:t>CoA</a:t>
            </a:r>
            <a:r>
              <a:rPr lang="zh-CN" altLang="en-US" sz="2400" b="1">
                <a:solidFill>
                  <a:schemeClr val="bg1"/>
                </a:solidFill>
                <a:latin typeface="Times New Roman" pitchFamily="18" charset="0"/>
              </a:rPr>
              <a:t>与甲酸，但不能使甲酸裂解产生</a:t>
            </a:r>
            <a:r>
              <a:rPr lang="en-US" altLang="zh-CN" sz="2400" b="1">
                <a:solidFill>
                  <a:schemeClr val="bg1"/>
                </a:solidFill>
                <a:latin typeface="Times New Roman" pitchFamily="18" charset="0"/>
              </a:rPr>
              <a:t>H</a:t>
            </a:r>
            <a:r>
              <a:rPr lang="en-US" altLang="zh-CN" sz="2400" b="1" baseline="-25000">
                <a:solidFill>
                  <a:schemeClr val="bg1"/>
                </a:solidFill>
                <a:latin typeface="Times New Roman" pitchFamily="18" charset="0"/>
              </a:rPr>
              <a:t>2</a:t>
            </a:r>
            <a:r>
              <a:rPr lang="zh-CN" altLang="en-US" sz="2400" b="1">
                <a:solidFill>
                  <a:schemeClr val="bg1"/>
                </a:solidFill>
                <a:latin typeface="Times New Roman" pitchFamily="18" charset="0"/>
              </a:rPr>
              <a:t>和</a:t>
            </a:r>
            <a:r>
              <a:rPr lang="en-US" altLang="zh-CN" sz="2400" b="1">
                <a:solidFill>
                  <a:schemeClr val="bg1"/>
                </a:solidFill>
                <a:latin typeface="Times New Roman" pitchFamily="18" charset="0"/>
              </a:rPr>
              <a:t>CO</a:t>
            </a:r>
            <a:r>
              <a:rPr lang="en-US" altLang="zh-CN" sz="2400" b="1" baseline="-25000">
                <a:solidFill>
                  <a:schemeClr val="bg1"/>
                </a:solidFill>
                <a:latin typeface="Times New Roman" pitchFamily="18" charset="0"/>
              </a:rPr>
              <a:t>2</a:t>
            </a:r>
          </a:p>
        </p:txBody>
      </p:sp>
      <p:sp>
        <p:nvSpPr>
          <p:cNvPr id="97290" name="Text Box 10"/>
          <p:cNvSpPr txBox="1">
            <a:spLocks noChangeArrowheads="1"/>
          </p:cNvSpPr>
          <p:nvPr/>
        </p:nvSpPr>
        <p:spPr bwMode="auto">
          <a:xfrm>
            <a:off x="2819400" y="4495800"/>
            <a:ext cx="1970088" cy="519113"/>
          </a:xfrm>
          <a:prstGeom prst="rect">
            <a:avLst/>
          </a:prstGeom>
          <a:noFill/>
          <a:ln w="9525">
            <a:noFill/>
            <a:miter lim="800000"/>
            <a:headEnd/>
            <a:tailEnd/>
          </a:ln>
        </p:spPr>
        <p:txBody>
          <a:bodyPr wrap="none">
            <a:spAutoFit/>
          </a:bodyPr>
          <a:lstStyle/>
          <a:p>
            <a:r>
              <a:rPr lang="zh-CN" altLang="en-US" sz="2800" b="1">
                <a:solidFill>
                  <a:schemeClr val="accent1"/>
                </a:solidFill>
                <a:latin typeface="Times New Roman" pitchFamily="18" charset="0"/>
              </a:rPr>
              <a:t>产酸不产气</a:t>
            </a:r>
            <a:endParaRPr lang="zh-CN" altLang="en-US" sz="2800" b="1">
              <a:latin typeface="Times New Roman" pitchFamily="18" charset="0"/>
            </a:endParaRPr>
          </a:p>
        </p:txBody>
      </p:sp>
      <p:pic>
        <p:nvPicPr>
          <p:cNvPr id="97291" name="Picture 11" descr="zyf-f5"/>
          <p:cNvPicPr>
            <a:picLocks noChangeAspect="1" noChangeArrowheads="1"/>
          </p:cNvPicPr>
          <p:nvPr/>
        </p:nvPicPr>
        <p:blipFill>
          <a:blip r:embed="rId2" cstate="print"/>
          <a:srcRect/>
          <a:stretch>
            <a:fillRect/>
          </a:stretch>
        </p:blipFill>
        <p:spPr bwMode="auto">
          <a:xfrm>
            <a:off x="1258888" y="0"/>
            <a:ext cx="7543800" cy="7115175"/>
          </a:xfrm>
          <a:prstGeom prst="rect">
            <a:avLst/>
          </a:prstGeom>
          <a:noFill/>
          <a:ln w="9525">
            <a:noFill/>
            <a:miter lim="800000"/>
            <a:headEnd/>
            <a:tailEnd/>
          </a:ln>
        </p:spPr>
      </p:pic>
      <p:pic>
        <p:nvPicPr>
          <p:cNvPr id="97292" name="Picture 12" descr="fanyi-p176t9"/>
          <p:cNvPicPr>
            <a:picLocks noChangeAspect="1" noChangeArrowheads="1"/>
          </p:cNvPicPr>
          <p:nvPr/>
        </p:nvPicPr>
        <p:blipFill>
          <a:blip r:embed="rId3" cstate="print"/>
          <a:srcRect/>
          <a:stretch>
            <a:fillRect/>
          </a:stretch>
        </p:blipFill>
        <p:spPr bwMode="auto">
          <a:xfrm>
            <a:off x="1692275" y="1268413"/>
            <a:ext cx="6781800" cy="4667250"/>
          </a:xfrm>
          <a:prstGeom prst="rect">
            <a:avLst/>
          </a:prstGeom>
          <a:noFill/>
          <a:ln w="9525">
            <a:noFill/>
            <a:miter lim="800000"/>
            <a:headEnd/>
            <a:tailEnd/>
          </a:ln>
        </p:spPr>
      </p:pic>
      <p:sp>
        <p:nvSpPr>
          <p:cNvPr id="100363" name="Text Box 13"/>
          <p:cNvSpPr txBox="1">
            <a:spLocks noChangeArrowheads="1"/>
          </p:cNvSpPr>
          <p:nvPr/>
        </p:nvSpPr>
        <p:spPr bwMode="auto">
          <a:xfrm>
            <a:off x="0" y="188913"/>
            <a:ext cx="3236913"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 发酵</a:t>
            </a:r>
            <a:r>
              <a:rPr lang="en-US" altLang="zh-CN" sz="2400" b="1">
                <a:solidFill>
                  <a:schemeClr val="bg1"/>
                </a:solidFill>
                <a:latin typeface="Times New Roman" pitchFamily="18" charset="0"/>
              </a:rPr>
              <a:t>(fermentation)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 calcmode="lin" valueType="num">
                                      <p:cBhvr additive="base">
                                        <p:cTn id="7" dur="500" fill="hold"/>
                                        <p:tgtEl>
                                          <p:spTgt spid="97285"/>
                                        </p:tgtEl>
                                        <p:attrNameLst>
                                          <p:attrName>ppt_x</p:attrName>
                                        </p:attrNameLst>
                                      </p:cBhvr>
                                      <p:tavLst>
                                        <p:tav tm="0">
                                          <p:val>
                                            <p:strVal val="0-#ppt_w/2"/>
                                          </p:val>
                                        </p:tav>
                                        <p:tav tm="100000">
                                          <p:val>
                                            <p:strVal val="#ppt_x"/>
                                          </p:val>
                                        </p:tav>
                                      </p:tavLst>
                                    </p:anim>
                                    <p:anim calcmode="lin" valueType="num">
                                      <p:cBhvr additive="base">
                                        <p:cTn id="8" dur="500" fill="hold"/>
                                        <p:tgtEl>
                                          <p:spTgt spid="972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97292"/>
                                        </p:tgtEl>
                                        <p:attrNameLst>
                                          <p:attrName>style.visibility</p:attrName>
                                        </p:attrNameLst>
                                      </p:cBhvr>
                                      <p:to>
                                        <p:strVal val="visible"/>
                                      </p:to>
                                    </p:set>
                                    <p:anim calcmode="lin" valueType="num">
                                      <p:cBhvr additive="base">
                                        <p:cTn id="13" dur="500" fill="hold"/>
                                        <p:tgtEl>
                                          <p:spTgt spid="97292"/>
                                        </p:tgtEl>
                                        <p:attrNameLst>
                                          <p:attrName>ppt_x</p:attrName>
                                        </p:attrNameLst>
                                      </p:cBhvr>
                                      <p:tavLst>
                                        <p:tav tm="0">
                                          <p:val>
                                            <p:strVal val="0-#ppt_w/2"/>
                                          </p:val>
                                        </p:tav>
                                        <p:tav tm="100000">
                                          <p:val>
                                            <p:strVal val="#ppt_x"/>
                                          </p:val>
                                        </p:tav>
                                      </p:tavLst>
                                    </p:anim>
                                    <p:anim calcmode="lin" valueType="num">
                                      <p:cBhvr additive="base">
                                        <p:cTn id="14" dur="500" fill="hold"/>
                                        <p:tgtEl>
                                          <p:spTgt spid="9729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729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7286"/>
                                        </p:tgtEl>
                                        <p:attrNameLst>
                                          <p:attrName>style.visibility</p:attrName>
                                        </p:attrNameLst>
                                      </p:cBhvr>
                                      <p:to>
                                        <p:strVal val="visible"/>
                                      </p:to>
                                    </p:set>
                                    <p:anim calcmode="lin" valueType="num">
                                      <p:cBhvr additive="base">
                                        <p:cTn id="19" dur="500" fill="hold"/>
                                        <p:tgtEl>
                                          <p:spTgt spid="97286"/>
                                        </p:tgtEl>
                                        <p:attrNameLst>
                                          <p:attrName>ppt_x</p:attrName>
                                        </p:attrNameLst>
                                      </p:cBhvr>
                                      <p:tavLst>
                                        <p:tav tm="0">
                                          <p:val>
                                            <p:strVal val="#ppt_x"/>
                                          </p:val>
                                        </p:tav>
                                        <p:tav tm="100000">
                                          <p:val>
                                            <p:strVal val="#ppt_x"/>
                                          </p:val>
                                        </p:tav>
                                      </p:tavLst>
                                    </p:anim>
                                    <p:anim calcmode="lin" valueType="num">
                                      <p:cBhvr additive="base">
                                        <p:cTn id="20" dur="500" fill="hold"/>
                                        <p:tgtEl>
                                          <p:spTgt spid="9728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7287"/>
                                        </p:tgtEl>
                                        <p:attrNameLst>
                                          <p:attrName>style.visibility</p:attrName>
                                        </p:attrNameLst>
                                      </p:cBhvr>
                                      <p:to>
                                        <p:strVal val="visible"/>
                                      </p:to>
                                    </p:set>
                                    <p:anim calcmode="lin" valueType="num">
                                      <p:cBhvr additive="base">
                                        <p:cTn id="25" dur="500" fill="hold"/>
                                        <p:tgtEl>
                                          <p:spTgt spid="97287"/>
                                        </p:tgtEl>
                                        <p:attrNameLst>
                                          <p:attrName>ppt_x</p:attrName>
                                        </p:attrNameLst>
                                      </p:cBhvr>
                                      <p:tavLst>
                                        <p:tav tm="0">
                                          <p:val>
                                            <p:strVal val="0-#ppt_w/2"/>
                                          </p:val>
                                        </p:tav>
                                        <p:tav tm="100000">
                                          <p:val>
                                            <p:strVal val="#ppt_x"/>
                                          </p:val>
                                        </p:tav>
                                      </p:tavLst>
                                    </p:anim>
                                    <p:anim calcmode="lin" valueType="num">
                                      <p:cBhvr additive="base">
                                        <p:cTn id="26" dur="500" fill="hold"/>
                                        <p:tgtEl>
                                          <p:spTgt spid="9728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97288"/>
                                        </p:tgtEl>
                                        <p:attrNameLst>
                                          <p:attrName>style.visibility</p:attrName>
                                        </p:attrNameLst>
                                      </p:cBhvr>
                                      <p:to>
                                        <p:strVal val="visible"/>
                                      </p:to>
                                    </p:set>
                                    <p:anim calcmode="lin" valueType="num">
                                      <p:cBhvr additive="base">
                                        <p:cTn id="31" dur="500" fill="hold"/>
                                        <p:tgtEl>
                                          <p:spTgt spid="97288"/>
                                        </p:tgtEl>
                                        <p:attrNameLst>
                                          <p:attrName>ppt_x</p:attrName>
                                        </p:attrNameLst>
                                      </p:cBhvr>
                                      <p:tavLst>
                                        <p:tav tm="0">
                                          <p:val>
                                            <p:strVal val="#ppt_x"/>
                                          </p:val>
                                        </p:tav>
                                        <p:tav tm="100000">
                                          <p:val>
                                            <p:strVal val="#ppt_x"/>
                                          </p:val>
                                        </p:tav>
                                      </p:tavLst>
                                    </p:anim>
                                    <p:anim calcmode="lin" valueType="num">
                                      <p:cBhvr additive="base">
                                        <p:cTn id="32" dur="500" fill="hold"/>
                                        <p:tgtEl>
                                          <p:spTgt spid="97288"/>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97289"/>
                                        </p:tgtEl>
                                        <p:attrNameLst>
                                          <p:attrName>style.visibility</p:attrName>
                                        </p:attrNameLst>
                                      </p:cBhvr>
                                      <p:to>
                                        <p:strVal val="visible"/>
                                      </p:to>
                                    </p:set>
                                    <p:anim calcmode="lin" valueType="num">
                                      <p:cBhvr additive="base">
                                        <p:cTn id="36" dur="500" fill="hold"/>
                                        <p:tgtEl>
                                          <p:spTgt spid="97289"/>
                                        </p:tgtEl>
                                        <p:attrNameLst>
                                          <p:attrName>ppt_x</p:attrName>
                                        </p:attrNameLst>
                                      </p:cBhvr>
                                      <p:tavLst>
                                        <p:tav tm="0">
                                          <p:val>
                                            <p:strVal val="#ppt_x"/>
                                          </p:val>
                                        </p:tav>
                                        <p:tav tm="100000">
                                          <p:val>
                                            <p:strVal val="#ppt_x"/>
                                          </p:val>
                                        </p:tav>
                                      </p:tavLst>
                                    </p:anim>
                                    <p:anim calcmode="lin" valueType="num">
                                      <p:cBhvr additive="base">
                                        <p:cTn id="37" dur="500" fill="hold"/>
                                        <p:tgtEl>
                                          <p:spTgt spid="97289"/>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97290"/>
                                        </p:tgtEl>
                                        <p:attrNameLst>
                                          <p:attrName>style.visibility</p:attrName>
                                        </p:attrNameLst>
                                      </p:cBhvr>
                                      <p:to>
                                        <p:strVal val="visible"/>
                                      </p:to>
                                    </p:set>
                                    <p:anim calcmode="lin" valueType="num">
                                      <p:cBhvr additive="base">
                                        <p:cTn id="42" dur="500" fill="hold"/>
                                        <p:tgtEl>
                                          <p:spTgt spid="97290"/>
                                        </p:tgtEl>
                                        <p:attrNameLst>
                                          <p:attrName>ppt_x</p:attrName>
                                        </p:attrNameLst>
                                      </p:cBhvr>
                                      <p:tavLst>
                                        <p:tav tm="0">
                                          <p:val>
                                            <p:strVal val="0-#ppt_w/2"/>
                                          </p:val>
                                        </p:tav>
                                        <p:tav tm="100000">
                                          <p:val>
                                            <p:strVal val="#ppt_x"/>
                                          </p:val>
                                        </p:tav>
                                      </p:tavLst>
                                    </p:anim>
                                    <p:anim calcmode="lin" valueType="num">
                                      <p:cBhvr additive="base">
                                        <p:cTn id="43" dur="500" fill="hold"/>
                                        <p:tgtEl>
                                          <p:spTgt spid="9729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97291"/>
                                        </p:tgtEl>
                                        <p:attrNameLst>
                                          <p:attrName>style.visibility</p:attrName>
                                        </p:attrNameLst>
                                      </p:cBhvr>
                                      <p:to>
                                        <p:strVal val="visible"/>
                                      </p:to>
                                    </p:set>
                                    <p:anim calcmode="lin" valueType="num">
                                      <p:cBhvr additive="base">
                                        <p:cTn id="48" dur="500" fill="hold"/>
                                        <p:tgtEl>
                                          <p:spTgt spid="97291"/>
                                        </p:tgtEl>
                                        <p:attrNameLst>
                                          <p:attrName>ppt_x</p:attrName>
                                        </p:attrNameLst>
                                      </p:cBhvr>
                                      <p:tavLst>
                                        <p:tav tm="0">
                                          <p:val>
                                            <p:strVal val="0-#ppt_w/2"/>
                                          </p:val>
                                        </p:tav>
                                        <p:tav tm="100000">
                                          <p:val>
                                            <p:strVal val="#ppt_x"/>
                                          </p:val>
                                        </p:tav>
                                      </p:tavLst>
                                    </p:anim>
                                    <p:anim calcmode="lin" valueType="num">
                                      <p:cBhvr additive="base">
                                        <p:cTn id="49" dur="500" fill="hold"/>
                                        <p:tgtEl>
                                          <p:spTgt spid="97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autoUpdateAnimBg="0"/>
      <p:bldP spid="97286" grpId="0" animBg="1" autoUpdateAnimBg="0"/>
      <p:bldP spid="97287" grpId="0" autoUpdateAnimBg="0"/>
      <p:bldP spid="97288" grpId="0" autoUpdateAnimBg="0"/>
      <p:bldP spid="97289" grpId="0" animBg="1" autoUpdateAnimBg="0"/>
      <p:bldP spid="97290"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descr="VP试验（实验书P121）"/>
          <p:cNvPicPr>
            <a:picLocks noChangeAspect="1" noChangeArrowheads="1"/>
          </p:cNvPicPr>
          <p:nvPr/>
        </p:nvPicPr>
        <p:blipFill>
          <a:blip r:embed="rId2" cstate="print"/>
          <a:srcRect/>
          <a:stretch>
            <a:fillRect/>
          </a:stretch>
        </p:blipFill>
        <p:spPr bwMode="auto">
          <a:xfrm>
            <a:off x="0" y="533400"/>
            <a:ext cx="9144000" cy="6437313"/>
          </a:xfrm>
          <a:prstGeom prst="rect">
            <a:avLst/>
          </a:prstGeom>
          <a:noFill/>
          <a:ln w="9525">
            <a:noFill/>
            <a:miter lim="800000"/>
            <a:headEnd/>
            <a:tailEnd/>
          </a:ln>
        </p:spPr>
      </p:pic>
      <p:sp>
        <p:nvSpPr>
          <p:cNvPr id="98309" name="Text Box 5"/>
          <p:cNvSpPr txBox="1">
            <a:spLocks noChangeArrowheads="1"/>
          </p:cNvSpPr>
          <p:nvPr/>
        </p:nvSpPr>
        <p:spPr bwMode="auto">
          <a:xfrm>
            <a:off x="304800" y="4038600"/>
            <a:ext cx="1725613" cy="466725"/>
          </a:xfrm>
          <a:prstGeom prst="rect">
            <a:avLst/>
          </a:prstGeom>
          <a:solidFill>
            <a:schemeClr val="bg2"/>
          </a:solidFill>
          <a:ln w="9525">
            <a:solidFill>
              <a:srgbClr val="FF0000"/>
            </a:solidFill>
            <a:miter lim="800000"/>
            <a:headEnd/>
            <a:tailEnd/>
          </a:ln>
        </p:spPr>
        <p:txBody>
          <a:bodyPr wrap="none">
            <a:spAutoFit/>
          </a:bodyPr>
          <a:lstStyle/>
          <a:p>
            <a:r>
              <a:rPr lang="zh-CN" altLang="en-US" sz="2400" b="1">
                <a:solidFill>
                  <a:schemeClr val="folHlink"/>
                </a:solidFill>
                <a:latin typeface="Times New Roman" pitchFamily="18" charset="0"/>
              </a:rPr>
              <a:t>大肠杆菌：</a:t>
            </a:r>
            <a:endParaRPr lang="zh-CN" altLang="en-US" sz="2400" b="1" baseline="-25000">
              <a:latin typeface="Times New Roman" pitchFamily="18" charset="0"/>
            </a:endParaRPr>
          </a:p>
        </p:txBody>
      </p:sp>
      <p:sp>
        <p:nvSpPr>
          <p:cNvPr id="101380" name="Text Box 6"/>
          <p:cNvSpPr txBox="1">
            <a:spLocks noChangeArrowheads="1"/>
          </p:cNvSpPr>
          <p:nvPr/>
        </p:nvSpPr>
        <p:spPr bwMode="auto">
          <a:xfrm>
            <a:off x="304800" y="2743200"/>
            <a:ext cx="2030413" cy="466725"/>
          </a:xfrm>
          <a:prstGeom prst="rect">
            <a:avLst/>
          </a:prstGeom>
          <a:solidFill>
            <a:schemeClr val="bg2"/>
          </a:solidFill>
          <a:ln w="9525">
            <a:solidFill>
              <a:srgbClr val="FF0000"/>
            </a:solidFill>
            <a:miter lim="800000"/>
            <a:headEnd/>
            <a:tailEnd/>
          </a:ln>
        </p:spPr>
        <p:txBody>
          <a:bodyPr wrap="none">
            <a:spAutoFit/>
          </a:bodyPr>
          <a:lstStyle/>
          <a:p>
            <a:r>
              <a:rPr lang="zh-CN" altLang="en-US" sz="2400" b="1">
                <a:latin typeface="Times New Roman" pitchFamily="18" charset="0"/>
              </a:rPr>
              <a:t>产气气杆菌</a:t>
            </a:r>
            <a:r>
              <a:rPr lang="zh-CN" altLang="en-US" sz="2400">
                <a:latin typeface="Times New Roman" pitchFamily="18" charset="0"/>
              </a:rPr>
              <a:t>：</a:t>
            </a:r>
            <a:endParaRPr lang="zh-CN" altLang="en-US" sz="2400">
              <a:solidFill>
                <a:schemeClr val="folHlink"/>
              </a:solidFill>
              <a:latin typeface="Times New Roman" pitchFamily="18" charset="0"/>
            </a:endParaRPr>
          </a:p>
        </p:txBody>
      </p:sp>
      <p:sp>
        <p:nvSpPr>
          <p:cNvPr id="98311" name="Text Box 7"/>
          <p:cNvSpPr txBox="1">
            <a:spLocks noChangeArrowheads="1"/>
          </p:cNvSpPr>
          <p:nvPr/>
        </p:nvSpPr>
        <p:spPr bwMode="auto">
          <a:xfrm>
            <a:off x="2514600" y="2743200"/>
            <a:ext cx="2327275" cy="831850"/>
          </a:xfrm>
          <a:prstGeom prst="rect">
            <a:avLst/>
          </a:prstGeom>
          <a:solidFill>
            <a:srgbClr val="0000FF"/>
          </a:solidFill>
          <a:ln w="9525">
            <a:solidFill>
              <a:srgbClr val="FF6600"/>
            </a:solidFill>
            <a:miter lim="800000"/>
            <a:headEnd/>
            <a:tailEnd/>
          </a:ln>
        </p:spPr>
        <p:txBody>
          <a:bodyPr wrap="none">
            <a:spAutoFit/>
          </a:bodyPr>
          <a:lstStyle/>
          <a:p>
            <a:r>
              <a:rPr lang="en-US" altLang="zh-CN" sz="2400">
                <a:latin typeface="Times New Roman" pitchFamily="18" charset="0"/>
              </a:rPr>
              <a:t>V.P.</a:t>
            </a:r>
            <a:r>
              <a:rPr lang="zh-CN" altLang="en-US" sz="2400">
                <a:latin typeface="Times New Roman" pitchFamily="18" charset="0"/>
              </a:rPr>
              <a:t>试验阳性</a:t>
            </a:r>
          </a:p>
          <a:p>
            <a:r>
              <a:rPr lang="zh-CN" altLang="en-US" sz="2400">
                <a:latin typeface="Times New Roman" pitchFamily="18" charset="0"/>
              </a:rPr>
              <a:t>甲基红试验阴性</a:t>
            </a:r>
            <a:endParaRPr lang="zh-CN" altLang="en-US" sz="2800">
              <a:latin typeface="Times New Roman" pitchFamily="18" charset="0"/>
            </a:endParaRPr>
          </a:p>
        </p:txBody>
      </p:sp>
      <p:sp>
        <p:nvSpPr>
          <p:cNvPr id="98312" name="Text Box 8"/>
          <p:cNvSpPr txBox="1">
            <a:spLocks noChangeArrowheads="1"/>
          </p:cNvSpPr>
          <p:nvPr/>
        </p:nvSpPr>
        <p:spPr bwMode="auto">
          <a:xfrm>
            <a:off x="2514600" y="4038600"/>
            <a:ext cx="2327275" cy="831850"/>
          </a:xfrm>
          <a:prstGeom prst="rect">
            <a:avLst/>
          </a:prstGeom>
          <a:solidFill>
            <a:srgbClr val="0000FF"/>
          </a:solidFill>
          <a:ln w="9525">
            <a:solidFill>
              <a:srgbClr val="FF6600"/>
            </a:solidFill>
            <a:miter lim="800000"/>
            <a:headEnd/>
            <a:tailEnd/>
          </a:ln>
        </p:spPr>
        <p:txBody>
          <a:bodyPr wrap="none">
            <a:spAutoFit/>
          </a:bodyPr>
          <a:lstStyle/>
          <a:p>
            <a:r>
              <a:rPr lang="en-US" altLang="zh-CN" sz="2400">
                <a:solidFill>
                  <a:schemeClr val="folHlink"/>
                </a:solidFill>
                <a:latin typeface="Times New Roman" pitchFamily="18" charset="0"/>
              </a:rPr>
              <a:t>V.P.</a:t>
            </a:r>
            <a:r>
              <a:rPr lang="zh-CN" altLang="en-US" sz="2400">
                <a:solidFill>
                  <a:schemeClr val="folHlink"/>
                </a:solidFill>
                <a:latin typeface="Times New Roman" pitchFamily="18" charset="0"/>
              </a:rPr>
              <a:t>试验阴性</a:t>
            </a:r>
          </a:p>
          <a:p>
            <a:r>
              <a:rPr lang="zh-CN" altLang="en-US" sz="2400">
                <a:solidFill>
                  <a:schemeClr val="folHlink"/>
                </a:solidFill>
                <a:latin typeface="Times New Roman" pitchFamily="18" charset="0"/>
              </a:rPr>
              <a:t>甲基红试验阳性</a:t>
            </a:r>
            <a:endParaRPr lang="zh-CN" altLang="en-US" sz="2800">
              <a:latin typeface="Times New Roman" pitchFamily="18" charset="0"/>
            </a:endParaRPr>
          </a:p>
        </p:txBody>
      </p:sp>
      <p:pic>
        <p:nvPicPr>
          <p:cNvPr id="98313" name="Picture 9" descr="fanyi-p176t9"/>
          <p:cNvPicPr>
            <a:picLocks noChangeAspect="1" noChangeArrowheads="1"/>
          </p:cNvPicPr>
          <p:nvPr/>
        </p:nvPicPr>
        <p:blipFill>
          <a:blip r:embed="rId3" cstate="print"/>
          <a:srcRect/>
          <a:stretch>
            <a:fillRect/>
          </a:stretch>
        </p:blipFill>
        <p:spPr bwMode="auto">
          <a:xfrm>
            <a:off x="2362200" y="2362200"/>
            <a:ext cx="6781800" cy="4667250"/>
          </a:xfrm>
          <a:prstGeom prst="rect">
            <a:avLst/>
          </a:prstGeom>
          <a:noFill/>
          <a:ln w="9525">
            <a:noFill/>
            <a:miter lim="800000"/>
            <a:headEnd/>
            <a:tailEnd/>
          </a:ln>
        </p:spPr>
      </p:pic>
      <p:sp>
        <p:nvSpPr>
          <p:cNvPr id="101384" name="Text Box 10"/>
          <p:cNvSpPr txBox="1">
            <a:spLocks noChangeArrowheads="1"/>
          </p:cNvSpPr>
          <p:nvPr/>
        </p:nvSpPr>
        <p:spPr bwMode="auto">
          <a:xfrm>
            <a:off x="0" y="0"/>
            <a:ext cx="3236913" cy="466725"/>
          </a:xfrm>
          <a:prstGeom prst="rect">
            <a:avLst/>
          </a:prstGeom>
          <a:solidFill>
            <a:srgbClr val="008000"/>
          </a:solidFill>
          <a:ln w="9525">
            <a:solidFill>
              <a:srgbClr val="FF0000"/>
            </a:solidFill>
            <a:miter lim="800000"/>
            <a:headEnd/>
            <a:tailEnd/>
          </a:ln>
        </p:spPr>
        <p:txBody>
          <a:bodyPr wrap="none">
            <a:spAutoFit/>
          </a:bodyPr>
          <a:lstStyle/>
          <a:p>
            <a:r>
              <a:rPr lang="en-US" altLang="zh-CN" sz="2400" b="1">
                <a:solidFill>
                  <a:schemeClr val="bg1"/>
                </a:solidFill>
                <a:latin typeface="Times New Roman" pitchFamily="18" charset="0"/>
              </a:rPr>
              <a:t>3</a:t>
            </a:r>
            <a:r>
              <a:rPr lang="zh-CN" altLang="en-US" sz="2400" b="1">
                <a:solidFill>
                  <a:schemeClr val="bg1"/>
                </a:solidFill>
                <a:latin typeface="Times New Roman" pitchFamily="18" charset="0"/>
              </a:rPr>
              <a:t>、 发酵</a:t>
            </a:r>
            <a:r>
              <a:rPr lang="en-US" altLang="zh-CN" sz="2400" b="1">
                <a:solidFill>
                  <a:schemeClr val="bg1"/>
                </a:solidFill>
                <a:latin typeface="Times New Roman" pitchFamily="18" charset="0"/>
              </a:rPr>
              <a:t>(fermentation)</a:t>
            </a:r>
          </a:p>
        </p:txBody>
      </p:sp>
      <p:sp>
        <p:nvSpPr>
          <p:cNvPr id="9" name="矩形 8"/>
          <p:cNvSpPr/>
          <p:nvPr/>
        </p:nvSpPr>
        <p:spPr>
          <a:xfrm>
            <a:off x="3286116" y="59272"/>
            <a:ext cx="5143536" cy="369332"/>
          </a:xfrm>
          <a:prstGeom prst="rect">
            <a:avLst/>
          </a:prstGeom>
        </p:spPr>
        <p:txBody>
          <a:bodyPr wrap="square">
            <a:spAutoFit/>
          </a:bodyPr>
          <a:lstStyle/>
          <a:p>
            <a:pPr latinLnBrk="0"/>
            <a:r>
              <a:rPr lang="en-US" dirty="0" err="1" smtClean="0">
                <a:solidFill>
                  <a:srgbClr val="0000FF"/>
                </a:solidFill>
              </a:rPr>
              <a:t>Voges-Proskauer</a:t>
            </a:r>
            <a:r>
              <a:rPr lang="zh-CN" altLang="en-US" dirty="0" smtClean="0">
                <a:solidFill>
                  <a:srgbClr val="0000FF"/>
                </a:solidFill>
              </a:rPr>
              <a:t>试验（伏</a:t>
            </a:r>
            <a:r>
              <a:rPr lang="en-US" altLang="zh-CN" dirty="0" smtClean="0">
                <a:solidFill>
                  <a:srgbClr val="0000FF"/>
                </a:solidFill>
              </a:rPr>
              <a:t>-</a:t>
            </a:r>
            <a:r>
              <a:rPr lang="zh-CN" altLang="en-US" dirty="0" smtClean="0">
                <a:solidFill>
                  <a:srgbClr val="0000FF"/>
                </a:solidFill>
              </a:rPr>
              <a:t>普试验，</a:t>
            </a:r>
            <a:r>
              <a:rPr lang="en-US" dirty="0" smtClean="0">
                <a:solidFill>
                  <a:srgbClr val="0000FF"/>
                </a:solidFill>
              </a:rPr>
              <a:t>V.P. </a:t>
            </a:r>
            <a:r>
              <a:rPr lang="zh-CN" altLang="en-US" dirty="0" smtClean="0">
                <a:solidFill>
                  <a:srgbClr val="0000FF"/>
                </a:solidFill>
              </a:rPr>
              <a:t>试验）</a:t>
            </a:r>
            <a:endParaRPr lang="zh-CN" altLang="en-US" dirty="0">
              <a:solidFill>
                <a:srgbClr val="0000FF"/>
              </a:solidFill>
            </a:endParaRPr>
          </a:p>
        </p:txBody>
      </p:sp>
      <p:sp>
        <p:nvSpPr>
          <p:cNvPr id="10" name="TextBox 9"/>
          <p:cNvSpPr txBox="1"/>
          <p:nvPr/>
        </p:nvSpPr>
        <p:spPr>
          <a:xfrm>
            <a:off x="3786182" y="357166"/>
            <a:ext cx="4286280" cy="307777"/>
          </a:xfrm>
          <a:prstGeom prst="rect">
            <a:avLst/>
          </a:prstGeom>
          <a:noFill/>
        </p:spPr>
        <p:txBody>
          <a:bodyPr wrap="square" rtlCol="0">
            <a:spAutoFit/>
          </a:bodyPr>
          <a:lstStyle/>
          <a:p>
            <a:r>
              <a:rPr lang="zh-CN" altLang="en-US" sz="1400" dirty="0" smtClean="0"/>
              <a:t>检验细菌将</a:t>
            </a:r>
            <a:r>
              <a:rPr lang="en-US" altLang="zh-CN" sz="1400" dirty="0" smtClean="0"/>
              <a:t>G</a:t>
            </a:r>
            <a:r>
              <a:rPr lang="zh-CN" altLang="en-US" sz="1400" dirty="0" smtClean="0"/>
              <a:t>发酵成非酸性或中性末端产物能力</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 calcmode="lin" valueType="num">
                                      <p:cBhvr additive="base">
                                        <p:cTn id="7" dur="500" fill="hold"/>
                                        <p:tgtEl>
                                          <p:spTgt spid="98311"/>
                                        </p:tgtEl>
                                        <p:attrNameLst>
                                          <p:attrName>ppt_x</p:attrName>
                                        </p:attrNameLst>
                                      </p:cBhvr>
                                      <p:tavLst>
                                        <p:tav tm="0">
                                          <p:val>
                                            <p:strVal val="1+#ppt_w/2"/>
                                          </p:val>
                                        </p:tav>
                                        <p:tav tm="100000">
                                          <p:val>
                                            <p:strVal val="#ppt_x"/>
                                          </p:val>
                                        </p:tav>
                                      </p:tavLst>
                                    </p:anim>
                                    <p:anim calcmode="lin" valueType="num">
                                      <p:cBhvr additive="base">
                                        <p:cTn id="8" dur="500" fill="hold"/>
                                        <p:tgtEl>
                                          <p:spTgt spid="983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8309"/>
                                        </p:tgtEl>
                                        <p:attrNameLst>
                                          <p:attrName>style.visibility</p:attrName>
                                        </p:attrNameLst>
                                      </p:cBhvr>
                                      <p:to>
                                        <p:strVal val="visible"/>
                                      </p:to>
                                    </p:set>
                                    <p:anim calcmode="lin" valueType="num">
                                      <p:cBhvr additive="base">
                                        <p:cTn id="13" dur="500" fill="hold"/>
                                        <p:tgtEl>
                                          <p:spTgt spid="98309"/>
                                        </p:tgtEl>
                                        <p:attrNameLst>
                                          <p:attrName>ppt_x</p:attrName>
                                        </p:attrNameLst>
                                      </p:cBhvr>
                                      <p:tavLst>
                                        <p:tav tm="0">
                                          <p:val>
                                            <p:strVal val="#ppt_x"/>
                                          </p:val>
                                        </p:tav>
                                        <p:tav tm="100000">
                                          <p:val>
                                            <p:strVal val="#ppt_x"/>
                                          </p:val>
                                        </p:tav>
                                      </p:tavLst>
                                    </p:anim>
                                    <p:anim calcmode="lin" valueType="num">
                                      <p:cBhvr additive="base">
                                        <p:cTn id="14" dur="500" fill="hold"/>
                                        <p:tgtEl>
                                          <p:spTgt spid="9830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98313"/>
                                        </p:tgtEl>
                                        <p:attrNameLst>
                                          <p:attrName>style.visibility</p:attrName>
                                        </p:attrNameLst>
                                      </p:cBhvr>
                                      <p:to>
                                        <p:strVal val="visible"/>
                                      </p:to>
                                    </p:set>
                                    <p:anim calcmode="lin" valueType="num">
                                      <p:cBhvr additive="base">
                                        <p:cTn id="19" dur="500" fill="hold"/>
                                        <p:tgtEl>
                                          <p:spTgt spid="98313"/>
                                        </p:tgtEl>
                                        <p:attrNameLst>
                                          <p:attrName>ppt_x</p:attrName>
                                        </p:attrNameLst>
                                      </p:cBhvr>
                                      <p:tavLst>
                                        <p:tav tm="0">
                                          <p:val>
                                            <p:strVal val="0-#ppt_w/2"/>
                                          </p:val>
                                        </p:tav>
                                        <p:tav tm="100000">
                                          <p:val>
                                            <p:strVal val="#ppt_x"/>
                                          </p:val>
                                        </p:tav>
                                      </p:tavLst>
                                    </p:anim>
                                    <p:anim calcmode="lin" valueType="num">
                                      <p:cBhvr additive="base">
                                        <p:cTn id="20" dur="500" fill="hold"/>
                                        <p:tgtEl>
                                          <p:spTgt spid="9831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83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98312"/>
                                        </p:tgtEl>
                                        <p:attrNameLst>
                                          <p:attrName>style.visibility</p:attrName>
                                        </p:attrNameLst>
                                      </p:cBhvr>
                                      <p:to>
                                        <p:strVal val="visible"/>
                                      </p:to>
                                    </p:set>
                                    <p:anim calcmode="lin" valueType="num">
                                      <p:cBhvr additive="base">
                                        <p:cTn id="25" dur="500" fill="hold"/>
                                        <p:tgtEl>
                                          <p:spTgt spid="98312"/>
                                        </p:tgtEl>
                                        <p:attrNameLst>
                                          <p:attrName>ppt_x</p:attrName>
                                        </p:attrNameLst>
                                      </p:cBhvr>
                                      <p:tavLst>
                                        <p:tav tm="0">
                                          <p:val>
                                            <p:strVal val="#ppt_x"/>
                                          </p:val>
                                        </p:tav>
                                        <p:tav tm="100000">
                                          <p:val>
                                            <p:strVal val="#ppt_x"/>
                                          </p:val>
                                        </p:tav>
                                      </p:tavLst>
                                    </p:anim>
                                    <p:anim calcmode="lin" valueType="num">
                                      <p:cBhvr additive="base">
                                        <p:cTn id="26" dur="500" fill="hold"/>
                                        <p:tgtEl>
                                          <p:spTgt spid="983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autoUpdateAnimBg="0"/>
      <p:bldP spid="98311" grpId="0" animBg="1" autoUpdateAnimBg="0"/>
      <p:bldP spid="98312"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p:cNvSpPr>
            <a:spLocks noChangeArrowheads="1"/>
          </p:cNvSpPr>
          <p:nvPr/>
        </p:nvSpPr>
        <p:spPr bwMode="auto">
          <a:xfrm>
            <a:off x="0" y="0"/>
            <a:ext cx="9144000" cy="6858000"/>
          </a:xfrm>
          <a:prstGeom prst="rect">
            <a:avLst/>
          </a:prstGeom>
          <a:solidFill>
            <a:srgbClr val="CCECFF"/>
          </a:solidFill>
          <a:ln w="9525">
            <a:solidFill>
              <a:srgbClr val="FF0000"/>
            </a:solidFill>
            <a:miter lim="800000"/>
            <a:headEnd/>
            <a:tailEnd/>
          </a:ln>
        </p:spPr>
        <p:txBody>
          <a:bodyPr/>
          <a:lstStyle/>
          <a:p>
            <a:pPr marL="342900" indent="-342900">
              <a:spcBef>
                <a:spcPct val="20000"/>
              </a:spcBef>
            </a:pPr>
            <a:endParaRPr lang="en-US" altLang="zh-CN" sz="2000" b="1"/>
          </a:p>
          <a:p>
            <a:pPr marL="342900" indent="-342900">
              <a:spcBef>
                <a:spcPct val="20000"/>
              </a:spcBef>
            </a:pPr>
            <a:endParaRPr lang="en-US" altLang="zh-CN" sz="2000" b="1"/>
          </a:p>
          <a:p>
            <a:pPr marL="342900" indent="-342900">
              <a:spcBef>
                <a:spcPct val="20000"/>
              </a:spcBef>
            </a:pPr>
            <a:endParaRPr lang="en-US" altLang="zh-CN" sz="2000" b="1"/>
          </a:p>
          <a:p>
            <a:pPr marL="342900" indent="-342900">
              <a:spcBef>
                <a:spcPct val="20000"/>
              </a:spcBef>
            </a:pPr>
            <a:endParaRPr lang="en-US" altLang="zh-CN" sz="2000" b="1"/>
          </a:p>
          <a:p>
            <a:pPr marL="342900" indent="-342900">
              <a:spcBef>
                <a:spcPct val="20000"/>
              </a:spcBef>
            </a:pPr>
            <a:endParaRPr lang="en-US" altLang="zh-CN" sz="2000" b="1"/>
          </a:p>
          <a:p>
            <a:pPr marL="342900" indent="-342900">
              <a:spcBef>
                <a:spcPct val="20000"/>
              </a:spcBef>
            </a:pPr>
            <a:endParaRPr lang="en-US" altLang="zh-CN" sz="2000" b="1"/>
          </a:p>
          <a:p>
            <a:pPr marL="342900" indent="-342900">
              <a:spcBef>
                <a:spcPct val="20000"/>
              </a:spcBef>
            </a:pPr>
            <a:r>
              <a:rPr lang="zh-CN" altLang="en-US" sz="2000" b="1"/>
              <a:t>丙</a:t>
            </a:r>
          </a:p>
          <a:p>
            <a:pPr marL="342900" indent="-342900">
              <a:spcBef>
                <a:spcPct val="20000"/>
              </a:spcBef>
            </a:pPr>
            <a:r>
              <a:rPr lang="zh-CN" altLang="en-US" sz="2000" b="1"/>
              <a:t>酮</a:t>
            </a:r>
          </a:p>
          <a:p>
            <a:pPr marL="342900" indent="-342900">
              <a:spcBef>
                <a:spcPct val="20000"/>
              </a:spcBef>
            </a:pPr>
            <a:r>
              <a:rPr lang="zh-CN" altLang="en-US" sz="2000" b="1"/>
              <a:t>酸</a:t>
            </a:r>
          </a:p>
          <a:p>
            <a:pPr marL="342900" indent="-342900">
              <a:spcBef>
                <a:spcPct val="20000"/>
              </a:spcBef>
            </a:pPr>
            <a:endParaRPr lang="zh-CN" altLang="en-US" sz="2000" b="1"/>
          </a:p>
          <a:p>
            <a:pPr marL="342900" indent="-342900">
              <a:spcBef>
                <a:spcPct val="20000"/>
              </a:spcBef>
            </a:pPr>
            <a:endParaRPr lang="zh-CN" altLang="en-US" sz="2000" b="1"/>
          </a:p>
          <a:p>
            <a:pPr marL="342900" indent="-342900">
              <a:spcBef>
                <a:spcPct val="20000"/>
              </a:spcBef>
            </a:pPr>
            <a:endParaRPr lang="zh-CN" altLang="en-US" sz="2000" b="1"/>
          </a:p>
          <a:p>
            <a:pPr marL="342900" indent="-342900">
              <a:spcBef>
                <a:spcPct val="20000"/>
              </a:spcBef>
            </a:pPr>
            <a:endParaRPr lang="zh-CN" altLang="en-US" sz="2000" b="1"/>
          </a:p>
          <a:p>
            <a:pPr marL="342900" indent="-342900">
              <a:spcBef>
                <a:spcPct val="20000"/>
              </a:spcBef>
            </a:pPr>
            <a:endParaRPr lang="zh-CN" altLang="en-US" sz="2000" b="1"/>
          </a:p>
          <a:p>
            <a:pPr marL="342900" indent="-342900">
              <a:spcBef>
                <a:spcPct val="20000"/>
              </a:spcBef>
            </a:pPr>
            <a:endParaRPr lang="zh-CN" altLang="en-US" sz="2000" b="1"/>
          </a:p>
          <a:p>
            <a:pPr marL="342900" indent="-342900">
              <a:spcBef>
                <a:spcPct val="20000"/>
              </a:spcBef>
            </a:pPr>
            <a:endParaRPr lang="en-US" altLang="zh-CN" sz="2000" b="1"/>
          </a:p>
        </p:txBody>
      </p:sp>
      <p:sp>
        <p:nvSpPr>
          <p:cNvPr id="102403" name="Line 5"/>
          <p:cNvSpPr>
            <a:spLocks noChangeShapeType="1"/>
          </p:cNvSpPr>
          <p:nvPr/>
        </p:nvSpPr>
        <p:spPr bwMode="auto">
          <a:xfrm flipV="1">
            <a:off x="685800" y="533400"/>
            <a:ext cx="609600" cy="2667000"/>
          </a:xfrm>
          <a:prstGeom prst="line">
            <a:avLst/>
          </a:prstGeom>
          <a:noFill/>
          <a:ln w="34925">
            <a:solidFill>
              <a:srgbClr val="FF00FF"/>
            </a:solidFill>
            <a:round/>
            <a:headEnd/>
            <a:tailEnd/>
          </a:ln>
        </p:spPr>
        <p:txBody>
          <a:bodyPr/>
          <a:lstStyle/>
          <a:p>
            <a:endParaRPr lang="zh-CN" altLang="en-US"/>
          </a:p>
        </p:txBody>
      </p:sp>
      <p:sp>
        <p:nvSpPr>
          <p:cNvPr id="102404" name="Line 6"/>
          <p:cNvSpPr>
            <a:spLocks noChangeShapeType="1"/>
          </p:cNvSpPr>
          <p:nvPr/>
        </p:nvSpPr>
        <p:spPr bwMode="auto">
          <a:xfrm>
            <a:off x="685800" y="3124200"/>
            <a:ext cx="457200" cy="2590800"/>
          </a:xfrm>
          <a:prstGeom prst="line">
            <a:avLst/>
          </a:prstGeom>
          <a:noFill/>
          <a:ln w="34925">
            <a:solidFill>
              <a:srgbClr val="FF00FF"/>
            </a:solidFill>
            <a:round/>
            <a:headEnd/>
            <a:tailEnd/>
          </a:ln>
        </p:spPr>
        <p:txBody>
          <a:bodyPr/>
          <a:lstStyle/>
          <a:p>
            <a:endParaRPr lang="zh-CN" altLang="en-US"/>
          </a:p>
        </p:txBody>
      </p:sp>
      <p:sp>
        <p:nvSpPr>
          <p:cNvPr id="102405" name="Line 7"/>
          <p:cNvSpPr>
            <a:spLocks noChangeShapeType="1"/>
          </p:cNvSpPr>
          <p:nvPr/>
        </p:nvSpPr>
        <p:spPr bwMode="auto">
          <a:xfrm flipV="1">
            <a:off x="685800" y="1143000"/>
            <a:ext cx="762000" cy="2057400"/>
          </a:xfrm>
          <a:prstGeom prst="line">
            <a:avLst/>
          </a:prstGeom>
          <a:noFill/>
          <a:ln w="34925">
            <a:solidFill>
              <a:srgbClr val="FF00FF"/>
            </a:solidFill>
            <a:round/>
            <a:headEnd/>
            <a:tailEnd/>
          </a:ln>
        </p:spPr>
        <p:txBody>
          <a:bodyPr/>
          <a:lstStyle/>
          <a:p>
            <a:endParaRPr lang="zh-CN" altLang="en-US"/>
          </a:p>
        </p:txBody>
      </p:sp>
      <p:sp>
        <p:nvSpPr>
          <p:cNvPr id="102406" name="Line 8"/>
          <p:cNvSpPr>
            <a:spLocks noChangeShapeType="1"/>
          </p:cNvSpPr>
          <p:nvPr/>
        </p:nvSpPr>
        <p:spPr bwMode="auto">
          <a:xfrm>
            <a:off x="685800" y="3124200"/>
            <a:ext cx="533400" cy="1143000"/>
          </a:xfrm>
          <a:prstGeom prst="line">
            <a:avLst/>
          </a:prstGeom>
          <a:noFill/>
          <a:ln w="34925">
            <a:solidFill>
              <a:srgbClr val="FF00FF"/>
            </a:solidFill>
            <a:round/>
            <a:headEnd/>
            <a:tailEnd/>
          </a:ln>
        </p:spPr>
        <p:txBody>
          <a:bodyPr/>
          <a:lstStyle/>
          <a:p>
            <a:endParaRPr lang="zh-CN" altLang="en-US"/>
          </a:p>
        </p:txBody>
      </p:sp>
      <p:sp>
        <p:nvSpPr>
          <p:cNvPr id="102407" name="Line 9"/>
          <p:cNvSpPr>
            <a:spLocks noChangeShapeType="1"/>
          </p:cNvSpPr>
          <p:nvPr/>
        </p:nvSpPr>
        <p:spPr bwMode="auto">
          <a:xfrm flipV="1">
            <a:off x="685800" y="3200400"/>
            <a:ext cx="457200" cy="0"/>
          </a:xfrm>
          <a:prstGeom prst="line">
            <a:avLst/>
          </a:prstGeom>
          <a:noFill/>
          <a:ln w="34925">
            <a:solidFill>
              <a:srgbClr val="FF00FF"/>
            </a:solidFill>
            <a:round/>
            <a:headEnd/>
            <a:tailEnd/>
          </a:ln>
        </p:spPr>
        <p:txBody>
          <a:bodyPr/>
          <a:lstStyle/>
          <a:p>
            <a:endParaRPr lang="zh-CN" altLang="en-US"/>
          </a:p>
        </p:txBody>
      </p:sp>
      <p:sp>
        <p:nvSpPr>
          <p:cNvPr id="102408" name="Line 10"/>
          <p:cNvSpPr>
            <a:spLocks noChangeShapeType="1"/>
          </p:cNvSpPr>
          <p:nvPr/>
        </p:nvSpPr>
        <p:spPr bwMode="auto">
          <a:xfrm>
            <a:off x="1295400" y="533400"/>
            <a:ext cx="609600" cy="0"/>
          </a:xfrm>
          <a:prstGeom prst="line">
            <a:avLst/>
          </a:prstGeom>
          <a:noFill/>
          <a:ln w="34925">
            <a:solidFill>
              <a:srgbClr val="FF00FF"/>
            </a:solidFill>
            <a:round/>
            <a:headEnd/>
            <a:tailEnd type="triangle" w="med" len="med"/>
          </a:ln>
        </p:spPr>
        <p:txBody>
          <a:bodyPr/>
          <a:lstStyle/>
          <a:p>
            <a:endParaRPr lang="zh-CN" altLang="en-US"/>
          </a:p>
        </p:txBody>
      </p:sp>
      <p:sp>
        <p:nvSpPr>
          <p:cNvPr id="102409" name="Line 11"/>
          <p:cNvSpPr>
            <a:spLocks noChangeShapeType="1"/>
          </p:cNvSpPr>
          <p:nvPr/>
        </p:nvSpPr>
        <p:spPr bwMode="auto">
          <a:xfrm>
            <a:off x="1447800" y="1143000"/>
            <a:ext cx="609600" cy="0"/>
          </a:xfrm>
          <a:prstGeom prst="line">
            <a:avLst/>
          </a:prstGeom>
          <a:noFill/>
          <a:ln w="34925">
            <a:solidFill>
              <a:srgbClr val="FF00FF"/>
            </a:solidFill>
            <a:round/>
            <a:headEnd/>
            <a:tailEnd type="triangle" w="med" len="med"/>
          </a:ln>
        </p:spPr>
        <p:txBody>
          <a:bodyPr/>
          <a:lstStyle/>
          <a:p>
            <a:endParaRPr lang="zh-CN" altLang="en-US"/>
          </a:p>
        </p:txBody>
      </p:sp>
      <p:sp>
        <p:nvSpPr>
          <p:cNvPr id="102410" name="Line 12"/>
          <p:cNvSpPr>
            <a:spLocks noChangeShapeType="1"/>
          </p:cNvSpPr>
          <p:nvPr/>
        </p:nvSpPr>
        <p:spPr bwMode="auto">
          <a:xfrm>
            <a:off x="3962400" y="1676400"/>
            <a:ext cx="76200" cy="533400"/>
          </a:xfrm>
          <a:prstGeom prst="line">
            <a:avLst/>
          </a:prstGeom>
          <a:noFill/>
          <a:ln w="34925">
            <a:solidFill>
              <a:srgbClr val="FF00FF"/>
            </a:solidFill>
            <a:round/>
            <a:headEnd/>
            <a:tailEnd type="triangle" w="med" len="med"/>
          </a:ln>
        </p:spPr>
        <p:txBody>
          <a:bodyPr/>
          <a:lstStyle/>
          <a:p>
            <a:endParaRPr lang="zh-CN" altLang="en-US"/>
          </a:p>
        </p:txBody>
      </p:sp>
      <p:sp>
        <p:nvSpPr>
          <p:cNvPr id="102411" name="Line 13"/>
          <p:cNvSpPr>
            <a:spLocks noChangeShapeType="1"/>
          </p:cNvSpPr>
          <p:nvPr/>
        </p:nvSpPr>
        <p:spPr bwMode="auto">
          <a:xfrm>
            <a:off x="2743200" y="4343400"/>
            <a:ext cx="1143000" cy="0"/>
          </a:xfrm>
          <a:prstGeom prst="line">
            <a:avLst/>
          </a:prstGeom>
          <a:noFill/>
          <a:ln w="34925">
            <a:solidFill>
              <a:srgbClr val="FF00FF"/>
            </a:solidFill>
            <a:round/>
            <a:headEnd/>
            <a:tailEnd type="triangle" w="med" len="med"/>
          </a:ln>
        </p:spPr>
        <p:txBody>
          <a:bodyPr/>
          <a:lstStyle/>
          <a:p>
            <a:endParaRPr lang="zh-CN" altLang="en-US"/>
          </a:p>
        </p:txBody>
      </p:sp>
      <p:sp>
        <p:nvSpPr>
          <p:cNvPr id="102412" name="Line 14"/>
          <p:cNvSpPr>
            <a:spLocks noChangeShapeType="1"/>
          </p:cNvSpPr>
          <p:nvPr/>
        </p:nvSpPr>
        <p:spPr bwMode="auto">
          <a:xfrm>
            <a:off x="1219200" y="42672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13" name="Line 15"/>
          <p:cNvSpPr>
            <a:spLocks noChangeShapeType="1"/>
          </p:cNvSpPr>
          <p:nvPr/>
        </p:nvSpPr>
        <p:spPr bwMode="auto">
          <a:xfrm>
            <a:off x="2514600" y="533400"/>
            <a:ext cx="609600" cy="0"/>
          </a:xfrm>
          <a:prstGeom prst="line">
            <a:avLst/>
          </a:prstGeom>
          <a:noFill/>
          <a:ln w="34925">
            <a:solidFill>
              <a:srgbClr val="FF00FF"/>
            </a:solidFill>
            <a:round/>
            <a:headEnd/>
            <a:tailEnd type="triangle" w="med" len="med"/>
          </a:ln>
        </p:spPr>
        <p:txBody>
          <a:bodyPr/>
          <a:lstStyle/>
          <a:p>
            <a:endParaRPr lang="zh-CN" altLang="en-US"/>
          </a:p>
        </p:txBody>
      </p:sp>
      <p:sp>
        <p:nvSpPr>
          <p:cNvPr id="102414" name="Line 16"/>
          <p:cNvSpPr>
            <a:spLocks noChangeShapeType="1"/>
          </p:cNvSpPr>
          <p:nvPr/>
        </p:nvSpPr>
        <p:spPr bwMode="auto">
          <a:xfrm flipV="1">
            <a:off x="1143000" y="3048000"/>
            <a:ext cx="304800" cy="152400"/>
          </a:xfrm>
          <a:prstGeom prst="line">
            <a:avLst/>
          </a:prstGeom>
          <a:noFill/>
          <a:ln w="34925">
            <a:solidFill>
              <a:srgbClr val="FF00FF"/>
            </a:solidFill>
            <a:round/>
            <a:headEnd/>
            <a:tailEnd/>
          </a:ln>
        </p:spPr>
        <p:txBody>
          <a:bodyPr/>
          <a:lstStyle/>
          <a:p>
            <a:endParaRPr lang="zh-CN" altLang="en-US"/>
          </a:p>
        </p:txBody>
      </p:sp>
      <p:sp>
        <p:nvSpPr>
          <p:cNvPr id="102415" name="Line 17"/>
          <p:cNvSpPr>
            <a:spLocks noChangeShapeType="1"/>
          </p:cNvSpPr>
          <p:nvPr/>
        </p:nvSpPr>
        <p:spPr bwMode="auto">
          <a:xfrm flipV="1">
            <a:off x="1143000" y="5257800"/>
            <a:ext cx="304800" cy="381000"/>
          </a:xfrm>
          <a:prstGeom prst="line">
            <a:avLst/>
          </a:prstGeom>
          <a:noFill/>
          <a:ln w="34925">
            <a:solidFill>
              <a:srgbClr val="FF00FF"/>
            </a:solidFill>
            <a:round/>
            <a:headEnd/>
            <a:tailEnd/>
          </a:ln>
        </p:spPr>
        <p:txBody>
          <a:bodyPr/>
          <a:lstStyle/>
          <a:p>
            <a:endParaRPr lang="zh-CN" altLang="en-US"/>
          </a:p>
        </p:txBody>
      </p:sp>
      <p:sp>
        <p:nvSpPr>
          <p:cNvPr id="102416" name="Line 18"/>
          <p:cNvSpPr>
            <a:spLocks noChangeShapeType="1"/>
          </p:cNvSpPr>
          <p:nvPr/>
        </p:nvSpPr>
        <p:spPr bwMode="auto">
          <a:xfrm>
            <a:off x="1143000" y="3200400"/>
            <a:ext cx="228600" cy="304800"/>
          </a:xfrm>
          <a:prstGeom prst="line">
            <a:avLst/>
          </a:prstGeom>
          <a:noFill/>
          <a:ln w="34925">
            <a:solidFill>
              <a:srgbClr val="FF00FF"/>
            </a:solidFill>
            <a:round/>
            <a:headEnd/>
            <a:tailEnd/>
          </a:ln>
        </p:spPr>
        <p:txBody>
          <a:bodyPr/>
          <a:lstStyle/>
          <a:p>
            <a:endParaRPr lang="zh-CN" altLang="en-US"/>
          </a:p>
        </p:txBody>
      </p:sp>
      <p:sp>
        <p:nvSpPr>
          <p:cNvPr id="102417" name="Line 19"/>
          <p:cNvSpPr>
            <a:spLocks noChangeShapeType="1"/>
          </p:cNvSpPr>
          <p:nvPr/>
        </p:nvSpPr>
        <p:spPr bwMode="auto">
          <a:xfrm>
            <a:off x="1143000" y="5638800"/>
            <a:ext cx="304800" cy="304800"/>
          </a:xfrm>
          <a:prstGeom prst="line">
            <a:avLst/>
          </a:prstGeom>
          <a:noFill/>
          <a:ln w="34925">
            <a:solidFill>
              <a:srgbClr val="FF00FF"/>
            </a:solidFill>
            <a:round/>
            <a:headEnd/>
            <a:tailEnd/>
          </a:ln>
        </p:spPr>
        <p:txBody>
          <a:bodyPr/>
          <a:lstStyle/>
          <a:p>
            <a:endParaRPr lang="zh-CN" altLang="en-US"/>
          </a:p>
        </p:txBody>
      </p:sp>
      <p:sp>
        <p:nvSpPr>
          <p:cNvPr id="102418" name="Line 20"/>
          <p:cNvSpPr>
            <a:spLocks noChangeShapeType="1"/>
          </p:cNvSpPr>
          <p:nvPr/>
        </p:nvSpPr>
        <p:spPr bwMode="auto">
          <a:xfrm flipV="1">
            <a:off x="1447800" y="5257800"/>
            <a:ext cx="304800" cy="0"/>
          </a:xfrm>
          <a:prstGeom prst="line">
            <a:avLst/>
          </a:prstGeom>
          <a:noFill/>
          <a:ln w="34925">
            <a:solidFill>
              <a:srgbClr val="FF00FF"/>
            </a:solidFill>
            <a:round/>
            <a:headEnd/>
            <a:tailEnd/>
          </a:ln>
        </p:spPr>
        <p:txBody>
          <a:bodyPr/>
          <a:lstStyle/>
          <a:p>
            <a:endParaRPr lang="zh-CN" altLang="en-US"/>
          </a:p>
        </p:txBody>
      </p:sp>
      <p:sp>
        <p:nvSpPr>
          <p:cNvPr id="102419" name="Line 21"/>
          <p:cNvSpPr>
            <a:spLocks noChangeShapeType="1"/>
          </p:cNvSpPr>
          <p:nvPr/>
        </p:nvSpPr>
        <p:spPr bwMode="auto">
          <a:xfrm flipV="1">
            <a:off x="1752600" y="4876800"/>
            <a:ext cx="304800" cy="381000"/>
          </a:xfrm>
          <a:prstGeom prst="line">
            <a:avLst/>
          </a:prstGeom>
          <a:noFill/>
          <a:ln w="34925">
            <a:solidFill>
              <a:srgbClr val="FF00FF"/>
            </a:solidFill>
            <a:round/>
            <a:headEnd/>
            <a:tailEnd/>
          </a:ln>
        </p:spPr>
        <p:txBody>
          <a:bodyPr/>
          <a:lstStyle/>
          <a:p>
            <a:endParaRPr lang="zh-CN" altLang="en-US"/>
          </a:p>
        </p:txBody>
      </p:sp>
      <p:sp>
        <p:nvSpPr>
          <p:cNvPr id="102420" name="Line 22"/>
          <p:cNvSpPr>
            <a:spLocks noChangeShapeType="1"/>
          </p:cNvSpPr>
          <p:nvPr/>
        </p:nvSpPr>
        <p:spPr bwMode="auto">
          <a:xfrm>
            <a:off x="1752600" y="5257800"/>
            <a:ext cx="304800" cy="228600"/>
          </a:xfrm>
          <a:prstGeom prst="line">
            <a:avLst/>
          </a:prstGeom>
          <a:noFill/>
          <a:ln w="34925">
            <a:solidFill>
              <a:srgbClr val="FF00FF"/>
            </a:solidFill>
            <a:round/>
            <a:headEnd/>
            <a:tailEnd/>
          </a:ln>
        </p:spPr>
        <p:txBody>
          <a:bodyPr/>
          <a:lstStyle/>
          <a:p>
            <a:endParaRPr lang="zh-CN" altLang="en-US"/>
          </a:p>
        </p:txBody>
      </p:sp>
      <p:sp>
        <p:nvSpPr>
          <p:cNvPr id="102421" name="Line 23"/>
          <p:cNvSpPr>
            <a:spLocks noChangeShapeType="1"/>
          </p:cNvSpPr>
          <p:nvPr/>
        </p:nvSpPr>
        <p:spPr bwMode="auto">
          <a:xfrm>
            <a:off x="1447800" y="30480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22" name="Line 24"/>
          <p:cNvSpPr>
            <a:spLocks noChangeShapeType="1"/>
          </p:cNvSpPr>
          <p:nvPr/>
        </p:nvSpPr>
        <p:spPr bwMode="auto">
          <a:xfrm flipV="1">
            <a:off x="1371600" y="3505200"/>
            <a:ext cx="457200" cy="0"/>
          </a:xfrm>
          <a:prstGeom prst="line">
            <a:avLst/>
          </a:prstGeom>
          <a:noFill/>
          <a:ln w="34925">
            <a:solidFill>
              <a:srgbClr val="FF00FF"/>
            </a:solidFill>
            <a:round/>
            <a:headEnd/>
            <a:tailEnd type="triangle" w="med" len="med"/>
          </a:ln>
        </p:spPr>
        <p:txBody>
          <a:bodyPr/>
          <a:lstStyle/>
          <a:p>
            <a:endParaRPr lang="zh-CN" altLang="en-US"/>
          </a:p>
        </p:txBody>
      </p:sp>
      <p:sp>
        <p:nvSpPr>
          <p:cNvPr id="102423" name="Line 25"/>
          <p:cNvSpPr>
            <a:spLocks noChangeShapeType="1"/>
          </p:cNvSpPr>
          <p:nvPr/>
        </p:nvSpPr>
        <p:spPr bwMode="auto">
          <a:xfrm>
            <a:off x="5486400" y="1981200"/>
            <a:ext cx="609600" cy="0"/>
          </a:xfrm>
          <a:prstGeom prst="line">
            <a:avLst/>
          </a:prstGeom>
          <a:noFill/>
          <a:ln w="34925">
            <a:solidFill>
              <a:srgbClr val="FF00FF"/>
            </a:solidFill>
            <a:round/>
            <a:headEnd/>
            <a:tailEnd type="triangle" w="med" len="med"/>
          </a:ln>
        </p:spPr>
        <p:txBody>
          <a:bodyPr/>
          <a:lstStyle/>
          <a:p>
            <a:endParaRPr lang="zh-CN" altLang="en-US"/>
          </a:p>
        </p:txBody>
      </p:sp>
      <p:sp>
        <p:nvSpPr>
          <p:cNvPr id="102424" name="Line 26"/>
          <p:cNvSpPr>
            <a:spLocks noChangeShapeType="1"/>
          </p:cNvSpPr>
          <p:nvPr/>
        </p:nvSpPr>
        <p:spPr bwMode="auto">
          <a:xfrm>
            <a:off x="1447800" y="59436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25" name="Line 27"/>
          <p:cNvSpPr>
            <a:spLocks noChangeShapeType="1"/>
          </p:cNvSpPr>
          <p:nvPr/>
        </p:nvSpPr>
        <p:spPr bwMode="auto">
          <a:xfrm>
            <a:off x="2895600" y="19812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26" name="Line 28"/>
          <p:cNvSpPr>
            <a:spLocks noChangeShapeType="1"/>
          </p:cNvSpPr>
          <p:nvPr/>
        </p:nvSpPr>
        <p:spPr bwMode="auto">
          <a:xfrm>
            <a:off x="1447800" y="533400"/>
            <a:ext cx="304800" cy="228600"/>
          </a:xfrm>
          <a:prstGeom prst="line">
            <a:avLst/>
          </a:prstGeom>
          <a:noFill/>
          <a:ln w="34925">
            <a:solidFill>
              <a:srgbClr val="FF00FF"/>
            </a:solidFill>
            <a:round/>
            <a:headEnd/>
            <a:tailEnd type="triangle" w="med" len="med"/>
          </a:ln>
        </p:spPr>
        <p:txBody>
          <a:bodyPr/>
          <a:lstStyle/>
          <a:p>
            <a:endParaRPr lang="zh-CN" altLang="en-US"/>
          </a:p>
        </p:txBody>
      </p:sp>
      <p:sp>
        <p:nvSpPr>
          <p:cNvPr id="102427" name="Line 29"/>
          <p:cNvSpPr>
            <a:spLocks noChangeShapeType="1"/>
          </p:cNvSpPr>
          <p:nvPr/>
        </p:nvSpPr>
        <p:spPr bwMode="auto">
          <a:xfrm>
            <a:off x="2057400" y="48768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28" name="Line 30"/>
          <p:cNvSpPr>
            <a:spLocks noChangeShapeType="1"/>
          </p:cNvSpPr>
          <p:nvPr/>
        </p:nvSpPr>
        <p:spPr bwMode="auto">
          <a:xfrm>
            <a:off x="1981200" y="54864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29" name="Text Box 31"/>
          <p:cNvSpPr txBox="1">
            <a:spLocks noChangeArrowheads="1"/>
          </p:cNvSpPr>
          <p:nvPr/>
        </p:nvSpPr>
        <p:spPr bwMode="auto">
          <a:xfrm>
            <a:off x="1828800" y="3048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乙醛</a:t>
            </a:r>
          </a:p>
        </p:txBody>
      </p:sp>
      <p:sp>
        <p:nvSpPr>
          <p:cNvPr id="102430" name="Text Box 32"/>
          <p:cNvSpPr txBox="1">
            <a:spLocks noChangeArrowheads="1"/>
          </p:cNvSpPr>
          <p:nvPr/>
        </p:nvSpPr>
        <p:spPr bwMode="auto">
          <a:xfrm>
            <a:off x="3048000" y="3048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乙醇</a:t>
            </a:r>
          </a:p>
        </p:txBody>
      </p:sp>
      <p:sp>
        <p:nvSpPr>
          <p:cNvPr id="102431" name="Text Box 33"/>
          <p:cNvSpPr txBox="1">
            <a:spLocks noChangeArrowheads="1"/>
          </p:cNvSpPr>
          <p:nvPr/>
        </p:nvSpPr>
        <p:spPr bwMode="auto">
          <a:xfrm>
            <a:off x="1660525" y="547688"/>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CO2</a:t>
            </a:r>
          </a:p>
        </p:txBody>
      </p:sp>
      <p:sp>
        <p:nvSpPr>
          <p:cNvPr id="102432" name="Text Box 34"/>
          <p:cNvSpPr txBox="1">
            <a:spLocks noChangeArrowheads="1"/>
          </p:cNvSpPr>
          <p:nvPr/>
        </p:nvSpPr>
        <p:spPr bwMode="auto">
          <a:xfrm>
            <a:off x="2574925" y="471488"/>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433" name="Line 35"/>
          <p:cNvSpPr>
            <a:spLocks noChangeShapeType="1"/>
          </p:cNvSpPr>
          <p:nvPr/>
        </p:nvSpPr>
        <p:spPr bwMode="auto">
          <a:xfrm flipV="1">
            <a:off x="685800" y="1981200"/>
            <a:ext cx="762000" cy="1143000"/>
          </a:xfrm>
          <a:prstGeom prst="line">
            <a:avLst/>
          </a:prstGeom>
          <a:noFill/>
          <a:ln w="34925">
            <a:solidFill>
              <a:srgbClr val="FF00FF"/>
            </a:solidFill>
            <a:round/>
            <a:headEnd/>
            <a:tailEnd/>
          </a:ln>
        </p:spPr>
        <p:txBody>
          <a:bodyPr/>
          <a:lstStyle/>
          <a:p>
            <a:endParaRPr lang="zh-CN" altLang="en-US"/>
          </a:p>
        </p:txBody>
      </p:sp>
      <p:sp>
        <p:nvSpPr>
          <p:cNvPr id="102434" name="Line 36"/>
          <p:cNvSpPr>
            <a:spLocks noChangeShapeType="1"/>
          </p:cNvSpPr>
          <p:nvPr/>
        </p:nvSpPr>
        <p:spPr bwMode="auto">
          <a:xfrm>
            <a:off x="3352800" y="19812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35" name="Line 37"/>
          <p:cNvSpPr>
            <a:spLocks noChangeShapeType="1"/>
          </p:cNvSpPr>
          <p:nvPr/>
        </p:nvSpPr>
        <p:spPr bwMode="auto">
          <a:xfrm>
            <a:off x="3810000" y="1981200"/>
            <a:ext cx="762000" cy="0"/>
          </a:xfrm>
          <a:prstGeom prst="line">
            <a:avLst/>
          </a:prstGeom>
          <a:noFill/>
          <a:ln w="34925">
            <a:solidFill>
              <a:srgbClr val="FF00FF"/>
            </a:solidFill>
            <a:round/>
            <a:headEnd/>
            <a:tailEnd type="triangle" w="med" len="med"/>
          </a:ln>
        </p:spPr>
        <p:txBody>
          <a:bodyPr/>
          <a:lstStyle/>
          <a:p>
            <a:endParaRPr lang="zh-CN" altLang="en-US"/>
          </a:p>
        </p:txBody>
      </p:sp>
      <p:sp>
        <p:nvSpPr>
          <p:cNvPr id="102436" name="Line 38"/>
          <p:cNvSpPr>
            <a:spLocks noChangeShapeType="1"/>
          </p:cNvSpPr>
          <p:nvPr/>
        </p:nvSpPr>
        <p:spPr bwMode="auto">
          <a:xfrm>
            <a:off x="5715000" y="1981200"/>
            <a:ext cx="304800" cy="304800"/>
          </a:xfrm>
          <a:prstGeom prst="line">
            <a:avLst/>
          </a:prstGeom>
          <a:noFill/>
          <a:ln w="34925">
            <a:solidFill>
              <a:srgbClr val="FF00FF"/>
            </a:solidFill>
            <a:round/>
            <a:headEnd/>
            <a:tailEnd type="triangle" w="med" len="med"/>
          </a:ln>
        </p:spPr>
        <p:txBody>
          <a:bodyPr/>
          <a:lstStyle/>
          <a:p>
            <a:endParaRPr lang="zh-CN" altLang="en-US"/>
          </a:p>
        </p:txBody>
      </p:sp>
      <p:sp>
        <p:nvSpPr>
          <p:cNvPr id="102437" name="Line 39"/>
          <p:cNvSpPr>
            <a:spLocks noChangeShapeType="1"/>
          </p:cNvSpPr>
          <p:nvPr/>
        </p:nvSpPr>
        <p:spPr bwMode="auto">
          <a:xfrm flipH="1" flipV="1">
            <a:off x="2057400" y="2514600"/>
            <a:ext cx="304800" cy="76200"/>
          </a:xfrm>
          <a:prstGeom prst="line">
            <a:avLst/>
          </a:prstGeom>
          <a:noFill/>
          <a:ln w="34925">
            <a:solidFill>
              <a:srgbClr val="FF00FF"/>
            </a:solidFill>
            <a:round/>
            <a:headEnd/>
            <a:tailEnd type="triangle" w="med" len="med"/>
          </a:ln>
        </p:spPr>
        <p:txBody>
          <a:bodyPr/>
          <a:lstStyle/>
          <a:p>
            <a:endParaRPr lang="zh-CN" altLang="en-US"/>
          </a:p>
        </p:txBody>
      </p:sp>
      <p:sp>
        <p:nvSpPr>
          <p:cNvPr id="102438" name="Line 40"/>
          <p:cNvSpPr>
            <a:spLocks noChangeShapeType="1"/>
          </p:cNvSpPr>
          <p:nvPr/>
        </p:nvSpPr>
        <p:spPr bwMode="auto">
          <a:xfrm>
            <a:off x="1447800" y="19812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39" name="Rectangle 41"/>
          <p:cNvSpPr>
            <a:spLocks noChangeArrowheads="1"/>
          </p:cNvSpPr>
          <p:nvPr/>
        </p:nvSpPr>
        <p:spPr bwMode="auto">
          <a:xfrm>
            <a:off x="1371600" y="7620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440" name="Text Box 42"/>
          <p:cNvSpPr txBox="1">
            <a:spLocks noChangeArrowheads="1"/>
          </p:cNvSpPr>
          <p:nvPr/>
        </p:nvSpPr>
        <p:spPr bwMode="auto">
          <a:xfrm>
            <a:off x="1965325" y="911225"/>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乳酸</a:t>
            </a:r>
          </a:p>
        </p:txBody>
      </p:sp>
      <p:sp>
        <p:nvSpPr>
          <p:cNvPr id="102441" name="Text Box 43"/>
          <p:cNvSpPr txBox="1">
            <a:spLocks noChangeArrowheads="1"/>
          </p:cNvSpPr>
          <p:nvPr/>
        </p:nvSpPr>
        <p:spPr bwMode="auto">
          <a:xfrm>
            <a:off x="1752600" y="1752600"/>
            <a:ext cx="1200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草酰乙酸</a:t>
            </a:r>
          </a:p>
        </p:txBody>
      </p:sp>
      <p:sp>
        <p:nvSpPr>
          <p:cNvPr id="102442" name="Text Box 44"/>
          <p:cNvSpPr txBox="1">
            <a:spLocks noChangeArrowheads="1"/>
          </p:cNvSpPr>
          <p:nvPr/>
        </p:nvSpPr>
        <p:spPr bwMode="auto">
          <a:xfrm>
            <a:off x="3657600" y="13716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443" name="Text Box 45"/>
          <p:cNvSpPr txBox="1">
            <a:spLocks noChangeArrowheads="1"/>
          </p:cNvSpPr>
          <p:nvPr/>
        </p:nvSpPr>
        <p:spPr bwMode="auto">
          <a:xfrm>
            <a:off x="3810000" y="2133600"/>
            <a:ext cx="69373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ATP</a:t>
            </a:r>
          </a:p>
        </p:txBody>
      </p:sp>
      <p:sp>
        <p:nvSpPr>
          <p:cNvPr id="102444" name="Text Box 46"/>
          <p:cNvSpPr txBox="1">
            <a:spLocks noChangeArrowheads="1"/>
          </p:cNvSpPr>
          <p:nvPr/>
        </p:nvSpPr>
        <p:spPr bwMode="auto">
          <a:xfrm>
            <a:off x="4572000" y="1752600"/>
            <a:ext cx="946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琥珀酸</a:t>
            </a:r>
          </a:p>
        </p:txBody>
      </p:sp>
      <p:sp>
        <p:nvSpPr>
          <p:cNvPr id="102445" name="Text Box 47"/>
          <p:cNvSpPr txBox="1">
            <a:spLocks noChangeArrowheads="1"/>
          </p:cNvSpPr>
          <p:nvPr/>
        </p:nvSpPr>
        <p:spPr bwMode="auto">
          <a:xfrm>
            <a:off x="6080125" y="1749425"/>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丙酸</a:t>
            </a:r>
          </a:p>
        </p:txBody>
      </p:sp>
      <p:sp>
        <p:nvSpPr>
          <p:cNvPr id="102446" name="Text Box 48"/>
          <p:cNvSpPr txBox="1">
            <a:spLocks noChangeArrowheads="1"/>
          </p:cNvSpPr>
          <p:nvPr/>
        </p:nvSpPr>
        <p:spPr bwMode="auto">
          <a:xfrm>
            <a:off x="5867400" y="22098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CO2</a:t>
            </a:r>
          </a:p>
        </p:txBody>
      </p:sp>
      <p:sp>
        <p:nvSpPr>
          <p:cNvPr id="102447" name="Line 49"/>
          <p:cNvSpPr>
            <a:spLocks noChangeShapeType="1"/>
          </p:cNvSpPr>
          <p:nvPr/>
        </p:nvSpPr>
        <p:spPr bwMode="auto">
          <a:xfrm flipV="1">
            <a:off x="2362200" y="2590800"/>
            <a:ext cx="3733800" cy="0"/>
          </a:xfrm>
          <a:prstGeom prst="line">
            <a:avLst/>
          </a:prstGeom>
          <a:noFill/>
          <a:ln w="28575">
            <a:solidFill>
              <a:srgbClr val="FF00FF"/>
            </a:solidFill>
            <a:round/>
            <a:headEnd/>
            <a:tailEnd/>
          </a:ln>
        </p:spPr>
        <p:txBody>
          <a:bodyPr/>
          <a:lstStyle/>
          <a:p>
            <a:endParaRPr lang="zh-CN" altLang="en-US"/>
          </a:p>
        </p:txBody>
      </p:sp>
      <p:sp>
        <p:nvSpPr>
          <p:cNvPr id="102448" name="Text Box 50"/>
          <p:cNvSpPr txBox="1">
            <a:spLocks noChangeArrowheads="1"/>
          </p:cNvSpPr>
          <p:nvPr/>
        </p:nvSpPr>
        <p:spPr bwMode="auto">
          <a:xfrm>
            <a:off x="1828800" y="21336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CO2</a:t>
            </a:r>
          </a:p>
        </p:txBody>
      </p:sp>
      <p:sp>
        <p:nvSpPr>
          <p:cNvPr id="102449" name="Line 51"/>
          <p:cNvSpPr>
            <a:spLocks noChangeShapeType="1"/>
          </p:cNvSpPr>
          <p:nvPr/>
        </p:nvSpPr>
        <p:spPr bwMode="auto">
          <a:xfrm flipV="1">
            <a:off x="2057400" y="2057400"/>
            <a:ext cx="381000" cy="152400"/>
          </a:xfrm>
          <a:prstGeom prst="line">
            <a:avLst/>
          </a:prstGeom>
          <a:noFill/>
          <a:ln w="34925">
            <a:solidFill>
              <a:srgbClr val="FF00FF"/>
            </a:solidFill>
            <a:round/>
            <a:headEnd/>
            <a:tailEnd type="triangle" w="med" len="med"/>
          </a:ln>
        </p:spPr>
        <p:txBody>
          <a:bodyPr/>
          <a:lstStyle/>
          <a:p>
            <a:endParaRPr lang="zh-CN" altLang="en-US"/>
          </a:p>
        </p:txBody>
      </p:sp>
      <p:sp>
        <p:nvSpPr>
          <p:cNvPr id="102450" name="Line 52"/>
          <p:cNvSpPr>
            <a:spLocks noChangeShapeType="1"/>
          </p:cNvSpPr>
          <p:nvPr/>
        </p:nvSpPr>
        <p:spPr bwMode="auto">
          <a:xfrm flipV="1">
            <a:off x="2819400" y="2819400"/>
            <a:ext cx="381000" cy="228600"/>
          </a:xfrm>
          <a:prstGeom prst="line">
            <a:avLst/>
          </a:prstGeom>
          <a:noFill/>
          <a:ln w="34925">
            <a:solidFill>
              <a:srgbClr val="FF00FF"/>
            </a:solidFill>
            <a:round/>
            <a:headEnd/>
            <a:tailEnd type="triangle" w="med" len="med"/>
          </a:ln>
        </p:spPr>
        <p:txBody>
          <a:bodyPr/>
          <a:lstStyle/>
          <a:p>
            <a:endParaRPr lang="zh-CN" altLang="en-US"/>
          </a:p>
        </p:txBody>
      </p:sp>
      <p:sp>
        <p:nvSpPr>
          <p:cNvPr id="102451" name="Line 53"/>
          <p:cNvSpPr>
            <a:spLocks noChangeShapeType="1"/>
          </p:cNvSpPr>
          <p:nvPr/>
        </p:nvSpPr>
        <p:spPr bwMode="auto">
          <a:xfrm flipV="1">
            <a:off x="3276600" y="5410200"/>
            <a:ext cx="533400" cy="609600"/>
          </a:xfrm>
          <a:prstGeom prst="line">
            <a:avLst/>
          </a:prstGeom>
          <a:noFill/>
          <a:ln w="34925">
            <a:solidFill>
              <a:srgbClr val="FF00FF"/>
            </a:solidFill>
            <a:round/>
            <a:headEnd/>
            <a:tailEnd type="triangle" w="med" len="med"/>
          </a:ln>
        </p:spPr>
        <p:txBody>
          <a:bodyPr/>
          <a:lstStyle/>
          <a:p>
            <a:endParaRPr lang="zh-CN" altLang="en-US"/>
          </a:p>
        </p:txBody>
      </p:sp>
      <p:sp>
        <p:nvSpPr>
          <p:cNvPr id="102452" name="Text Box 54"/>
          <p:cNvSpPr txBox="1">
            <a:spLocks noChangeArrowheads="1"/>
          </p:cNvSpPr>
          <p:nvPr/>
        </p:nvSpPr>
        <p:spPr bwMode="auto">
          <a:xfrm>
            <a:off x="1752600" y="28194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甲酸</a:t>
            </a:r>
          </a:p>
        </p:txBody>
      </p:sp>
      <p:sp>
        <p:nvSpPr>
          <p:cNvPr id="102453" name="Line 55"/>
          <p:cNvSpPr>
            <a:spLocks noChangeShapeType="1"/>
          </p:cNvSpPr>
          <p:nvPr/>
        </p:nvSpPr>
        <p:spPr bwMode="auto">
          <a:xfrm flipV="1">
            <a:off x="2362200" y="3048000"/>
            <a:ext cx="457200" cy="0"/>
          </a:xfrm>
          <a:prstGeom prst="line">
            <a:avLst/>
          </a:prstGeom>
          <a:noFill/>
          <a:ln w="34925">
            <a:solidFill>
              <a:srgbClr val="FF00FF"/>
            </a:solidFill>
            <a:round/>
            <a:headEnd/>
            <a:tailEnd/>
          </a:ln>
        </p:spPr>
        <p:txBody>
          <a:bodyPr/>
          <a:lstStyle/>
          <a:p>
            <a:endParaRPr lang="zh-CN" altLang="en-US"/>
          </a:p>
        </p:txBody>
      </p:sp>
      <p:sp>
        <p:nvSpPr>
          <p:cNvPr id="102454" name="Line 56"/>
          <p:cNvSpPr>
            <a:spLocks noChangeShapeType="1"/>
          </p:cNvSpPr>
          <p:nvPr/>
        </p:nvSpPr>
        <p:spPr bwMode="auto">
          <a:xfrm flipV="1">
            <a:off x="3124200" y="3581400"/>
            <a:ext cx="457200" cy="0"/>
          </a:xfrm>
          <a:prstGeom prst="line">
            <a:avLst/>
          </a:prstGeom>
          <a:noFill/>
          <a:ln w="34925">
            <a:solidFill>
              <a:srgbClr val="FF00FF"/>
            </a:solidFill>
            <a:round/>
            <a:headEnd/>
            <a:tailEnd/>
          </a:ln>
        </p:spPr>
        <p:txBody>
          <a:bodyPr/>
          <a:lstStyle/>
          <a:p>
            <a:endParaRPr lang="zh-CN" altLang="en-US"/>
          </a:p>
        </p:txBody>
      </p:sp>
      <p:sp>
        <p:nvSpPr>
          <p:cNvPr id="102455" name="Line 57"/>
          <p:cNvSpPr>
            <a:spLocks noChangeShapeType="1"/>
          </p:cNvSpPr>
          <p:nvPr/>
        </p:nvSpPr>
        <p:spPr bwMode="auto">
          <a:xfrm flipV="1">
            <a:off x="5486400" y="5410200"/>
            <a:ext cx="457200" cy="0"/>
          </a:xfrm>
          <a:prstGeom prst="line">
            <a:avLst/>
          </a:prstGeom>
          <a:noFill/>
          <a:ln w="34925">
            <a:solidFill>
              <a:srgbClr val="FF00FF"/>
            </a:solidFill>
            <a:round/>
            <a:headEnd/>
            <a:tailEnd/>
          </a:ln>
        </p:spPr>
        <p:txBody>
          <a:bodyPr/>
          <a:lstStyle/>
          <a:p>
            <a:endParaRPr lang="zh-CN" altLang="en-US"/>
          </a:p>
        </p:txBody>
      </p:sp>
      <p:sp>
        <p:nvSpPr>
          <p:cNvPr id="102456" name="Line 58"/>
          <p:cNvSpPr>
            <a:spLocks noChangeShapeType="1"/>
          </p:cNvSpPr>
          <p:nvPr/>
        </p:nvSpPr>
        <p:spPr bwMode="auto">
          <a:xfrm>
            <a:off x="4114800" y="3352800"/>
            <a:ext cx="762000" cy="0"/>
          </a:xfrm>
          <a:prstGeom prst="line">
            <a:avLst/>
          </a:prstGeom>
          <a:noFill/>
          <a:ln w="34925">
            <a:solidFill>
              <a:srgbClr val="FF00FF"/>
            </a:solidFill>
            <a:round/>
            <a:headEnd/>
            <a:tailEnd type="triangle" w="med" len="med"/>
          </a:ln>
        </p:spPr>
        <p:txBody>
          <a:bodyPr/>
          <a:lstStyle/>
          <a:p>
            <a:endParaRPr lang="zh-CN" altLang="en-US"/>
          </a:p>
        </p:txBody>
      </p:sp>
      <p:sp>
        <p:nvSpPr>
          <p:cNvPr id="102457" name="Line 59"/>
          <p:cNvSpPr>
            <a:spLocks noChangeShapeType="1"/>
          </p:cNvSpPr>
          <p:nvPr/>
        </p:nvSpPr>
        <p:spPr bwMode="auto">
          <a:xfrm>
            <a:off x="2819400" y="3048000"/>
            <a:ext cx="381000" cy="228600"/>
          </a:xfrm>
          <a:prstGeom prst="line">
            <a:avLst/>
          </a:prstGeom>
          <a:noFill/>
          <a:ln w="34925">
            <a:solidFill>
              <a:srgbClr val="FF00FF"/>
            </a:solidFill>
            <a:round/>
            <a:headEnd/>
            <a:tailEnd type="triangle" w="med" len="med"/>
          </a:ln>
        </p:spPr>
        <p:txBody>
          <a:bodyPr/>
          <a:lstStyle/>
          <a:p>
            <a:endParaRPr lang="zh-CN" altLang="en-US"/>
          </a:p>
        </p:txBody>
      </p:sp>
      <p:sp>
        <p:nvSpPr>
          <p:cNvPr id="102458" name="Text Box 60"/>
          <p:cNvSpPr txBox="1">
            <a:spLocks noChangeArrowheads="1"/>
          </p:cNvSpPr>
          <p:nvPr/>
        </p:nvSpPr>
        <p:spPr bwMode="auto">
          <a:xfrm>
            <a:off x="685800" y="4572000"/>
            <a:ext cx="539750" cy="457200"/>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(6)</a:t>
            </a:r>
          </a:p>
        </p:txBody>
      </p:sp>
      <p:sp>
        <p:nvSpPr>
          <p:cNvPr id="102459" name="Text Box 61"/>
          <p:cNvSpPr txBox="1">
            <a:spLocks noChangeArrowheads="1"/>
          </p:cNvSpPr>
          <p:nvPr/>
        </p:nvSpPr>
        <p:spPr bwMode="auto">
          <a:xfrm>
            <a:off x="838200" y="3657600"/>
            <a:ext cx="539750" cy="457200"/>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(5)</a:t>
            </a:r>
          </a:p>
        </p:txBody>
      </p:sp>
      <p:sp>
        <p:nvSpPr>
          <p:cNvPr id="102460" name="Text Box 62"/>
          <p:cNvSpPr txBox="1">
            <a:spLocks noChangeArrowheads="1"/>
          </p:cNvSpPr>
          <p:nvPr/>
        </p:nvSpPr>
        <p:spPr bwMode="auto">
          <a:xfrm>
            <a:off x="685800" y="2895600"/>
            <a:ext cx="539750" cy="457200"/>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(4)</a:t>
            </a:r>
          </a:p>
        </p:txBody>
      </p:sp>
      <p:sp>
        <p:nvSpPr>
          <p:cNvPr id="102461" name="Text Box 63"/>
          <p:cNvSpPr txBox="1">
            <a:spLocks noChangeArrowheads="1"/>
          </p:cNvSpPr>
          <p:nvPr/>
        </p:nvSpPr>
        <p:spPr bwMode="auto">
          <a:xfrm>
            <a:off x="990600" y="2057400"/>
            <a:ext cx="539750" cy="457200"/>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(3)</a:t>
            </a:r>
          </a:p>
        </p:txBody>
      </p:sp>
      <p:sp>
        <p:nvSpPr>
          <p:cNvPr id="102462" name="Text Box 64"/>
          <p:cNvSpPr txBox="1">
            <a:spLocks noChangeArrowheads="1"/>
          </p:cNvSpPr>
          <p:nvPr/>
        </p:nvSpPr>
        <p:spPr bwMode="auto">
          <a:xfrm>
            <a:off x="914400" y="1524000"/>
            <a:ext cx="539750" cy="457200"/>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(2)</a:t>
            </a:r>
          </a:p>
        </p:txBody>
      </p:sp>
      <p:sp>
        <p:nvSpPr>
          <p:cNvPr id="102463" name="Text Box 65"/>
          <p:cNvSpPr txBox="1">
            <a:spLocks noChangeArrowheads="1"/>
          </p:cNvSpPr>
          <p:nvPr/>
        </p:nvSpPr>
        <p:spPr bwMode="auto">
          <a:xfrm>
            <a:off x="762000" y="914400"/>
            <a:ext cx="533400" cy="457200"/>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kumimoji="1" lang="en-US" altLang="zh-CN" sz="2400" b="1">
                <a:solidFill>
                  <a:schemeClr val="folHlink"/>
                </a:solidFill>
                <a:latin typeface="Times New Roman" pitchFamily="18" charset="0"/>
              </a:rPr>
              <a:t>(1)</a:t>
            </a:r>
          </a:p>
        </p:txBody>
      </p:sp>
      <p:sp>
        <p:nvSpPr>
          <p:cNvPr id="102464" name="Text Box 66"/>
          <p:cNvSpPr txBox="1">
            <a:spLocks noChangeArrowheads="1"/>
          </p:cNvSpPr>
          <p:nvPr/>
        </p:nvSpPr>
        <p:spPr bwMode="auto">
          <a:xfrm>
            <a:off x="3260725" y="2681288"/>
            <a:ext cx="50800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H2</a:t>
            </a:r>
          </a:p>
        </p:txBody>
      </p:sp>
      <p:sp>
        <p:nvSpPr>
          <p:cNvPr id="102465" name="Text Box 67"/>
          <p:cNvSpPr txBox="1">
            <a:spLocks noChangeArrowheads="1"/>
          </p:cNvSpPr>
          <p:nvPr/>
        </p:nvSpPr>
        <p:spPr bwMode="auto">
          <a:xfrm>
            <a:off x="3124200" y="31242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CO2</a:t>
            </a:r>
          </a:p>
        </p:txBody>
      </p:sp>
      <p:sp>
        <p:nvSpPr>
          <p:cNvPr id="102466" name="Text Box 68"/>
          <p:cNvSpPr txBox="1">
            <a:spLocks noChangeArrowheads="1"/>
          </p:cNvSpPr>
          <p:nvPr/>
        </p:nvSpPr>
        <p:spPr bwMode="auto">
          <a:xfrm>
            <a:off x="1812925" y="3367088"/>
            <a:ext cx="1319213"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乙酰</a:t>
            </a:r>
            <a:r>
              <a:rPr kumimoji="1" lang="en-US" altLang="zh-CN" sz="2000" b="1">
                <a:latin typeface="Times New Roman" pitchFamily="18" charset="0"/>
              </a:rPr>
              <a:t>~CoA</a:t>
            </a:r>
          </a:p>
        </p:txBody>
      </p:sp>
      <p:sp>
        <p:nvSpPr>
          <p:cNvPr id="102467" name="Line 69"/>
          <p:cNvSpPr>
            <a:spLocks noChangeShapeType="1"/>
          </p:cNvSpPr>
          <p:nvPr/>
        </p:nvSpPr>
        <p:spPr bwMode="auto">
          <a:xfrm flipV="1">
            <a:off x="2819400" y="6019800"/>
            <a:ext cx="457200" cy="0"/>
          </a:xfrm>
          <a:prstGeom prst="line">
            <a:avLst/>
          </a:prstGeom>
          <a:noFill/>
          <a:ln w="34925">
            <a:solidFill>
              <a:srgbClr val="FF00FF"/>
            </a:solidFill>
            <a:round/>
            <a:headEnd/>
            <a:tailEnd/>
          </a:ln>
        </p:spPr>
        <p:txBody>
          <a:bodyPr/>
          <a:lstStyle/>
          <a:p>
            <a:endParaRPr lang="zh-CN" altLang="en-US"/>
          </a:p>
        </p:txBody>
      </p:sp>
      <p:sp>
        <p:nvSpPr>
          <p:cNvPr id="102468" name="Line 70"/>
          <p:cNvSpPr>
            <a:spLocks noChangeShapeType="1"/>
          </p:cNvSpPr>
          <p:nvPr/>
        </p:nvSpPr>
        <p:spPr bwMode="auto">
          <a:xfrm>
            <a:off x="3581400" y="3581400"/>
            <a:ext cx="457200" cy="228600"/>
          </a:xfrm>
          <a:prstGeom prst="line">
            <a:avLst/>
          </a:prstGeom>
          <a:noFill/>
          <a:ln w="34925">
            <a:solidFill>
              <a:srgbClr val="FF00FF"/>
            </a:solidFill>
            <a:round/>
            <a:headEnd/>
            <a:tailEnd/>
          </a:ln>
        </p:spPr>
        <p:txBody>
          <a:bodyPr/>
          <a:lstStyle/>
          <a:p>
            <a:endParaRPr lang="zh-CN" altLang="en-US"/>
          </a:p>
        </p:txBody>
      </p:sp>
      <p:sp>
        <p:nvSpPr>
          <p:cNvPr id="102469" name="Line 71"/>
          <p:cNvSpPr>
            <a:spLocks noChangeShapeType="1"/>
          </p:cNvSpPr>
          <p:nvPr/>
        </p:nvSpPr>
        <p:spPr bwMode="auto">
          <a:xfrm flipV="1">
            <a:off x="3505200" y="3352800"/>
            <a:ext cx="609600" cy="228600"/>
          </a:xfrm>
          <a:prstGeom prst="line">
            <a:avLst/>
          </a:prstGeom>
          <a:noFill/>
          <a:ln w="34925">
            <a:solidFill>
              <a:srgbClr val="FF00FF"/>
            </a:solidFill>
            <a:round/>
            <a:headEnd/>
            <a:tailEnd/>
          </a:ln>
        </p:spPr>
        <p:txBody>
          <a:bodyPr/>
          <a:lstStyle/>
          <a:p>
            <a:endParaRPr lang="zh-CN" altLang="en-US"/>
          </a:p>
        </p:txBody>
      </p:sp>
      <p:sp>
        <p:nvSpPr>
          <p:cNvPr id="102470" name="Line 72"/>
          <p:cNvSpPr>
            <a:spLocks noChangeShapeType="1"/>
          </p:cNvSpPr>
          <p:nvPr/>
        </p:nvSpPr>
        <p:spPr bwMode="auto">
          <a:xfrm>
            <a:off x="6248400" y="4953000"/>
            <a:ext cx="685800" cy="0"/>
          </a:xfrm>
          <a:prstGeom prst="line">
            <a:avLst/>
          </a:prstGeom>
          <a:noFill/>
          <a:ln w="34925">
            <a:solidFill>
              <a:srgbClr val="FF00FF"/>
            </a:solidFill>
            <a:round/>
            <a:headEnd/>
            <a:tailEnd type="triangle" w="med" len="med"/>
          </a:ln>
        </p:spPr>
        <p:txBody>
          <a:bodyPr/>
          <a:lstStyle/>
          <a:p>
            <a:endParaRPr lang="zh-CN" altLang="en-US"/>
          </a:p>
        </p:txBody>
      </p:sp>
      <p:sp>
        <p:nvSpPr>
          <p:cNvPr id="102471" name="Line 73"/>
          <p:cNvSpPr>
            <a:spLocks noChangeShapeType="1"/>
          </p:cNvSpPr>
          <p:nvPr/>
        </p:nvSpPr>
        <p:spPr bwMode="auto">
          <a:xfrm>
            <a:off x="3429000" y="6172200"/>
            <a:ext cx="381000" cy="0"/>
          </a:xfrm>
          <a:prstGeom prst="line">
            <a:avLst/>
          </a:prstGeom>
          <a:noFill/>
          <a:ln w="34925">
            <a:solidFill>
              <a:srgbClr val="FF00FF"/>
            </a:solidFill>
            <a:round/>
            <a:headEnd/>
            <a:tailEnd type="triangle" w="med" len="med"/>
          </a:ln>
        </p:spPr>
        <p:txBody>
          <a:bodyPr/>
          <a:lstStyle/>
          <a:p>
            <a:endParaRPr lang="zh-CN" altLang="en-US"/>
          </a:p>
        </p:txBody>
      </p:sp>
      <p:sp>
        <p:nvSpPr>
          <p:cNvPr id="102472" name="Line 74"/>
          <p:cNvSpPr>
            <a:spLocks noChangeShapeType="1"/>
          </p:cNvSpPr>
          <p:nvPr/>
        </p:nvSpPr>
        <p:spPr bwMode="auto">
          <a:xfrm>
            <a:off x="3276600" y="6019800"/>
            <a:ext cx="533400" cy="533400"/>
          </a:xfrm>
          <a:prstGeom prst="line">
            <a:avLst/>
          </a:prstGeom>
          <a:noFill/>
          <a:ln w="34925">
            <a:solidFill>
              <a:srgbClr val="FF00FF"/>
            </a:solidFill>
            <a:round/>
            <a:headEnd/>
            <a:tailEnd type="triangle" w="med" len="med"/>
          </a:ln>
        </p:spPr>
        <p:txBody>
          <a:bodyPr/>
          <a:lstStyle/>
          <a:p>
            <a:endParaRPr lang="zh-CN" altLang="en-US"/>
          </a:p>
        </p:txBody>
      </p:sp>
      <p:sp>
        <p:nvSpPr>
          <p:cNvPr id="102473" name="Line 75"/>
          <p:cNvSpPr>
            <a:spLocks noChangeShapeType="1"/>
          </p:cNvSpPr>
          <p:nvPr/>
        </p:nvSpPr>
        <p:spPr bwMode="auto">
          <a:xfrm>
            <a:off x="4038600" y="3810000"/>
            <a:ext cx="838200" cy="0"/>
          </a:xfrm>
          <a:prstGeom prst="line">
            <a:avLst/>
          </a:prstGeom>
          <a:noFill/>
          <a:ln w="34925">
            <a:solidFill>
              <a:srgbClr val="FF00FF"/>
            </a:solidFill>
            <a:round/>
            <a:headEnd/>
            <a:tailEnd type="triangle" w="med" len="med"/>
          </a:ln>
        </p:spPr>
        <p:txBody>
          <a:bodyPr/>
          <a:lstStyle/>
          <a:p>
            <a:endParaRPr lang="zh-CN" altLang="en-US"/>
          </a:p>
        </p:txBody>
      </p:sp>
      <p:sp>
        <p:nvSpPr>
          <p:cNvPr id="102474" name="Text Box 76"/>
          <p:cNvSpPr txBox="1">
            <a:spLocks noChangeArrowheads="1"/>
          </p:cNvSpPr>
          <p:nvPr/>
        </p:nvSpPr>
        <p:spPr bwMode="auto">
          <a:xfrm>
            <a:off x="4343400" y="3352800"/>
            <a:ext cx="69373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ATP</a:t>
            </a:r>
          </a:p>
        </p:txBody>
      </p:sp>
      <p:sp>
        <p:nvSpPr>
          <p:cNvPr id="102475" name="Line 77"/>
          <p:cNvSpPr>
            <a:spLocks noChangeShapeType="1"/>
          </p:cNvSpPr>
          <p:nvPr/>
        </p:nvSpPr>
        <p:spPr bwMode="auto">
          <a:xfrm>
            <a:off x="4114800" y="3352800"/>
            <a:ext cx="304800" cy="228600"/>
          </a:xfrm>
          <a:prstGeom prst="line">
            <a:avLst/>
          </a:prstGeom>
          <a:noFill/>
          <a:ln w="34925">
            <a:solidFill>
              <a:srgbClr val="FF00FF"/>
            </a:solidFill>
            <a:round/>
            <a:headEnd/>
            <a:tailEnd type="triangle" w="med" len="med"/>
          </a:ln>
        </p:spPr>
        <p:txBody>
          <a:bodyPr/>
          <a:lstStyle/>
          <a:p>
            <a:endParaRPr lang="zh-CN" altLang="en-US"/>
          </a:p>
        </p:txBody>
      </p:sp>
      <p:sp>
        <p:nvSpPr>
          <p:cNvPr id="102476" name="Text Box 78"/>
          <p:cNvSpPr txBox="1">
            <a:spLocks noChangeArrowheads="1"/>
          </p:cNvSpPr>
          <p:nvPr/>
        </p:nvSpPr>
        <p:spPr bwMode="auto">
          <a:xfrm>
            <a:off x="4953000" y="3124200"/>
            <a:ext cx="990600" cy="396875"/>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乙酸</a:t>
            </a:r>
          </a:p>
        </p:txBody>
      </p:sp>
      <p:sp>
        <p:nvSpPr>
          <p:cNvPr id="102477" name="Text Box 79"/>
          <p:cNvSpPr txBox="1">
            <a:spLocks noChangeArrowheads="1"/>
          </p:cNvSpPr>
          <p:nvPr/>
        </p:nvSpPr>
        <p:spPr bwMode="auto">
          <a:xfrm>
            <a:off x="4937125" y="3578225"/>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乙醇</a:t>
            </a:r>
          </a:p>
        </p:txBody>
      </p:sp>
      <p:sp>
        <p:nvSpPr>
          <p:cNvPr id="102478" name="Text Box 80"/>
          <p:cNvSpPr txBox="1">
            <a:spLocks noChangeArrowheads="1"/>
          </p:cNvSpPr>
          <p:nvPr/>
        </p:nvSpPr>
        <p:spPr bwMode="auto">
          <a:xfrm>
            <a:off x="4114800" y="37338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479" name="Text Box 81"/>
          <p:cNvSpPr txBox="1">
            <a:spLocks noChangeArrowheads="1"/>
          </p:cNvSpPr>
          <p:nvPr/>
        </p:nvSpPr>
        <p:spPr bwMode="auto">
          <a:xfrm>
            <a:off x="1600200" y="4167188"/>
            <a:ext cx="1200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乙酰乳酸</a:t>
            </a:r>
          </a:p>
        </p:txBody>
      </p:sp>
      <p:sp>
        <p:nvSpPr>
          <p:cNvPr id="102480" name="Text Box 82"/>
          <p:cNvSpPr txBox="1">
            <a:spLocks noChangeArrowheads="1"/>
          </p:cNvSpPr>
          <p:nvPr/>
        </p:nvSpPr>
        <p:spPr bwMode="auto">
          <a:xfrm>
            <a:off x="3124200" y="43434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CO2</a:t>
            </a:r>
          </a:p>
        </p:txBody>
      </p:sp>
      <p:sp>
        <p:nvSpPr>
          <p:cNvPr id="102481" name="Line 83"/>
          <p:cNvSpPr>
            <a:spLocks noChangeShapeType="1"/>
          </p:cNvSpPr>
          <p:nvPr/>
        </p:nvSpPr>
        <p:spPr bwMode="auto">
          <a:xfrm>
            <a:off x="2895600" y="4343400"/>
            <a:ext cx="304800" cy="228600"/>
          </a:xfrm>
          <a:prstGeom prst="line">
            <a:avLst/>
          </a:prstGeom>
          <a:noFill/>
          <a:ln w="34925">
            <a:solidFill>
              <a:srgbClr val="FF00FF"/>
            </a:solidFill>
            <a:round/>
            <a:headEnd/>
            <a:tailEnd type="triangle" w="med" len="med"/>
          </a:ln>
        </p:spPr>
        <p:txBody>
          <a:bodyPr/>
          <a:lstStyle/>
          <a:p>
            <a:endParaRPr lang="zh-CN" altLang="en-US"/>
          </a:p>
        </p:txBody>
      </p:sp>
      <p:sp>
        <p:nvSpPr>
          <p:cNvPr id="102482" name="Line 84"/>
          <p:cNvSpPr>
            <a:spLocks noChangeShapeType="1"/>
          </p:cNvSpPr>
          <p:nvPr/>
        </p:nvSpPr>
        <p:spPr bwMode="auto">
          <a:xfrm>
            <a:off x="7696200" y="5791200"/>
            <a:ext cx="533400" cy="0"/>
          </a:xfrm>
          <a:prstGeom prst="line">
            <a:avLst/>
          </a:prstGeom>
          <a:noFill/>
          <a:ln w="34925">
            <a:solidFill>
              <a:srgbClr val="FF00FF"/>
            </a:solidFill>
            <a:round/>
            <a:headEnd/>
            <a:tailEnd type="triangle" w="med" len="med"/>
          </a:ln>
        </p:spPr>
        <p:txBody>
          <a:bodyPr/>
          <a:lstStyle/>
          <a:p>
            <a:endParaRPr lang="zh-CN" altLang="en-US"/>
          </a:p>
        </p:txBody>
      </p:sp>
      <p:sp>
        <p:nvSpPr>
          <p:cNvPr id="102483" name="Line 85"/>
          <p:cNvSpPr>
            <a:spLocks noChangeShapeType="1"/>
          </p:cNvSpPr>
          <p:nvPr/>
        </p:nvSpPr>
        <p:spPr bwMode="auto">
          <a:xfrm>
            <a:off x="7772400" y="4724400"/>
            <a:ext cx="0" cy="228600"/>
          </a:xfrm>
          <a:prstGeom prst="line">
            <a:avLst/>
          </a:prstGeom>
          <a:noFill/>
          <a:ln w="34925">
            <a:solidFill>
              <a:srgbClr val="FF00FF"/>
            </a:solidFill>
            <a:round/>
            <a:headEnd/>
            <a:tailEnd type="triangle" w="med" len="med"/>
          </a:ln>
        </p:spPr>
        <p:txBody>
          <a:bodyPr/>
          <a:lstStyle/>
          <a:p>
            <a:endParaRPr lang="zh-CN" altLang="en-US"/>
          </a:p>
        </p:txBody>
      </p:sp>
      <p:sp>
        <p:nvSpPr>
          <p:cNvPr id="102484" name="Line 86"/>
          <p:cNvSpPr>
            <a:spLocks noChangeShapeType="1"/>
          </p:cNvSpPr>
          <p:nvPr/>
        </p:nvSpPr>
        <p:spPr bwMode="auto">
          <a:xfrm flipH="1" flipV="1">
            <a:off x="5943600" y="4953000"/>
            <a:ext cx="152400" cy="152400"/>
          </a:xfrm>
          <a:prstGeom prst="line">
            <a:avLst/>
          </a:prstGeom>
          <a:noFill/>
          <a:ln w="34925">
            <a:solidFill>
              <a:srgbClr val="FF00FF"/>
            </a:solidFill>
            <a:round/>
            <a:headEnd/>
            <a:tailEnd type="triangle" w="med" len="med"/>
          </a:ln>
        </p:spPr>
        <p:txBody>
          <a:bodyPr/>
          <a:lstStyle/>
          <a:p>
            <a:endParaRPr lang="zh-CN" altLang="en-US"/>
          </a:p>
        </p:txBody>
      </p:sp>
      <p:sp>
        <p:nvSpPr>
          <p:cNvPr id="102485" name="Text Box 87"/>
          <p:cNvSpPr txBox="1">
            <a:spLocks noChangeArrowheads="1"/>
          </p:cNvSpPr>
          <p:nvPr/>
        </p:nvSpPr>
        <p:spPr bwMode="auto">
          <a:xfrm>
            <a:off x="3870325" y="4129088"/>
            <a:ext cx="141128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3-</a:t>
            </a:r>
            <a:r>
              <a:rPr kumimoji="1" lang="zh-CN" altLang="en-US" sz="2000" b="1">
                <a:latin typeface="Times New Roman" pitchFamily="18" charset="0"/>
              </a:rPr>
              <a:t>羟基丁酮</a:t>
            </a:r>
          </a:p>
        </p:txBody>
      </p:sp>
      <p:sp>
        <p:nvSpPr>
          <p:cNvPr id="102486" name="Line 88"/>
          <p:cNvSpPr>
            <a:spLocks noChangeShapeType="1"/>
          </p:cNvSpPr>
          <p:nvPr/>
        </p:nvSpPr>
        <p:spPr bwMode="auto">
          <a:xfrm>
            <a:off x="6248400" y="5791200"/>
            <a:ext cx="762000" cy="0"/>
          </a:xfrm>
          <a:prstGeom prst="line">
            <a:avLst/>
          </a:prstGeom>
          <a:noFill/>
          <a:ln w="34925">
            <a:solidFill>
              <a:srgbClr val="FF00FF"/>
            </a:solidFill>
            <a:round/>
            <a:headEnd/>
            <a:tailEnd type="triangle" w="med" len="med"/>
          </a:ln>
        </p:spPr>
        <p:txBody>
          <a:bodyPr/>
          <a:lstStyle/>
          <a:p>
            <a:endParaRPr lang="zh-CN" altLang="en-US"/>
          </a:p>
        </p:txBody>
      </p:sp>
      <p:sp>
        <p:nvSpPr>
          <p:cNvPr id="102487" name="Line 89"/>
          <p:cNvSpPr>
            <a:spLocks noChangeShapeType="1"/>
          </p:cNvSpPr>
          <p:nvPr/>
        </p:nvSpPr>
        <p:spPr bwMode="auto">
          <a:xfrm flipH="1">
            <a:off x="5943600" y="5562600"/>
            <a:ext cx="152400" cy="304800"/>
          </a:xfrm>
          <a:prstGeom prst="line">
            <a:avLst/>
          </a:prstGeom>
          <a:noFill/>
          <a:ln w="34925">
            <a:solidFill>
              <a:srgbClr val="FF00FF"/>
            </a:solidFill>
            <a:round/>
            <a:headEnd/>
            <a:tailEnd type="triangle" w="med" len="med"/>
          </a:ln>
        </p:spPr>
        <p:txBody>
          <a:bodyPr/>
          <a:lstStyle/>
          <a:p>
            <a:endParaRPr lang="zh-CN" altLang="en-US"/>
          </a:p>
        </p:txBody>
      </p:sp>
      <p:sp>
        <p:nvSpPr>
          <p:cNvPr id="102488" name="Line 90"/>
          <p:cNvSpPr>
            <a:spLocks noChangeShapeType="1"/>
          </p:cNvSpPr>
          <p:nvPr/>
        </p:nvSpPr>
        <p:spPr bwMode="auto">
          <a:xfrm>
            <a:off x="5257800" y="4267200"/>
            <a:ext cx="1066800" cy="0"/>
          </a:xfrm>
          <a:prstGeom prst="line">
            <a:avLst/>
          </a:prstGeom>
          <a:noFill/>
          <a:ln w="34925">
            <a:solidFill>
              <a:srgbClr val="FF00FF"/>
            </a:solidFill>
            <a:round/>
            <a:headEnd/>
            <a:tailEnd type="triangle" w="med" len="med"/>
          </a:ln>
        </p:spPr>
        <p:txBody>
          <a:bodyPr/>
          <a:lstStyle/>
          <a:p>
            <a:endParaRPr lang="zh-CN" altLang="en-US"/>
          </a:p>
        </p:txBody>
      </p:sp>
      <p:sp>
        <p:nvSpPr>
          <p:cNvPr id="102489" name="Text Box 91"/>
          <p:cNvSpPr txBox="1">
            <a:spLocks noChangeArrowheads="1"/>
          </p:cNvSpPr>
          <p:nvPr/>
        </p:nvSpPr>
        <p:spPr bwMode="auto">
          <a:xfrm>
            <a:off x="5410200" y="38862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490" name="Text Box 92"/>
          <p:cNvSpPr txBox="1">
            <a:spLocks noChangeArrowheads="1"/>
          </p:cNvSpPr>
          <p:nvPr/>
        </p:nvSpPr>
        <p:spPr bwMode="auto">
          <a:xfrm>
            <a:off x="6308725" y="4052888"/>
            <a:ext cx="134778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2,3-</a:t>
            </a:r>
            <a:r>
              <a:rPr kumimoji="1" lang="zh-CN" altLang="en-US" sz="2000" b="1">
                <a:solidFill>
                  <a:schemeClr val="hlink"/>
                </a:solidFill>
                <a:latin typeface="Times New Roman" pitchFamily="18" charset="0"/>
              </a:rPr>
              <a:t>丁二醇</a:t>
            </a:r>
          </a:p>
        </p:txBody>
      </p:sp>
      <p:sp>
        <p:nvSpPr>
          <p:cNvPr id="102491" name="Text Box 93"/>
          <p:cNvSpPr txBox="1">
            <a:spLocks noChangeArrowheads="1"/>
          </p:cNvSpPr>
          <p:nvPr/>
        </p:nvSpPr>
        <p:spPr bwMode="auto">
          <a:xfrm>
            <a:off x="2286000" y="53340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CO2</a:t>
            </a:r>
          </a:p>
        </p:txBody>
      </p:sp>
      <p:sp>
        <p:nvSpPr>
          <p:cNvPr id="102492" name="Text Box 94"/>
          <p:cNvSpPr txBox="1">
            <a:spLocks noChangeArrowheads="1"/>
          </p:cNvSpPr>
          <p:nvPr/>
        </p:nvSpPr>
        <p:spPr bwMode="auto">
          <a:xfrm>
            <a:off x="2438400" y="4724400"/>
            <a:ext cx="50800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H2</a:t>
            </a:r>
          </a:p>
        </p:txBody>
      </p:sp>
      <p:sp>
        <p:nvSpPr>
          <p:cNvPr id="102493" name="Text Box 95"/>
          <p:cNvSpPr txBox="1">
            <a:spLocks noChangeArrowheads="1"/>
          </p:cNvSpPr>
          <p:nvPr/>
        </p:nvSpPr>
        <p:spPr bwMode="auto">
          <a:xfrm>
            <a:off x="1676400" y="5791200"/>
            <a:ext cx="1319213"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乙酰</a:t>
            </a:r>
            <a:r>
              <a:rPr kumimoji="1" lang="en-US" altLang="zh-CN" sz="2000" b="1">
                <a:latin typeface="Times New Roman" pitchFamily="18" charset="0"/>
              </a:rPr>
              <a:t>~CoA</a:t>
            </a:r>
          </a:p>
        </p:txBody>
      </p:sp>
      <p:sp>
        <p:nvSpPr>
          <p:cNvPr id="102494" name="Text Box 96"/>
          <p:cNvSpPr txBox="1">
            <a:spLocks noChangeArrowheads="1"/>
          </p:cNvSpPr>
          <p:nvPr/>
        </p:nvSpPr>
        <p:spPr bwMode="auto">
          <a:xfrm>
            <a:off x="3581400" y="5867400"/>
            <a:ext cx="69373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ATP</a:t>
            </a:r>
          </a:p>
        </p:txBody>
      </p:sp>
      <p:sp>
        <p:nvSpPr>
          <p:cNvPr id="102495" name="Text Box 97"/>
          <p:cNvSpPr txBox="1">
            <a:spLocks noChangeArrowheads="1"/>
          </p:cNvSpPr>
          <p:nvPr/>
        </p:nvSpPr>
        <p:spPr bwMode="auto">
          <a:xfrm>
            <a:off x="3733800" y="6461125"/>
            <a:ext cx="990600" cy="396875"/>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乙酸</a:t>
            </a:r>
          </a:p>
        </p:txBody>
      </p:sp>
      <p:sp>
        <p:nvSpPr>
          <p:cNvPr id="102496" name="Text Box 98"/>
          <p:cNvSpPr txBox="1">
            <a:spLocks noChangeArrowheads="1"/>
          </p:cNvSpPr>
          <p:nvPr/>
        </p:nvSpPr>
        <p:spPr bwMode="auto">
          <a:xfrm>
            <a:off x="3733800" y="5181600"/>
            <a:ext cx="1827213"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latin typeface="Times New Roman" pitchFamily="18" charset="0"/>
              </a:rPr>
              <a:t>乙酰乙酰</a:t>
            </a:r>
            <a:r>
              <a:rPr kumimoji="1" lang="en-US" altLang="zh-CN" sz="2000" b="1">
                <a:latin typeface="Times New Roman" pitchFamily="18" charset="0"/>
              </a:rPr>
              <a:t>~CoA</a:t>
            </a:r>
          </a:p>
        </p:txBody>
      </p:sp>
      <p:sp>
        <p:nvSpPr>
          <p:cNvPr id="102497" name="Line 99"/>
          <p:cNvSpPr>
            <a:spLocks noChangeShapeType="1"/>
          </p:cNvSpPr>
          <p:nvPr/>
        </p:nvSpPr>
        <p:spPr bwMode="auto">
          <a:xfrm>
            <a:off x="5943600" y="5410200"/>
            <a:ext cx="304800" cy="381000"/>
          </a:xfrm>
          <a:prstGeom prst="line">
            <a:avLst/>
          </a:prstGeom>
          <a:noFill/>
          <a:ln w="34925">
            <a:solidFill>
              <a:srgbClr val="FF00FF"/>
            </a:solidFill>
            <a:round/>
            <a:headEnd/>
            <a:tailEnd/>
          </a:ln>
        </p:spPr>
        <p:txBody>
          <a:bodyPr/>
          <a:lstStyle/>
          <a:p>
            <a:endParaRPr lang="zh-CN" altLang="en-US"/>
          </a:p>
        </p:txBody>
      </p:sp>
      <p:sp>
        <p:nvSpPr>
          <p:cNvPr id="102498" name="Line 100"/>
          <p:cNvSpPr>
            <a:spLocks noChangeShapeType="1"/>
          </p:cNvSpPr>
          <p:nvPr/>
        </p:nvSpPr>
        <p:spPr bwMode="auto">
          <a:xfrm flipV="1">
            <a:off x="5943600" y="4953000"/>
            <a:ext cx="304800" cy="457200"/>
          </a:xfrm>
          <a:prstGeom prst="line">
            <a:avLst/>
          </a:prstGeom>
          <a:noFill/>
          <a:ln w="34925">
            <a:solidFill>
              <a:srgbClr val="FF00FF"/>
            </a:solidFill>
            <a:round/>
            <a:headEnd/>
            <a:tailEnd/>
          </a:ln>
        </p:spPr>
        <p:txBody>
          <a:bodyPr/>
          <a:lstStyle/>
          <a:p>
            <a:endParaRPr lang="zh-CN" altLang="en-US"/>
          </a:p>
        </p:txBody>
      </p:sp>
      <p:sp>
        <p:nvSpPr>
          <p:cNvPr id="102499" name="Text Box 101"/>
          <p:cNvSpPr txBox="1">
            <a:spLocks noChangeArrowheads="1"/>
          </p:cNvSpPr>
          <p:nvPr/>
        </p:nvSpPr>
        <p:spPr bwMode="auto">
          <a:xfrm>
            <a:off x="5486400" y="57150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CO2</a:t>
            </a:r>
          </a:p>
        </p:txBody>
      </p:sp>
      <p:sp>
        <p:nvSpPr>
          <p:cNvPr id="102500" name="Text Box 102"/>
          <p:cNvSpPr txBox="1">
            <a:spLocks noChangeArrowheads="1"/>
          </p:cNvSpPr>
          <p:nvPr/>
        </p:nvSpPr>
        <p:spPr bwMode="auto">
          <a:xfrm>
            <a:off x="5486400" y="4724400"/>
            <a:ext cx="69373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ATP</a:t>
            </a:r>
          </a:p>
        </p:txBody>
      </p:sp>
      <p:sp>
        <p:nvSpPr>
          <p:cNvPr id="102501" name="Text Box 103"/>
          <p:cNvSpPr txBox="1">
            <a:spLocks noChangeArrowheads="1"/>
          </p:cNvSpPr>
          <p:nvPr/>
        </p:nvSpPr>
        <p:spPr bwMode="auto">
          <a:xfrm>
            <a:off x="7467600" y="4419600"/>
            <a:ext cx="693738"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ATP</a:t>
            </a:r>
          </a:p>
        </p:txBody>
      </p:sp>
      <p:sp>
        <p:nvSpPr>
          <p:cNvPr id="102502" name="Text Box 104"/>
          <p:cNvSpPr txBox="1">
            <a:spLocks noChangeArrowheads="1"/>
          </p:cNvSpPr>
          <p:nvPr/>
        </p:nvSpPr>
        <p:spPr bwMode="auto">
          <a:xfrm>
            <a:off x="7772400" y="53340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503" name="Text Box 105"/>
          <p:cNvSpPr txBox="1">
            <a:spLocks noChangeArrowheads="1"/>
          </p:cNvSpPr>
          <p:nvPr/>
        </p:nvSpPr>
        <p:spPr bwMode="auto">
          <a:xfrm>
            <a:off x="5943600" y="50292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504" name="Text Box 106"/>
          <p:cNvSpPr txBox="1">
            <a:spLocks noChangeArrowheads="1"/>
          </p:cNvSpPr>
          <p:nvPr/>
        </p:nvSpPr>
        <p:spPr bwMode="auto">
          <a:xfrm>
            <a:off x="6994525" y="5635625"/>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丙酮</a:t>
            </a:r>
          </a:p>
        </p:txBody>
      </p:sp>
      <p:sp>
        <p:nvSpPr>
          <p:cNvPr id="102505" name="Text Box 107"/>
          <p:cNvSpPr txBox="1">
            <a:spLocks noChangeArrowheads="1"/>
          </p:cNvSpPr>
          <p:nvPr/>
        </p:nvSpPr>
        <p:spPr bwMode="auto">
          <a:xfrm>
            <a:off x="8237538" y="5562600"/>
            <a:ext cx="903287"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solidFill>
                  <a:schemeClr val="hlink"/>
                </a:solidFill>
                <a:latin typeface="Times New Roman" pitchFamily="18" charset="0"/>
              </a:rPr>
              <a:t>2-</a:t>
            </a:r>
            <a:r>
              <a:rPr kumimoji="1" lang="zh-CN" altLang="en-US" sz="2000" b="1">
                <a:solidFill>
                  <a:schemeClr val="hlink"/>
                </a:solidFill>
                <a:latin typeface="Times New Roman" pitchFamily="18" charset="0"/>
              </a:rPr>
              <a:t>丙醇</a:t>
            </a:r>
          </a:p>
        </p:txBody>
      </p:sp>
      <p:sp>
        <p:nvSpPr>
          <p:cNvPr id="102506" name="Text Box 108"/>
          <p:cNvSpPr txBox="1">
            <a:spLocks noChangeArrowheads="1"/>
          </p:cNvSpPr>
          <p:nvPr/>
        </p:nvSpPr>
        <p:spPr bwMode="auto">
          <a:xfrm>
            <a:off x="6781800" y="4724400"/>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丁酸</a:t>
            </a:r>
          </a:p>
        </p:txBody>
      </p:sp>
      <p:sp>
        <p:nvSpPr>
          <p:cNvPr id="102507" name="Line 109"/>
          <p:cNvSpPr>
            <a:spLocks noChangeShapeType="1"/>
          </p:cNvSpPr>
          <p:nvPr/>
        </p:nvSpPr>
        <p:spPr bwMode="auto">
          <a:xfrm>
            <a:off x="7467600" y="4953000"/>
            <a:ext cx="685800" cy="0"/>
          </a:xfrm>
          <a:prstGeom prst="line">
            <a:avLst/>
          </a:prstGeom>
          <a:noFill/>
          <a:ln w="34925">
            <a:solidFill>
              <a:srgbClr val="FF00FF"/>
            </a:solidFill>
            <a:round/>
            <a:headEnd/>
            <a:tailEnd type="triangle" w="med" len="med"/>
          </a:ln>
        </p:spPr>
        <p:txBody>
          <a:bodyPr/>
          <a:lstStyle/>
          <a:p>
            <a:endParaRPr lang="zh-CN" altLang="en-US"/>
          </a:p>
        </p:txBody>
      </p:sp>
      <p:sp>
        <p:nvSpPr>
          <p:cNvPr id="102508" name="Text Box 110"/>
          <p:cNvSpPr txBox="1">
            <a:spLocks noChangeArrowheads="1"/>
          </p:cNvSpPr>
          <p:nvPr/>
        </p:nvSpPr>
        <p:spPr bwMode="auto">
          <a:xfrm>
            <a:off x="8061325" y="4721225"/>
            <a:ext cx="692150"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zh-CN" altLang="en-US" sz="2000" b="1">
                <a:solidFill>
                  <a:schemeClr val="hlink"/>
                </a:solidFill>
                <a:latin typeface="Times New Roman" pitchFamily="18" charset="0"/>
              </a:rPr>
              <a:t>丁醇</a:t>
            </a:r>
          </a:p>
        </p:txBody>
      </p:sp>
      <p:sp>
        <p:nvSpPr>
          <p:cNvPr id="102509" name="Text Box 111"/>
          <p:cNvSpPr txBox="1">
            <a:spLocks noChangeArrowheads="1"/>
          </p:cNvSpPr>
          <p:nvPr/>
        </p:nvSpPr>
        <p:spPr bwMode="auto">
          <a:xfrm>
            <a:off x="7543800" y="4876800"/>
            <a:ext cx="549275" cy="396875"/>
          </a:xfrm>
          <a:prstGeom prst="rect">
            <a:avLst/>
          </a:prstGeom>
          <a:noFill/>
          <a:ln w="9525">
            <a:noFill/>
            <a:miter lim="800000"/>
            <a:headEnd/>
            <a:tailEnd/>
          </a:ln>
        </p:spPr>
        <p:txBody>
          <a:bodyPr wrap="none">
            <a:spAutoFit/>
          </a:bodyPr>
          <a:lstStyle/>
          <a:p>
            <a:pPr>
              <a:spcBef>
                <a:spcPct val="20000"/>
              </a:spcBef>
              <a:buClr>
                <a:schemeClr val="accent2"/>
              </a:buClr>
              <a:buSzPct val="80000"/>
              <a:buFont typeface="Wingdings" pitchFamily="2" charset="2"/>
              <a:buNone/>
            </a:pPr>
            <a:r>
              <a:rPr kumimoji="1" lang="en-US" altLang="zh-CN" sz="2000" b="1">
                <a:latin typeface="Times New Roman" pitchFamily="18" charset="0"/>
              </a:rPr>
              <a:t>[H]</a:t>
            </a:r>
          </a:p>
        </p:txBody>
      </p:sp>
      <p:sp>
        <p:nvSpPr>
          <p:cNvPr id="102510" name="Text Box 112"/>
          <p:cNvSpPr txBox="1">
            <a:spLocks noChangeArrowheads="1"/>
          </p:cNvSpPr>
          <p:nvPr/>
        </p:nvSpPr>
        <p:spPr bwMode="auto">
          <a:xfrm>
            <a:off x="2339975" y="0"/>
            <a:ext cx="6985000" cy="457200"/>
          </a:xfrm>
          <a:prstGeom prst="rect">
            <a:avLst/>
          </a:prstGeom>
          <a:noFill/>
          <a:ln w="9525">
            <a:noFill/>
            <a:miter lim="800000"/>
            <a:headEnd/>
            <a:tailEnd/>
          </a:ln>
        </p:spPr>
        <p:txBody>
          <a:bodyPr>
            <a:spAutoFit/>
          </a:bodyPr>
          <a:lstStyle/>
          <a:p>
            <a:pPr algn="ctr">
              <a:spcBef>
                <a:spcPct val="50000"/>
              </a:spcBef>
            </a:pPr>
            <a:r>
              <a:rPr lang="zh-CN" altLang="en-US" sz="2400" b="1">
                <a:solidFill>
                  <a:schemeClr val="accent2"/>
                </a:solidFill>
              </a:rPr>
              <a:t>自丙酮酸出发的</a:t>
            </a:r>
            <a:r>
              <a:rPr lang="en-US" altLang="zh-CN" sz="2400" b="1">
                <a:solidFill>
                  <a:schemeClr val="accent2"/>
                </a:solidFill>
              </a:rPr>
              <a:t>6</a:t>
            </a:r>
            <a:r>
              <a:rPr lang="zh-CN" altLang="en-US" sz="2400" b="1">
                <a:solidFill>
                  <a:schemeClr val="accent2"/>
                </a:solidFill>
              </a:rPr>
              <a:t>条发酵途径及其相应产物</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4"/>
          <p:cNvSpPr txBox="1">
            <a:spLocks noChangeArrowheads="1"/>
          </p:cNvSpPr>
          <p:nvPr/>
        </p:nvSpPr>
        <p:spPr bwMode="auto">
          <a:xfrm>
            <a:off x="0" y="581025"/>
            <a:ext cx="5829300" cy="457200"/>
          </a:xfrm>
          <a:prstGeom prst="rect">
            <a:avLst/>
          </a:prstGeom>
          <a:noFill/>
          <a:ln w="9525">
            <a:noFill/>
            <a:miter lim="800000"/>
            <a:headEnd/>
            <a:tailEnd/>
          </a:ln>
        </p:spPr>
        <p:txBody>
          <a:bodyPr wrap="none">
            <a:spAutoFit/>
          </a:bodyPr>
          <a:lstStyle/>
          <a:p>
            <a:r>
              <a:rPr lang="en-US" altLang="zh-CN" sz="2400" b="1">
                <a:solidFill>
                  <a:schemeClr val="hlink"/>
                </a:solidFill>
              </a:rPr>
              <a:t>(2)</a:t>
            </a:r>
            <a:r>
              <a:rPr lang="zh-CN" altLang="en-US" sz="2400" b="1">
                <a:solidFill>
                  <a:schemeClr val="hlink"/>
                </a:solidFill>
              </a:rPr>
              <a:t>、通过</a:t>
            </a:r>
            <a:r>
              <a:rPr lang="en-US" altLang="zh-CN" sz="2400" b="1">
                <a:solidFill>
                  <a:schemeClr val="hlink"/>
                </a:solidFill>
              </a:rPr>
              <a:t>HMP</a:t>
            </a:r>
            <a:r>
              <a:rPr lang="zh-CN" altLang="en-US" sz="2400" b="1">
                <a:solidFill>
                  <a:schemeClr val="hlink"/>
                </a:solidFill>
              </a:rPr>
              <a:t>途径的发酵</a:t>
            </a:r>
            <a:r>
              <a:rPr lang="en-US" altLang="zh-CN" sz="2400" b="1">
                <a:solidFill>
                  <a:schemeClr val="hlink"/>
                </a:solidFill>
              </a:rPr>
              <a:t>—</a:t>
            </a:r>
            <a:r>
              <a:rPr lang="zh-CN" altLang="en-US" sz="2400" b="1">
                <a:solidFill>
                  <a:schemeClr val="hlink"/>
                </a:solidFill>
              </a:rPr>
              <a:t>异型乳酸发酵</a:t>
            </a:r>
          </a:p>
        </p:txBody>
      </p:sp>
      <p:sp>
        <p:nvSpPr>
          <p:cNvPr id="103427" name="Rectangle 5"/>
          <p:cNvSpPr>
            <a:spLocks noChangeArrowheads="1"/>
          </p:cNvSpPr>
          <p:nvPr/>
        </p:nvSpPr>
        <p:spPr bwMode="auto">
          <a:xfrm>
            <a:off x="395288" y="1949450"/>
            <a:ext cx="7993062" cy="831850"/>
          </a:xfrm>
          <a:prstGeom prst="rect">
            <a:avLst/>
          </a:prstGeom>
          <a:solidFill>
            <a:srgbClr val="008000"/>
          </a:solidFill>
          <a:ln w="9525">
            <a:solidFill>
              <a:srgbClr val="FF0000"/>
            </a:solidFill>
            <a:miter lim="800000"/>
            <a:headEnd/>
            <a:tailEnd/>
          </a:ln>
        </p:spPr>
        <p:txBody>
          <a:bodyPr>
            <a:spAutoFit/>
          </a:bodyPr>
          <a:lstStyle/>
          <a:p>
            <a:r>
              <a:rPr lang="zh-CN" altLang="en-US" sz="2400" b="1">
                <a:solidFill>
                  <a:schemeClr val="bg1"/>
                </a:solidFill>
              </a:rPr>
              <a:t>凡葡萄糖经发酵后除产生乳酸外，还有乙醇、乙酸、</a:t>
            </a:r>
            <a:r>
              <a:rPr lang="en-US" altLang="zh-CN" sz="2400" b="1">
                <a:solidFill>
                  <a:schemeClr val="bg1"/>
                </a:solidFill>
              </a:rPr>
              <a:t>CO</a:t>
            </a:r>
            <a:r>
              <a:rPr lang="en-US" altLang="zh-CN" sz="2400" b="1" baseline="-25000">
                <a:solidFill>
                  <a:schemeClr val="bg1"/>
                </a:solidFill>
              </a:rPr>
              <a:t>2</a:t>
            </a:r>
            <a:r>
              <a:rPr lang="zh-CN" altLang="en-US" sz="2400" b="1">
                <a:solidFill>
                  <a:schemeClr val="bg1"/>
                </a:solidFill>
              </a:rPr>
              <a:t>等多种产物的发酵，称为</a:t>
            </a:r>
            <a:r>
              <a:rPr lang="zh-CN" altLang="en-US" sz="2400" b="1">
                <a:solidFill>
                  <a:srgbClr val="FFCC66"/>
                </a:solidFill>
              </a:rPr>
              <a:t>异型乳酸发酵</a:t>
            </a:r>
            <a:r>
              <a:rPr lang="zh-CN" altLang="en-US" sz="2400" b="1">
                <a:solidFill>
                  <a:schemeClr val="bg1"/>
                </a:solidFill>
              </a:rPr>
              <a: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ChangeArrowheads="1"/>
          </p:cNvSpPr>
          <p:nvPr/>
        </p:nvSpPr>
        <p:spPr bwMode="auto">
          <a:xfrm>
            <a:off x="0" y="0"/>
            <a:ext cx="3671888" cy="466725"/>
          </a:xfrm>
          <a:prstGeom prst="rect">
            <a:avLst/>
          </a:prstGeom>
          <a:solidFill>
            <a:srgbClr val="969696"/>
          </a:solidFill>
          <a:ln w="9525">
            <a:solidFill>
              <a:srgbClr val="FF0000"/>
            </a:solidFill>
            <a:miter lim="800000"/>
            <a:headEnd/>
            <a:tailEnd/>
          </a:ln>
        </p:spPr>
        <p:txBody>
          <a:bodyPr>
            <a:spAutoFit/>
          </a:bodyPr>
          <a:lstStyle/>
          <a:p>
            <a:r>
              <a:rPr lang="en-US" altLang="zh-CN" sz="2400" b="1"/>
              <a:t>i )</a:t>
            </a:r>
            <a:r>
              <a:rPr lang="zh-CN" altLang="en-US" sz="2400" b="1"/>
              <a:t>异型乳酸发酵经典途径</a:t>
            </a:r>
          </a:p>
        </p:txBody>
      </p:sp>
      <p:pic>
        <p:nvPicPr>
          <p:cNvPr id="104451" name="Picture 5" descr="乳酸发酵经典途径"/>
          <p:cNvPicPr>
            <a:picLocks noChangeAspect="1" noChangeArrowheads="1"/>
          </p:cNvPicPr>
          <p:nvPr/>
        </p:nvPicPr>
        <p:blipFill>
          <a:blip r:embed="rId2" cstate="print"/>
          <a:srcRect/>
          <a:stretch>
            <a:fillRect/>
          </a:stretch>
        </p:blipFill>
        <p:spPr bwMode="auto">
          <a:xfrm>
            <a:off x="1331913" y="549275"/>
            <a:ext cx="7467600" cy="6019800"/>
          </a:xfrm>
          <a:prstGeom prst="rect">
            <a:avLst/>
          </a:prstGeom>
          <a:noFill/>
          <a:ln w="9525">
            <a:noFill/>
            <a:miter lim="800000"/>
            <a:headEnd/>
            <a:tailEnd/>
          </a:ln>
        </p:spPr>
      </p:pic>
      <p:sp>
        <p:nvSpPr>
          <p:cNvPr id="104452" name="Text Box 6"/>
          <p:cNvSpPr txBox="1">
            <a:spLocks noChangeArrowheads="1"/>
          </p:cNvSpPr>
          <p:nvPr/>
        </p:nvSpPr>
        <p:spPr bwMode="auto">
          <a:xfrm>
            <a:off x="0" y="981075"/>
            <a:ext cx="1219200" cy="1381125"/>
          </a:xfrm>
          <a:prstGeom prst="rect">
            <a:avLst/>
          </a:prstGeom>
          <a:solidFill>
            <a:srgbClr val="C0C0C0"/>
          </a:solidFill>
          <a:ln w="9525">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kumimoji="1" lang="zh-CN" altLang="en-US" sz="2000" b="1">
                <a:solidFill>
                  <a:schemeClr val="accent2"/>
                </a:solidFill>
                <a:latin typeface="Times New Roman" pitchFamily="18" charset="0"/>
              </a:rPr>
              <a:t>肠膜明串珠菌属</a:t>
            </a:r>
          </a:p>
          <a:p>
            <a:pPr>
              <a:spcBef>
                <a:spcPct val="20000"/>
              </a:spcBef>
              <a:buClr>
                <a:schemeClr val="accent2"/>
              </a:buClr>
              <a:buSzPct val="80000"/>
              <a:buFont typeface="Wingdings" pitchFamily="2" charset="2"/>
              <a:buNone/>
            </a:pPr>
            <a:r>
              <a:rPr kumimoji="1" lang="zh-CN" altLang="en-US" sz="2000" b="1">
                <a:solidFill>
                  <a:schemeClr val="accent2"/>
                </a:solidFill>
                <a:latin typeface="Times New Roman" pitchFamily="18" charset="0"/>
              </a:rPr>
              <a:t>利用</a:t>
            </a:r>
            <a:r>
              <a:rPr kumimoji="1" lang="zh-CN" altLang="en-US" sz="2000" b="1">
                <a:latin typeface="Times New Roman" pitchFamily="18" charset="0"/>
              </a:rPr>
              <a:t>葡萄糖</a:t>
            </a:r>
            <a:r>
              <a:rPr kumimoji="1" lang="zh-CN" altLang="en-US" sz="2000" b="1">
                <a:solidFill>
                  <a:schemeClr val="accent2"/>
                </a:solidFill>
                <a:latin typeface="Times New Roman" pitchFamily="18" charset="0"/>
              </a:rPr>
              <a:t>的反应</a:t>
            </a:r>
          </a:p>
        </p:txBody>
      </p:sp>
      <p:sp>
        <p:nvSpPr>
          <p:cNvPr id="104453" name="Line 7"/>
          <p:cNvSpPr>
            <a:spLocks noChangeShapeType="1"/>
          </p:cNvSpPr>
          <p:nvPr/>
        </p:nvSpPr>
        <p:spPr bwMode="auto">
          <a:xfrm flipH="1">
            <a:off x="1403350" y="1412875"/>
            <a:ext cx="1512888" cy="360363"/>
          </a:xfrm>
          <a:prstGeom prst="line">
            <a:avLst/>
          </a:prstGeom>
          <a:noFill/>
          <a:ln w="66675">
            <a:solidFill>
              <a:srgbClr val="FF0000"/>
            </a:solidFill>
            <a:round/>
            <a:headEnd/>
            <a:tailEnd type="triangle" w="med" len="med"/>
          </a:ln>
        </p:spPr>
        <p:txBody>
          <a:bodyPr/>
          <a:lstStyle/>
          <a:p>
            <a:endParaRPr lang="zh-CN" altLang="en-US"/>
          </a:p>
        </p:txBody>
      </p:sp>
      <p:sp>
        <p:nvSpPr>
          <p:cNvPr id="104454" name="Text Box 8"/>
          <p:cNvSpPr txBox="1">
            <a:spLocks noChangeArrowheads="1"/>
          </p:cNvSpPr>
          <p:nvPr/>
        </p:nvSpPr>
        <p:spPr bwMode="auto">
          <a:xfrm>
            <a:off x="6858000" y="333375"/>
            <a:ext cx="2286000" cy="771525"/>
          </a:xfrm>
          <a:prstGeom prst="rect">
            <a:avLst/>
          </a:prstGeom>
          <a:solidFill>
            <a:srgbClr val="C0C0C0"/>
          </a:solidFill>
          <a:ln w="9525">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kumimoji="1" lang="zh-CN" altLang="en-US" sz="2000" b="1">
                <a:solidFill>
                  <a:schemeClr val="accent2"/>
                </a:solidFill>
                <a:latin typeface="Times New Roman" pitchFamily="18" charset="0"/>
              </a:rPr>
              <a:t>肠膜明串珠菌属</a:t>
            </a:r>
          </a:p>
          <a:p>
            <a:pPr>
              <a:spcBef>
                <a:spcPct val="20000"/>
              </a:spcBef>
              <a:buClr>
                <a:schemeClr val="accent2"/>
              </a:buClr>
              <a:buSzPct val="80000"/>
              <a:buFont typeface="Wingdings" pitchFamily="2" charset="2"/>
              <a:buNone/>
            </a:pPr>
            <a:r>
              <a:rPr kumimoji="1" lang="zh-CN" altLang="en-US" sz="2000" b="1">
                <a:solidFill>
                  <a:schemeClr val="accent2"/>
                </a:solidFill>
                <a:latin typeface="Times New Roman" pitchFamily="18" charset="0"/>
              </a:rPr>
              <a:t>利用</a:t>
            </a:r>
            <a:r>
              <a:rPr kumimoji="1" lang="zh-CN" altLang="en-US" sz="2000" b="1">
                <a:latin typeface="Times New Roman" pitchFamily="18" charset="0"/>
              </a:rPr>
              <a:t>核糖</a:t>
            </a:r>
            <a:r>
              <a:rPr kumimoji="1" lang="zh-CN" altLang="en-US" sz="2000" b="1">
                <a:solidFill>
                  <a:schemeClr val="accent2"/>
                </a:solidFill>
                <a:latin typeface="Times New Roman" pitchFamily="18" charset="0"/>
              </a:rPr>
              <a:t>的反应</a:t>
            </a:r>
          </a:p>
        </p:txBody>
      </p:sp>
      <p:sp>
        <p:nvSpPr>
          <p:cNvPr id="104455" name="Line 9"/>
          <p:cNvSpPr>
            <a:spLocks noChangeShapeType="1"/>
          </p:cNvSpPr>
          <p:nvPr/>
        </p:nvSpPr>
        <p:spPr bwMode="auto">
          <a:xfrm flipV="1">
            <a:off x="7164388" y="1125538"/>
            <a:ext cx="720725" cy="1079500"/>
          </a:xfrm>
          <a:prstGeom prst="line">
            <a:avLst/>
          </a:prstGeom>
          <a:noFill/>
          <a:ln w="69850">
            <a:solidFill>
              <a:srgbClr val="FF0000"/>
            </a:solidFill>
            <a:round/>
            <a:headEnd/>
            <a:tailEnd type="triangle" w="med" len="med"/>
          </a:ln>
        </p:spPr>
        <p:txBody>
          <a:bodyPr>
            <a:spAutoFit/>
          </a:bodyPr>
          <a:lstStyle/>
          <a:p>
            <a:endParaRPr lang="zh-CN" altLang="en-US"/>
          </a:p>
        </p:txBody>
      </p:sp>
      <p:sp>
        <p:nvSpPr>
          <p:cNvPr id="104456" name="Text Box 10"/>
          <p:cNvSpPr txBox="1">
            <a:spLocks noChangeArrowheads="1"/>
          </p:cNvSpPr>
          <p:nvPr/>
        </p:nvSpPr>
        <p:spPr bwMode="auto">
          <a:xfrm>
            <a:off x="3635375" y="3284538"/>
            <a:ext cx="1800225" cy="366712"/>
          </a:xfrm>
          <a:prstGeom prst="rect">
            <a:avLst/>
          </a:prstGeom>
          <a:noFill/>
          <a:ln w="9525">
            <a:noFill/>
            <a:miter lim="800000"/>
            <a:headEnd/>
            <a:tailEnd/>
          </a:ln>
        </p:spPr>
        <p:txBody>
          <a:bodyPr>
            <a:spAutoFit/>
          </a:bodyPr>
          <a:lstStyle/>
          <a:p>
            <a:pPr>
              <a:spcBef>
                <a:spcPct val="50000"/>
              </a:spcBef>
            </a:pPr>
            <a:r>
              <a:rPr lang="zh-CN" altLang="en-US">
                <a:solidFill>
                  <a:srgbClr val="FF0000"/>
                </a:solidFill>
              </a:rPr>
              <a:t>磷酸酮糖裂解酶</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descr="异型双歧杆菌途径"/>
          <p:cNvPicPr>
            <a:picLocks noChangeAspect="1" noChangeArrowheads="1"/>
          </p:cNvPicPr>
          <p:nvPr/>
        </p:nvPicPr>
        <p:blipFill>
          <a:blip r:embed="rId2" cstate="print"/>
          <a:srcRect/>
          <a:stretch>
            <a:fillRect/>
          </a:stretch>
        </p:blipFill>
        <p:spPr bwMode="auto">
          <a:xfrm>
            <a:off x="1116013" y="404813"/>
            <a:ext cx="7467600" cy="6191250"/>
          </a:xfrm>
          <a:prstGeom prst="rect">
            <a:avLst/>
          </a:prstGeom>
          <a:noFill/>
          <a:ln w="9525">
            <a:noFill/>
            <a:miter lim="800000"/>
            <a:headEnd/>
            <a:tailEnd/>
          </a:ln>
        </p:spPr>
      </p:pic>
      <p:sp>
        <p:nvSpPr>
          <p:cNvPr id="105475" name="Text Box 5"/>
          <p:cNvSpPr txBox="1">
            <a:spLocks noChangeArrowheads="1"/>
          </p:cNvSpPr>
          <p:nvPr/>
        </p:nvSpPr>
        <p:spPr bwMode="auto">
          <a:xfrm>
            <a:off x="4191000" y="5486400"/>
            <a:ext cx="990600" cy="396875"/>
          </a:xfrm>
          <a:prstGeom prst="rect">
            <a:avLst/>
          </a:prstGeom>
          <a:noFill/>
          <a:ln w="9525">
            <a:noFill/>
            <a:miter lim="800000"/>
            <a:headEnd/>
            <a:tailEnd/>
          </a:ln>
        </p:spPr>
        <p:txBody>
          <a:bodyPr>
            <a:spAutoFit/>
          </a:bodyPr>
          <a:lstStyle/>
          <a:p>
            <a:pPr>
              <a:spcBef>
                <a:spcPct val="50000"/>
              </a:spcBef>
              <a:buClr>
                <a:schemeClr val="accent2"/>
              </a:buClr>
              <a:buSzPct val="80000"/>
              <a:buFont typeface="Wingdings" pitchFamily="2" charset="2"/>
              <a:buNone/>
            </a:pPr>
            <a:r>
              <a:rPr kumimoji="1" lang="zh-CN" altLang="en-US" sz="2000">
                <a:solidFill>
                  <a:schemeClr val="hlink"/>
                </a:solidFill>
                <a:latin typeface="Times New Roman" pitchFamily="18" charset="0"/>
              </a:rPr>
              <a:t>净</a:t>
            </a:r>
            <a:r>
              <a:rPr kumimoji="1" lang="en-US" altLang="zh-CN" sz="2000">
                <a:solidFill>
                  <a:schemeClr val="hlink"/>
                </a:solidFill>
                <a:latin typeface="Times New Roman" pitchFamily="18" charset="0"/>
              </a:rPr>
              <a:t>5</a:t>
            </a:r>
            <a:r>
              <a:rPr kumimoji="1" lang="zh-CN" altLang="en-US" sz="2000">
                <a:solidFill>
                  <a:schemeClr val="hlink"/>
                </a:solidFill>
                <a:latin typeface="Times New Roman" pitchFamily="18" charset="0"/>
              </a:rPr>
              <a:t>个</a:t>
            </a:r>
          </a:p>
        </p:txBody>
      </p:sp>
      <p:sp>
        <p:nvSpPr>
          <p:cNvPr id="105476" name="Rectangle 6"/>
          <p:cNvSpPr>
            <a:spLocks noChangeArrowheads="1"/>
          </p:cNvSpPr>
          <p:nvPr/>
        </p:nvSpPr>
        <p:spPr bwMode="auto">
          <a:xfrm>
            <a:off x="0" y="0"/>
            <a:ext cx="2627313" cy="466725"/>
          </a:xfrm>
          <a:prstGeom prst="rect">
            <a:avLst/>
          </a:prstGeom>
          <a:solidFill>
            <a:srgbClr val="969696"/>
          </a:solidFill>
          <a:ln w="9525">
            <a:solidFill>
              <a:srgbClr val="FF0000"/>
            </a:solidFill>
            <a:miter lim="800000"/>
            <a:headEnd/>
            <a:tailEnd/>
          </a:ln>
        </p:spPr>
        <p:txBody>
          <a:bodyPr>
            <a:spAutoFit/>
          </a:bodyPr>
          <a:lstStyle/>
          <a:p>
            <a:pPr>
              <a:spcBef>
                <a:spcPct val="20000"/>
              </a:spcBef>
              <a:buClr>
                <a:schemeClr val="accent2"/>
              </a:buClr>
              <a:buSzPct val="80000"/>
              <a:buFont typeface="Wingdings" pitchFamily="2" charset="2"/>
              <a:buNone/>
            </a:pPr>
            <a:r>
              <a:rPr lang="en-US" altLang="zh-CN" sz="2400" b="1">
                <a:latin typeface="Times New Roman" pitchFamily="18" charset="0"/>
              </a:rPr>
              <a:t>ii ) </a:t>
            </a:r>
            <a:r>
              <a:rPr lang="zh-CN" altLang="en-US" sz="2400" b="1">
                <a:latin typeface="Times New Roman" pitchFamily="18" charset="0"/>
              </a:rPr>
              <a:t>双歧杆菌途径</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ChangeArrowheads="1"/>
          </p:cNvSpPr>
          <p:nvPr/>
        </p:nvSpPr>
        <p:spPr bwMode="auto">
          <a:xfrm>
            <a:off x="2124075" y="260350"/>
            <a:ext cx="4500563" cy="844550"/>
          </a:xfrm>
          <a:prstGeom prst="rect">
            <a:avLst/>
          </a:prstGeom>
          <a:noFill/>
          <a:ln w="9525">
            <a:noFill/>
            <a:miter lim="800000"/>
            <a:headEnd/>
            <a:tailEnd/>
          </a:ln>
        </p:spPr>
        <p:txBody>
          <a:bodyPr anchor="ctr"/>
          <a:lstStyle/>
          <a:p>
            <a:r>
              <a:rPr lang="zh-CN" altLang="en-US" sz="3200" b="1">
                <a:solidFill>
                  <a:schemeClr val="hlink"/>
                </a:solidFill>
              </a:rPr>
              <a:t>同型异型乳酸发酵比较</a:t>
            </a:r>
          </a:p>
        </p:txBody>
      </p:sp>
      <p:pic>
        <p:nvPicPr>
          <p:cNvPr id="106499" name="Picture 5" descr="同型异型乳酸发酵比较"/>
          <p:cNvPicPr>
            <a:picLocks noChangeAspect="1" noChangeArrowheads="1"/>
          </p:cNvPicPr>
          <p:nvPr/>
        </p:nvPicPr>
        <p:blipFill>
          <a:blip r:embed="rId2" cstate="print"/>
          <a:srcRect/>
          <a:stretch>
            <a:fillRect/>
          </a:stretch>
        </p:blipFill>
        <p:spPr bwMode="auto">
          <a:xfrm>
            <a:off x="395288" y="1052513"/>
            <a:ext cx="83820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2563</TotalTime>
  <Words>10511</Words>
  <Application>Microsoft Office PowerPoint</Application>
  <PresentationFormat>全屏显示(4:3)</PresentationFormat>
  <Paragraphs>1418</Paragraphs>
  <Slides>190</Slides>
  <Notes>4</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190</vt:i4>
      </vt:variant>
    </vt:vector>
  </HeadingPairs>
  <TitlesOfParts>
    <vt:vector size="196" baseType="lpstr">
      <vt:lpstr>默认设计模板</vt:lpstr>
      <vt:lpstr>BMP 图象</vt:lpstr>
      <vt:lpstr>幻灯片</vt:lpstr>
      <vt:lpstr>Slide</vt:lpstr>
      <vt:lpstr>Image</vt:lpstr>
      <vt:lpstr>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化能自养菌还原CO2时ATP和(H)的来源</vt:lpstr>
      <vt:lpstr>幻灯片 110</vt:lpstr>
      <vt:lpstr>化能自养菌能量代谢的特点</vt:lpstr>
      <vt:lpstr>幻灯片 112</vt:lpstr>
      <vt:lpstr>硝化细菌的能量代谢与(H)产生</vt:lpstr>
      <vt:lpstr>幻灯片 114</vt:lpstr>
      <vt:lpstr>幻灯片 115</vt:lpstr>
      <vt:lpstr>幻灯片 116</vt:lpstr>
      <vt:lpstr>幻灯片 117</vt:lpstr>
      <vt:lpstr>幻灯片 118</vt:lpstr>
      <vt:lpstr>不产氧光合细菌的循环光合磷酸化</vt:lpstr>
      <vt:lpstr>光合红螺菌的特点</vt:lpstr>
      <vt:lpstr>幻灯片 121</vt:lpstr>
      <vt:lpstr>产氧光合生物的非循环光合磷酸化</vt:lpstr>
      <vt:lpstr>幻灯片 123</vt:lpstr>
      <vt:lpstr>幻灯片 124</vt:lpstr>
      <vt:lpstr>幻灯片 125</vt:lpstr>
      <vt:lpstr>幻灯片 126</vt:lpstr>
      <vt:lpstr>幻灯片 127</vt:lpstr>
      <vt:lpstr>幻灯片 128</vt:lpstr>
      <vt:lpstr>嗜盐菌紫膜的光合磷酸化</vt:lpstr>
      <vt:lpstr>嗜盐菌紫膜的特有成分</vt:lpstr>
      <vt:lpstr>嗜盐菌产能的两种光合磷酸化</vt:lpstr>
      <vt:lpstr>紫膜光合磷酸化的意义</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（一）、固氮微生物的种类</vt:lpstr>
      <vt:lpstr>１、自生固氮菌（free－living  nitrogen－fiver）</vt:lpstr>
      <vt:lpstr>2、共生固氮菌（symbiotic  nitrogen－fiver）</vt:lpstr>
      <vt:lpstr>2、联合固氮菌（associative  nitrogen－fiver）</vt:lpstr>
      <vt:lpstr>幻灯片 147</vt:lpstr>
      <vt:lpstr>固氮酶共性与组分</vt:lpstr>
      <vt:lpstr>固氮酶两个组分的比较</vt:lpstr>
      <vt:lpstr>幻灯片 150</vt:lpstr>
      <vt:lpstr>固氮的过程----生化途径</vt:lpstr>
      <vt:lpstr>固氮过程——反应细节</vt:lpstr>
      <vt:lpstr>生物体内氨的主要去路</vt:lpstr>
      <vt:lpstr>３、固氮酶的氢反应</vt:lpstr>
      <vt:lpstr>幻灯片 155</vt:lpstr>
      <vt:lpstr>１、好氧性自生固氮菌的抗氧保护机制</vt:lpstr>
      <vt:lpstr>幻灯片 157</vt:lpstr>
      <vt:lpstr>幻灯片 158</vt:lpstr>
      <vt:lpstr>幻灯片 159</vt:lpstr>
      <vt:lpstr>肽聚糖概述</vt:lpstr>
      <vt:lpstr>幻灯片 161</vt:lpstr>
      <vt:lpstr>幻灯片 162</vt:lpstr>
      <vt:lpstr>（一）在细胞质中的合成</vt:lpstr>
      <vt:lpstr>由葡萄糖合成N-乙酰葡糖胺和N-乙酰胞壁酸</vt:lpstr>
      <vt:lpstr>“Park”核苷酸的合成</vt:lpstr>
      <vt:lpstr>（二）在细胞膜中的合成</vt:lpstr>
      <vt:lpstr>肽聚糖单体的合成</vt:lpstr>
      <vt:lpstr>肽聚糖单体的合成——细菌萜醇</vt:lpstr>
      <vt:lpstr>（三）在细胞膜外的合成</vt:lpstr>
      <vt:lpstr>幻灯片 170</vt:lpstr>
      <vt:lpstr>幻灯片 171</vt:lpstr>
      <vt:lpstr>幻灯片 172</vt:lpstr>
      <vt:lpstr>肽聚糖的生物合成与某些抗生素的作用机制</vt:lpstr>
      <vt:lpstr>幻灯片 174</vt:lpstr>
      <vt:lpstr>（一）微生物酶活性的调节</vt:lpstr>
      <vt:lpstr>末端产物对酶活的反馈抑制</vt:lpstr>
      <vt:lpstr>酶活性反馈抑制的特点与机制</vt:lpstr>
      <vt:lpstr>变构酶的激活与抑制</vt:lpstr>
      <vt:lpstr>（二）、酶合成的调节</vt:lpstr>
      <vt:lpstr>幻灯片 180</vt:lpstr>
      <vt:lpstr>酶合成调节类型</vt:lpstr>
      <vt:lpstr>幻灯片 182</vt:lpstr>
      <vt:lpstr>幻灯片 183</vt:lpstr>
      <vt:lpstr>幻灯片 184</vt:lpstr>
      <vt:lpstr>幻灯片 185</vt:lpstr>
      <vt:lpstr>幻灯片 186</vt:lpstr>
      <vt:lpstr>幻灯片 187</vt:lpstr>
      <vt:lpstr>赖氨酸缺陷菌株的发酵</vt:lpstr>
      <vt:lpstr>肌甘酸缺陷菌株的发酵</vt:lpstr>
      <vt:lpstr>（二）控制细胞膜渗透性</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pc</cp:lastModifiedBy>
  <cp:revision>163</cp:revision>
  <dcterms:created xsi:type="dcterms:W3CDTF">2010-10-26T00:56:36Z</dcterms:created>
  <dcterms:modified xsi:type="dcterms:W3CDTF">2019-04-07T02:45:12Z</dcterms:modified>
</cp:coreProperties>
</file>